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8" r:id="rId3"/>
  </p:sldMasterIdLst>
  <p:notesMasterIdLst>
    <p:notesMasterId r:id="rId46"/>
  </p:notesMasterIdLst>
  <p:handoutMasterIdLst>
    <p:handoutMasterId r:id="rId47"/>
  </p:handoutMasterIdLst>
  <p:sldIdLst>
    <p:sldId id="286" r:id="rId4"/>
    <p:sldId id="381" r:id="rId5"/>
    <p:sldId id="485" r:id="rId6"/>
    <p:sldId id="486" r:id="rId7"/>
    <p:sldId id="487" r:id="rId8"/>
    <p:sldId id="536" r:id="rId9"/>
    <p:sldId id="488" r:id="rId10"/>
    <p:sldId id="491" r:id="rId11"/>
    <p:sldId id="492" r:id="rId12"/>
    <p:sldId id="493" r:id="rId13"/>
    <p:sldId id="494" r:id="rId14"/>
    <p:sldId id="495" r:id="rId15"/>
    <p:sldId id="496" r:id="rId16"/>
    <p:sldId id="498" r:id="rId17"/>
    <p:sldId id="499" r:id="rId18"/>
    <p:sldId id="500" r:id="rId19"/>
    <p:sldId id="503" r:id="rId20"/>
    <p:sldId id="504" r:id="rId21"/>
    <p:sldId id="505" r:id="rId22"/>
    <p:sldId id="512" r:id="rId23"/>
    <p:sldId id="513" r:id="rId24"/>
    <p:sldId id="514" r:id="rId25"/>
    <p:sldId id="515" r:id="rId26"/>
    <p:sldId id="516" r:id="rId27"/>
    <p:sldId id="517" r:id="rId28"/>
    <p:sldId id="520" r:id="rId29"/>
    <p:sldId id="521" r:id="rId30"/>
    <p:sldId id="522" r:id="rId31"/>
    <p:sldId id="523" r:id="rId32"/>
    <p:sldId id="524" r:id="rId33"/>
    <p:sldId id="525" r:id="rId34"/>
    <p:sldId id="526" r:id="rId35"/>
    <p:sldId id="538" r:id="rId36"/>
    <p:sldId id="529" r:id="rId37"/>
    <p:sldId id="530" r:id="rId38"/>
    <p:sldId id="535" r:id="rId39"/>
    <p:sldId id="542" r:id="rId40"/>
    <p:sldId id="543" r:id="rId41"/>
    <p:sldId id="528" r:id="rId42"/>
    <p:sldId id="531" r:id="rId43"/>
    <p:sldId id="532" r:id="rId44"/>
    <p:sldId id="533" r:id="rId4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9518" autoAdjust="0"/>
  </p:normalViewPr>
  <p:slideViewPr>
    <p:cSldViewPr snapToGrid="0" snapToObjects="1">
      <p:cViewPr>
        <p:scale>
          <a:sx n="121" d="100"/>
          <a:sy n="121" d="100"/>
        </p:scale>
        <p:origin x="-2448" y="-1568"/>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3AE58-0CB7-2B49-BC2B-99543F812727}" type="datetimeFigureOut">
              <a:rPr lang="sv-SE" smtClean="0"/>
              <a:t>11/11/15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41830-0E87-9D46-A15F-C0C0B780FA23}" type="datetimeFigureOut">
              <a:rPr lang="sv-SE" smtClean="0"/>
              <a:t>11/11/15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98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3" name="Rectangle 2"/>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4"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smtClean="0"/>
              <a:t>Cryostat Design - J.G. Weisend II</a:t>
            </a:r>
            <a:endParaRPr lang="en-US" dirty="0"/>
          </a:p>
        </p:txBody>
      </p:sp>
      <p:sp>
        <p:nvSpPr>
          <p:cNvPr id="5" name="Slide Number Placeholder 4"/>
          <p:cNvSpPr>
            <a:spLocks noGrp="1"/>
          </p:cNvSpPr>
          <p:nvPr>
            <p:ph type="sldNum" sz="quarter" idx="11"/>
          </p:nvPr>
        </p:nvSpPr>
        <p:spPr/>
        <p:txBody>
          <a:bodyPr/>
          <a:lstStyle>
            <a:lvl1pPr>
              <a:defRPr/>
            </a:lvl1pPr>
          </a:lstStyle>
          <a:p>
            <a:pPr>
              <a:defRPr/>
            </a:pPr>
            <a:r>
              <a:rPr lang="en-US"/>
              <a:t>Slide </a:t>
            </a:r>
            <a:fld id="{F93792DD-D4C6-184F-8400-F105C4A60252}" type="slidenum">
              <a:rPr lang="en-US"/>
              <a:pPr>
                <a:defRPr/>
              </a:pPr>
              <a:t>‹#›</a:t>
            </a:fld>
            <a:endParaRPr lang="en-US"/>
          </a:p>
        </p:txBody>
      </p:sp>
      <p:sp>
        <p:nvSpPr>
          <p:cNvPr id="6"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8/27/13</a:t>
            </a:r>
            <a:endParaRPr dirty="0"/>
          </a:p>
        </p:txBody>
      </p:sp>
    </p:spTree>
    <p:extLst>
      <p:ext uri="{BB962C8B-B14F-4D97-AF65-F5344CB8AC3E}">
        <p14:creationId xmlns:p14="http://schemas.microsoft.com/office/powerpoint/2010/main" val="3544021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38175" y="1238250"/>
            <a:ext cx="7489825" cy="44608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86" tIns="43243" rIns="86486" bIns="43243">
            <a:spAutoFit/>
          </a:bodyPr>
          <a:lstStyle/>
          <a:p>
            <a:pPr defTabSz="914400" eaLnBrk="0" fontAlgn="base" hangingPunct="0">
              <a:lnSpc>
                <a:spcPct val="90000"/>
              </a:lnSpc>
              <a:spcBef>
                <a:spcPct val="0"/>
              </a:spcBef>
              <a:spcAft>
                <a:spcPct val="0"/>
              </a:spcAft>
              <a:defRPr/>
            </a:pPr>
            <a:endParaRPr lang="en-US" sz="2600" dirty="0">
              <a:solidFill>
                <a:srgbClr val="B81414"/>
              </a:solidFill>
              <a:latin typeface="Helvetica" pitchFamily="49" charset="0"/>
              <a:ea typeface="Arial" pitchFamily="49" charset="0"/>
              <a:cs typeface="Arial" pitchFamily="49" charset="0"/>
            </a:endParaRPr>
          </a:p>
        </p:txBody>
      </p:sp>
      <p:pic>
        <p:nvPicPr>
          <p:cNvPr id="5" name="Picture 4" descr="FRIB_ppt_top.jpg"/>
          <p:cNvPicPr>
            <a:picLocks noChangeAspect="1"/>
          </p:cNvPicPr>
          <p:nvPr userDrawn="1"/>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RIB_ppt_top.jpg"/>
          <p:cNvPicPr>
            <a:picLocks noChangeAspect="1"/>
          </p:cNvPicPr>
          <p:nvPr userDrawn="1"/>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427" indent="0" algn="ctr">
              <a:buNone/>
              <a:defRPr/>
            </a:lvl2pPr>
            <a:lvl3pPr marL="864854" indent="0" algn="ctr">
              <a:buNone/>
              <a:defRPr/>
            </a:lvl3pPr>
            <a:lvl4pPr marL="1297280" indent="0" algn="ctr">
              <a:buNone/>
              <a:defRPr/>
            </a:lvl4pPr>
            <a:lvl5pPr marL="1729708" indent="0" algn="ctr">
              <a:buNone/>
              <a:defRPr/>
            </a:lvl5pPr>
            <a:lvl6pPr marL="2162134" indent="0" algn="ctr">
              <a:buNone/>
              <a:defRPr/>
            </a:lvl6pPr>
            <a:lvl7pPr marL="2594562" indent="0" algn="ctr">
              <a:buNone/>
              <a:defRPr/>
            </a:lvl7pPr>
            <a:lvl8pPr marL="3026988" indent="0" algn="ctr">
              <a:buNone/>
              <a:defRPr/>
            </a:lvl8pPr>
            <a:lvl9pPr marL="3459415" indent="0" algn="ctr">
              <a:buNone/>
              <a:defRPr/>
            </a:lvl9pPr>
          </a:lstStyle>
          <a:p>
            <a:r>
              <a:rPr lang="en-US" smtClean="0"/>
              <a:t>Click to edit Master subtitle style</a:t>
            </a:r>
            <a:endParaRPr lang="en-US" dirty="0"/>
          </a:p>
        </p:txBody>
      </p:sp>
      <p:sp>
        <p:nvSpPr>
          <p:cNvPr id="7" name="Rectangle 2"/>
          <p:cNvSpPr>
            <a:spLocks noGrp="1" noChangeArrowheads="1"/>
          </p:cNvSpPr>
          <p:nvPr>
            <p:ph type="title"/>
          </p:nvPr>
        </p:nvSpPr>
        <p:spPr bwMode="auto">
          <a:xfrm>
            <a:off x="71438" y="3143251"/>
            <a:ext cx="9001124" cy="486668"/>
          </a:xfrm>
          <a:prstGeom prst="rect">
            <a:avLst/>
          </a:prstGeom>
          <a:noFill/>
          <a:ln w="12700">
            <a:noFill/>
            <a:miter lim="800000"/>
            <a:headEnd/>
            <a:tailEnd/>
          </a:ln>
        </p:spPr>
        <p:txBody>
          <a:bodyPr lIns="56086" tIns="22435" rIns="56086" bIns="22435" anchor="ctr"/>
          <a:lstStyle/>
          <a:p>
            <a:pPr lvl="0"/>
            <a:r>
              <a:rPr lang="en-US" smtClean="0"/>
              <a:t>Click to edit Master title style</a:t>
            </a:r>
            <a:endParaRPr lang="en-US" dirty="0"/>
          </a:p>
        </p:txBody>
      </p:sp>
    </p:spTree>
    <p:extLst>
      <p:ext uri="{BB962C8B-B14F-4D97-AF65-F5344CB8AC3E}">
        <p14:creationId xmlns:p14="http://schemas.microsoft.com/office/powerpoint/2010/main" val="98088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4" name="Picture 3" descr="FRIB_ppt_top.jpg"/>
          <p:cNvPicPr>
            <a:picLocks noChangeAspect="1"/>
          </p:cNvPicPr>
          <p:nvPr userDrawn="1"/>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RIB_ppt_top.jpg"/>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0"/>
            <a:ext cx="8991600" cy="1003300"/>
          </a:xfrm>
        </p:spPr>
        <p:txBody>
          <a:bodyPr anchor="ctr"/>
          <a:lstStyle/>
          <a:p>
            <a:r>
              <a:rPr lang="en-US" smtClean="0"/>
              <a:t>Click to edit Master title style</a:t>
            </a:r>
            <a:endParaRPr lang="en-US" dirty="0"/>
          </a:p>
        </p:txBody>
      </p:sp>
      <p:sp>
        <p:nvSpPr>
          <p:cNvPr id="11" name="Date Placeholder 10"/>
          <p:cNvSpPr>
            <a:spLocks noGrp="1"/>
          </p:cNvSpPr>
          <p:nvPr>
            <p:ph type="dt" sz="half" idx="10"/>
          </p:nvPr>
        </p:nvSpPr>
        <p:spPr/>
        <p:txBody>
          <a:bodyPr/>
          <a:lstStyle/>
          <a:p>
            <a:pPr>
              <a:defRPr/>
            </a:pPr>
            <a:r>
              <a:rPr smtClean="0"/>
              <a:t>8/27/13</a:t>
            </a:r>
            <a:endParaRPr dirty="0"/>
          </a:p>
        </p:txBody>
      </p:sp>
      <p:sp>
        <p:nvSpPr>
          <p:cNvPr id="12" name="Footer Placeholder 11"/>
          <p:cNvSpPr>
            <a:spLocks noGrp="1"/>
          </p:cNvSpPr>
          <p:nvPr>
            <p:ph type="ftr" sz="quarter" idx="11"/>
          </p:nvPr>
        </p:nvSpPr>
        <p:spPr/>
        <p:txBody>
          <a:bodyPr/>
          <a:lstStyle/>
          <a:p>
            <a:pPr>
              <a:defRPr/>
            </a:pPr>
            <a:r>
              <a:rPr lang="en-US" smtClean="0"/>
              <a:t>Cryostat Design - J.G. Weisend II</a:t>
            </a:r>
            <a:endParaRPr lang="en-US" dirty="0"/>
          </a:p>
        </p:txBody>
      </p:sp>
      <p:sp>
        <p:nvSpPr>
          <p:cNvPr id="13" name="Slide Number Placeholder 12"/>
          <p:cNvSpPr>
            <a:spLocks noGrp="1"/>
          </p:cNvSpPr>
          <p:nvPr>
            <p:ph type="sldNum" sz="quarter" idx="12"/>
          </p:nvPr>
        </p:nvSpPr>
        <p:spPr/>
        <p:txBody>
          <a:bodyPr/>
          <a:lstStyle/>
          <a:p>
            <a:pPr>
              <a:defRPr/>
            </a:pPr>
            <a:r>
              <a:rPr lang="en-US" smtClean="0"/>
              <a:t>Slide </a:t>
            </a:r>
            <a:fld id="{4C9F0190-ED2D-1E43-9311-9C1D20D52B02}" type="slidenum">
              <a:rPr lang="en-US" smtClean="0"/>
              <a:pPr>
                <a:defRPr/>
              </a:pPr>
              <a:t>‹#›</a:t>
            </a:fld>
            <a:endParaRPr lang="en-US"/>
          </a:p>
        </p:txBody>
      </p:sp>
    </p:spTree>
    <p:extLst>
      <p:ext uri="{BB962C8B-B14F-4D97-AF65-F5344CB8AC3E}">
        <p14:creationId xmlns:p14="http://schemas.microsoft.com/office/powerpoint/2010/main" val="2739386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5" name="Picture 4" descr="FRIB_ppt_top.jpg"/>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8" name="Picture 7" descr="FRIB_ppt_top.jpg"/>
          <p:cNvPicPr>
            <a:picLocks noChangeAspect="1"/>
          </p:cNvPicPr>
          <p:nvPr userDrawn="1"/>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4644573" y="1071564"/>
            <a:ext cx="4423227"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073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5" name="Picture 6"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8" name="Picture 9" descr="FRIB_ppt_top.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MSU Wordmark Green.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324600"/>
            <a:ext cx="18288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1"/>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smtClean="0"/>
              <a:t>Cryostat Design - J.G. Weisend II</a:t>
            </a:r>
            <a:endParaRPr lang="en-US" dirty="0"/>
          </a:p>
        </p:txBody>
      </p:sp>
      <p:sp>
        <p:nvSpPr>
          <p:cNvPr id="12" name="Slide Number Placeholder 4"/>
          <p:cNvSpPr>
            <a:spLocks noGrp="1"/>
          </p:cNvSpPr>
          <p:nvPr>
            <p:ph type="sldNum" sz="quarter" idx="12"/>
          </p:nvPr>
        </p:nvSpPr>
        <p:spPr/>
        <p:txBody>
          <a:bodyPr/>
          <a:lstStyle>
            <a:lvl1pPr>
              <a:defRPr/>
            </a:lvl1pPr>
          </a:lstStyle>
          <a:p>
            <a:pPr>
              <a:defRPr/>
            </a:pPr>
            <a:r>
              <a:rPr lang="en-US"/>
              <a:t>Slide </a:t>
            </a:r>
            <a:fld id="{0C8FFDF6-8BE8-1D44-ACC7-B50E22E470AB}" type="slidenum">
              <a:rPr lang="en-US"/>
              <a:pPr>
                <a:defRPr/>
              </a:pPr>
              <a:t>‹#›</a:t>
            </a:fld>
            <a:endParaRPr lang="en-US"/>
          </a:p>
        </p:txBody>
      </p:sp>
      <p:sp>
        <p:nvSpPr>
          <p:cNvPr id="13" name="Date Placeholder 3"/>
          <p:cNvSpPr>
            <a:spLocks noGrp="1"/>
          </p:cNvSpPr>
          <p:nvPr>
            <p:ph type="dt" sz="half" idx="13"/>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smtClean="0"/>
              <a:t>8/27/13</a:t>
            </a:r>
            <a:endParaRPr/>
          </a:p>
        </p:txBody>
      </p:sp>
    </p:spTree>
    <p:extLst>
      <p:ext uri="{BB962C8B-B14F-4D97-AF65-F5344CB8AC3E}">
        <p14:creationId xmlns:p14="http://schemas.microsoft.com/office/powerpoint/2010/main" val="3740779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7" name="Picture 4" descr="FRIB_ppt_top.jpg"/>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9" name="Rectangle 8"/>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10" name="Picture 9" descr="FRIB_ppt_top.jpg"/>
          <p:cNvPicPr>
            <a:picLocks noChangeAspect="1"/>
          </p:cNvPicPr>
          <p:nvPr userDrawn="1"/>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1" y="0"/>
            <a:ext cx="8991598" cy="10033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1"/>
          </p:nvPr>
        </p:nvSpPr>
        <p:spPr>
          <a:xfrm>
            <a:off x="4625525" y="1067099"/>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76201" y="3581400"/>
            <a:ext cx="4419599"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625525" y="3581400"/>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10"/>
          <p:cNvSpPr>
            <a:spLocks noGrp="1"/>
          </p:cNvSpPr>
          <p:nvPr>
            <p:ph type="ftr" sz="quarter" idx="14"/>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smtClean="0"/>
              <a:t>Cryostat Design - J.G. Weisend II</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a:t>Slide </a:t>
            </a:r>
            <a:fld id="{36C4F50A-3F93-7746-BCC0-4C985FDAA306}" type="slidenum">
              <a:rPr lang="en-US"/>
              <a:pPr>
                <a:defRPr/>
              </a:pPr>
              <a:t>‹#›</a:t>
            </a:fld>
            <a:endParaRPr lang="en-US"/>
          </a:p>
        </p:txBody>
      </p:sp>
      <p:sp>
        <p:nvSpPr>
          <p:cNvPr id="16" name="Date Placeholder 3"/>
          <p:cNvSpPr>
            <a:spLocks noGrp="1"/>
          </p:cNvSpPr>
          <p:nvPr>
            <p:ph type="dt" sz="half" idx="16"/>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smtClean="0"/>
              <a:t>8/27/13</a:t>
            </a:r>
            <a:endParaRPr/>
          </a:p>
        </p:txBody>
      </p:sp>
    </p:spTree>
    <p:extLst>
      <p:ext uri="{BB962C8B-B14F-4D97-AF65-F5344CB8AC3E}">
        <p14:creationId xmlns:p14="http://schemas.microsoft.com/office/powerpoint/2010/main" val="3852700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5" descr="FRIB_ppt_top.jpg"/>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5" name="Rectangle 7"/>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pic>
        <p:nvPicPr>
          <p:cNvPr id="6" name="Picture 5" descr="FRIB_ppt_top.jpg"/>
          <p:cNvPicPr>
            <a:picLocks noChangeAspect="1"/>
          </p:cNvPicPr>
          <p:nvPr userDrawn="1"/>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003300"/>
          </a:xfrm>
        </p:spPr>
        <p:txBody>
          <a:bodyPr anchor="ctr"/>
          <a:lstStyle/>
          <a:p>
            <a:r>
              <a:rPr lang="en-US" smtClean="0"/>
              <a:t>Click to edit Master title style</a:t>
            </a:r>
            <a:endParaRPr lang="en-US" dirty="0"/>
          </a:p>
        </p:txBody>
      </p:sp>
      <p:sp>
        <p:nvSpPr>
          <p:cNvPr id="7"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smtClean="0"/>
              <a:t>Cryostat Design - J.G. Weisend II</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Slide </a:t>
            </a:r>
            <a:fld id="{DCFD2AC6-1A48-2B48-82A1-584F43AEAECD}" type="slidenum">
              <a:rPr lang="en-US"/>
              <a:pPr>
                <a:defRPr/>
              </a:pPr>
              <a:t>‹#›</a:t>
            </a:fld>
            <a:endParaRPr lang="en-US"/>
          </a:p>
        </p:txBody>
      </p:sp>
      <p:sp>
        <p:nvSpPr>
          <p:cNvPr id="9"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smtClean="0"/>
              <a:t>8/27/13</a:t>
            </a:r>
            <a:endParaRPr/>
          </a:p>
        </p:txBody>
      </p:sp>
    </p:spTree>
    <p:extLst>
      <p:ext uri="{BB962C8B-B14F-4D97-AF65-F5344CB8AC3E}">
        <p14:creationId xmlns:p14="http://schemas.microsoft.com/office/powerpoint/2010/main" val="3372049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6" name="Rectangle 5"/>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2" name="Title 1"/>
          <p:cNvSpPr>
            <a:spLocks noGrp="1"/>
          </p:cNvSpPr>
          <p:nvPr>
            <p:ph type="title"/>
          </p:nvPr>
        </p:nvSpPr>
        <p:spPr>
          <a:xfrm>
            <a:off x="76200" y="0"/>
            <a:ext cx="8991600" cy="10033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50095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smtClean="0"/>
              <a:t>Cryostat Design - J.G. Weisend II</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Slide </a:t>
            </a:r>
            <a:fld id="{5B354022-50F4-534E-A886-51D16ED85C5C}" type="slidenum">
              <a:rPr lang="en-US"/>
              <a:pPr>
                <a:defRPr/>
              </a:pPr>
              <a:t>‹#›</a:t>
            </a:fld>
            <a:endParaRPr lang="en-US"/>
          </a:p>
        </p:txBody>
      </p:sp>
      <p:sp>
        <p:nvSpPr>
          <p:cNvPr id="9"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smtClean="0"/>
              <a:t>8/27/13</a:t>
            </a:r>
            <a:endParaRPr/>
          </a:p>
        </p:txBody>
      </p:sp>
    </p:spTree>
    <p:extLst>
      <p:ext uri="{BB962C8B-B14F-4D97-AF65-F5344CB8AC3E}">
        <p14:creationId xmlns:p14="http://schemas.microsoft.com/office/powerpoint/2010/main" val="2055753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3" name="Rectangle 2"/>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defTabSz="914400"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4"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smtClean="0"/>
              <a:t>Cryostat Design - J.G. Weisend II</a:t>
            </a:r>
            <a:endParaRPr lang="en-US" dirty="0"/>
          </a:p>
        </p:txBody>
      </p:sp>
      <p:sp>
        <p:nvSpPr>
          <p:cNvPr id="5" name="Slide Number Placeholder 4"/>
          <p:cNvSpPr>
            <a:spLocks noGrp="1"/>
          </p:cNvSpPr>
          <p:nvPr>
            <p:ph type="sldNum" sz="quarter" idx="11"/>
          </p:nvPr>
        </p:nvSpPr>
        <p:spPr/>
        <p:txBody>
          <a:bodyPr/>
          <a:lstStyle>
            <a:lvl1pPr>
              <a:defRPr/>
            </a:lvl1pPr>
          </a:lstStyle>
          <a:p>
            <a:pPr>
              <a:defRPr/>
            </a:pPr>
            <a:r>
              <a:rPr lang="en-US"/>
              <a:t>Slide </a:t>
            </a:r>
            <a:fld id="{F93792DD-D4C6-184F-8400-F105C4A60252}" type="slidenum">
              <a:rPr lang="en-US"/>
              <a:pPr>
                <a:defRPr/>
              </a:pPr>
              <a:t>‹#›</a:t>
            </a:fld>
            <a:endParaRPr lang="en-US"/>
          </a:p>
        </p:txBody>
      </p:sp>
      <p:sp>
        <p:nvSpPr>
          <p:cNvPr id="6"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smtClean="0"/>
              <a:t>8/27/13</a:t>
            </a:r>
            <a:endParaRPr dirty="0"/>
          </a:p>
        </p:txBody>
      </p:sp>
    </p:spTree>
    <p:extLst>
      <p:ext uri="{BB962C8B-B14F-4D97-AF65-F5344CB8AC3E}">
        <p14:creationId xmlns:p14="http://schemas.microsoft.com/office/powerpoint/2010/main" val="3323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77" r:id="rId16"/>
    <p:sldLayoutId id="2147483687" r:id="rId17"/>
  </p:sldLayoutIdLst>
  <p:hf sldNum="0"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76200"/>
            <a:ext cx="8991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6091" tIns="22437" rIns="56091" bIns="22437" numCol="1" anchor="t" anchorCtr="0" compatLnSpc="1">
            <a:prstTxWarp prst="textNoShape">
              <a:avLst/>
            </a:prstTxWarp>
            <a:spAutoFit/>
          </a:bodyPr>
          <a:lstStyle/>
          <a:p>
            <a:pPr lvl="0"/>
            <a:r>
              <a:rPr lang="en-US" smtClean="0"/>
              <a:t>Click to edit Master title style</a:t>
            </a:r>
            <a:endParaRPr lang="en-US"/>
          </a:p>
        </p:txBody>
      </p:sp>
      <p:sp>
        <p:nvSpPr>
          <p:cNvPr id="1027" name="Rectangle 6"/>
          <p:cNvSpPr>
            <a:spLocks noGrp="1" noChangeArrowheads="1"/>
          </p:cNvSpPr>
          <p:nvPr>
            <p:ph type="body" idx="1"/>
          </p:nvPr>
        </p:nvSpPr>
        <p:spPr bwMode="auto">
          <a:xfrm>
            <a:off x="76200" y="1066800"/>
            <a:ext cx="8991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Footer Placeholder 10"/>
          <p:cNvSpPr>
            <a:spLocks noGrp="1"/>
          </p:cNvSpPr>
          <p:nvPr>
            <p:ph type="ftr" sz="quarter" idx="3"/>
          </p:nvPr>
        </p:nvSpPr>
        <p:spPr>
          <a:xfrm>
            <a:off x="3810000" y="6324600"/>
            <a:ext cx="5181600" cy="196850"/>
          </a:xfrm>
          <a:prstGeom prst="rect">
            <a:avLst/>
          </a:prstGeom>
        </p:spPr>
        <p:txBody>
          <a:bodyPr lIns="0" tIns="0" rIns="0" bIns="0" anchor="ct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defTabSz="914400">
              <a:defRPr/>
            </a:pPr>
            <a:r>
              <a:rPr lang="en-US" smtClean="0"/>
              <a:t>Cryostat Design - J.G. Weisend II</a:t>
            </a:r>
            <a:endParaRPr lang="en-US" dirty="0"/>
          </a:p>
        </p:txBody>
      </p:sp>
      <p:sp>
        <p:nvSpPr>
          <p:cNvPr id="21" name="Slide Number Placeholder 4"/>
          <p:cNvSpPr>
            <a:spLocks noGrp="1"/>
          </p:cNvSpPr>
          <p:nvPr>
            <p:ph type="sldNum" sz="quarter" idx="4"/>
          </p:nvPr>
        </p:nvSpPr>
        <p:spPr>
          <a:xfrm>
            <a:off x="8229600" y="6553200"/>
            <a:ext cx="762000" cy="196850"/>
          </a:xfrm>
          <a:prstGeom prst="rect">
            <a:avLst/>
          </a:prstGeom>
        </p:spPr>
        <p:txBody>
          <a:bodyPr vert="horz" wrap="square" lIns="0" tIns="0" rIns="0" bIns="0" numCol="1" anchor="ctr" anchorCtr="0" compatLnSpc="1">
            <a:prstTxWarp prst="textNoShape">
              <a:avLst/>
            </a:prstTxWarp>
          </a:bodyPr>
          <a:lstStyle>
            <a:lvl1pPr algn="r" eaLnBrk="0" hangingPunct="0">
              <a:lnSpc>
                <a:spcPct val="90000"/>
              </a:lnSpc>
              <a:defRPr sz="1000">
                <a:solidFill>
                  <a:srgbClr val="064308"/>
                </a:solidFill>
                <a:cs typeface="Arial" charset="0"/>
              </a:defRPr>
            </a:lvl1pPr>
          </a:lstStyle>
          <a:p>
            <a:pPr defTabSz="914400" fontAlgn="base">
              <a:spcBef>
                <a:spcPct val="0"/>
              </a:spcBef>
              <a:spcAft>
                <a:spcPct val="0"/>
              </a:spcAft>
              <a:defRPr/>
            </a:pPr>
            <a:r>
              <a:rPr lang="en-US">
                <a:latin typeface="Arial" charset="0"/>
                <a:ea typeface="ＭＳ Ｐゴシック" charset="0"/>
              </a:rPr>
              <a:t>Slide </a:t>
            </a:r>
            <a:fld id="{4C9F0190-ED2D-1E43-9311-9C1D20D52B02}"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
        <p:nvSpPr>
          <p:cNvPr id="22" name="Date Placeholder 3"/>
          <p:cNvSpPr>
            <a:spLocks noGrp="1"/>
          </p:cNvSpPr>
          <p:nvPr>
            <p:ph type="dt" sz="half" idx="2"/>
          </p:nvPr>
        </p:nvSpPr>
        <p:spPr>
          <a:xfrm>
            <a:off x="3810000" y="6553200"/>
            <a:ext cx="4343400" cy="196850"/>
          </a:xfrm>
          <a:prstGeom prst="rect">
            <a:avLst/>
          </a:prstGeom>
        </p:spPr>
        <p:txBody>
          <a:bodyPr lIns="0" tIns="0" rIns="0" bIns="0" anchor="ct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defTabSz="914400">
              <a:defRPr/>
            </a:pPr>
            <a:r>
              <a:rPr smtClean="0"/>
              <a:t>8/27/13</a:t>
            </a:r>
            <a:endParaRPr dirty="0"/>
          </a:p>
        </p:txBody>
      </p:sp>
    </p:spTree>
    <p:extLst>
      <p:ext uri="{BB962C8B-B14F-4D97-AF65-F5344CB8AC3E}">
        <p14:creationId xmlns:p14="http://schemas.microsoft.com/office/powerpoint/2010/main" val="4859731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p:txStyles>
    <p:titleStyle>
      <a:lvl1pPr algn="ctr" defTabSz="806450" rtl="0" eaLnBrk="1" fontAlgn="base" hangingPunct="1">
        <a:lnSpc>
          <a:spcPct val="88000"/>
        </a:lnSpc>
        <a:spcBef>
          <a:spcPct val="0"/>
        </a:spcBef>
        <a:spcAft>
          <a:spcPct val="0"/>
        </a:spcAft>
        <a:defRPr sz="3200" b="1">
          <a:solidFill>
            <a:srgbClr val="064308"/>
          </a:solidFill>
          <a:latin typeface="Arial" charset="0"/>
          <a:ea typeface="MS PGothic" pitchFamily="34" charset="-128"/>
          <a:cs typeface="MS PGothic" charset="0"/>
        </a:defRPr>
      </a:lvl1pPr>
      <a:lvl2pPr algn="ctr" defTabSz="806450" rtl="0" eaLnBrk="1" fontAlgn="base" hangingPunct="1">
        <a:lnSpc>
          <a:spcPct val="88000"/>
        </a:lnSpc>
        <a:spcBef>
          <a:spcPct val="0"/>
        </a:spcBef>
        <a:spcAft>
          <a:spcPct val="0"/>
        </a:spcAft>
        <a:defRPr sz="3200" b="1">
          <a:solidFill>
            <a:srgbClr val="064308"/>
          </a:solidFill>
          <a:latin typeface="Arial" charset="0"/>
          <a:ea typeface="MS PGothic" pitchFamily="34" charset="-128"/>
          <a:cs typeface="MS PGothic" charset="0"/>
        </a:defRPr>
      </a:lvl2pPr>
      <a:lvl3pPr algn="ctr" defTabSz="806450" rtl="0" eaLnBrk="1" fontAlgn="base" hangingPunct="1">
        <a:lnSpc>
          <a:spcPct val="88000"/>
        </a:lnSpc>
        <a:spcBef>
          <a:spcPct val="0"/>
        </a:spcBef>
        <a:spcAft>
          <a:spcPct val="0"/>
        </a:spcAft>
        <a:defRPr sz="3200" b="1">
          <a:solidFill>
            <a:srgbClr val="064308"/>
          </a:solidFill>
          <a:latin typeface="Arial" charset="0"/>
          <a:ea typeface="MS PGothic" pitchFamily="34" charset="-128"/>
          <a:cs typeface="MS PGothic" charset="0"/>
        </a:defRPr>
      </a:lvl3pPr>
      <a:lvl4pPr algn="ctr" defTabSz="806450" rtl="0" eaLnBrk="1" fontAlgn="base" hangingPunct="1">
        <a:lnSpc>
          <a:spcPct val="88000"/>
        </a:lnSpc>
        <a:spcBef>
          <a:spcPct val="0"/>
        </a:spcBef>
        <a:spcAft>
          <a:spcPct val="0"/>
        </a:spcAft>
        <a:defRPr sz="3200" b="1">
          <a:solidFill>
            <a:srgbClr val="064308"/>
          </a:solidFill>
          <a:latin typeface="Arial" charset="0"/>
          <a:ea typeface="MS PGothic" pitchFamily="34" charset="-128"/>
          <a:cs typeface="MS PGothic" charset="0"/>
        </a:defRPr>
      </a:lvl4pPr>
      <a:lvl5pPr algn="ctr" defTabSz="806450" rtl="0" eaLnBrk="1" fontAlgn="base" hangingPunct="1">
        <a:lnSpc>
          <a:spcPct val="88000"/>
        </a:lnSpc>
        <a:spcBef>
          <a:spcPct val="0"/>
        </a:spcBef>
        <a:spcAft>
          <a:spcPct val="0"/>
        </a:spcAft>
        <a:defRPr sz="3200" b="1">
          <a:solidFill>
            <a:srgbClr val="064308"/>
          </a:solidFill>
          <a:latin typeface="Arial" charset="0"/>
          <a:ea typeface="MS PGothic" pitchFamily="34" charset="-128"/>
          <a:cs typeface="MS PGothic" charset="0"/>
        </a:defRPr>
      </a:lvl5pPr>
      <a:lvl6pPr marL="457159"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318"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47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637" algn="ctr" defTabSz="80796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2563" indent="-182563" algn="l" defTabSz="806450" rtl="0" eaLnBrk="1" fontAlgn="base" hangingPunct="1">
        <a:lnSpc>
          <a:spcPct val="90000"/>
        </a:lnSpc>
        <a:spcBef>
          <a:spcPts val="1200"/>
        </a:spcBef>
        <a:spcAft>
          <a:spcPct val="0"/>
        </a:spcAft>
        <a:buSzPct val="100000"/>
        <a:buFont typeface="Wingdings" charset="0"/>
        <a:buChar char="§"/>
        <a:defRPr sz="2200">
          <a:solidFill>
            <a:srgbClr val="064308"/>
          </a:solidFill>
          <a:latin typeface="Arial" charset="0"/>
          <a:ea typeface="MS PGothic" pitchFamily="34" charset="-128"/>
          <a:cs typeface="MS PGothic" charset="0"/>
        </a:defRPr>
      </a:lvl1pPr>
      <a:lvl2pPr marL="365125" indent="-153988" algn="l" defTabSz="806450" rtl="0" eaLnBrk="1" fontAlgn="base" hangingPunct="1">
        <a:lnSpc>
          <a:spcPct val="90000"/>
        </a:lnSpc>
        <a:spcBef>
          <a:spcPts val="200"/>
        </a:spcBef>
        <a:spcAft>
          <a:spcPct val="0"/>
        </a:spcAft>
        <a:buSzPct val="100000"/>
        <a:buFont typeface="Arial" charset="0"/>
        <a:buChar char="•"/>
        <a:defRPr sz="2000">
          <a:solidFill>
            <a:schemeClr val="tx1"/>
          </a:solidFill>
          <a:latin typeface="Arial" charset="0"/>
          <a:ea typeface="MS PGothic" pitchFamily="34" charset="-128"/>
          <a:cs typeface="MS PGothic" charset="0"/>
        </a:defRPr>
      </a:lvl2pPr>
      <a:lvl3pPr marL="593725" indent="-163513" algn="l" defTabSz="806450" rtl="0" eaLnBrk="1" fontAlgn="base" hangingPunct="1">
        <a:lnSpc>
          <a:spcPct val="90000"/>
        </a:lnSpc>
        <a:spcBef>
          <a:spcPts val="200"/>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30250" indent="-136525" algn="l" defTabSz="806450" rtl="0" eaLnBrk="1" fontAlgn="base" hangingPunct="1">
        <a:lnSpc>
          <a:spcPct val="90000"/>
        </a:lnSpc>
        <a:spcBef>
          <a:spcPts val="200"/>
        </a:spcBef>
        <a:spcAft>
          <a:spcPct val="0"/>
        </a:spcAft>
        <a:buClr>
          <a:srgbClr val="999999"/>
        </a:buClr>
        <a:buSzPct val="100000"/>
        <a:buFont typeface="Arial" charset="0"/>
        <a:buChar char="•"/>
        <a:defRPr sz="1600">
          <a:solidFill>
            <a:schemeClr val="tx1"/>
          </a:solidFill>
          <a:latin typeface="Helvetica" charset="0"/>
          <a:ea typeface="ヒラギノ角ゴ Pro W3" pitchFamily="-111" charset="-128"/>
          <a:cs typeface="ヒラギノ角ゴ Pro W3"/>
        </a:defRPr>
      </a:lvl4pPr>
      <a:lvl5pPr marL="1004888" indent="-182563" algn="l" defTabSz="806450" rtl="0" eaLnBrk="1" fontAlgn="base" hangingPunct="1">
        <a:lnSpc>
          <a:spcPct val="90000"/>
        </a:lnSpc>
        <a:spcBef>
          <a:spcPts val="200"/>
        </a:spcBef>
        <a:spcAft>
          <a:spcPct val="0"/>
        </a:spcAft>
        <a:buClr>
          <a:srgbClr val="999999"/>
        </a:buClr>
        <a:buSzPct val="100000"/>
        <a:buFont typeface="Lucida Grande" charset="0"/>
        <a:buChar char="»"/>
        <a:defRPr sz="1400">
          <a:solidFill>
            <a:schemeClr val="tx1"/>
          </a:solidFill>
          <a:latin typeface="Helvetica" charset="0"/>
          <a:ea typeface="ヒラギノ角ゴ Pro W3" pitchFamily="-111" charset="-128"/>
          <a:cs typeface="ヒラギノ角ゴ Pro W3"/>
        </a:defRPr>
      </a:lvl5pPr>
      <a:lvl6pPr marL="222388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1050"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8209"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5368" indent="-150799" algn="l" defTabSz="80796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wmf"/><Relationship Id="rId5" Type="http://schemas.openxmlformats.org/officeDocument/2006/relationships/oleObject" Target="../embeddings/oleObject2.bin"/><Relationship Id="rId6"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6.wmf"/><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0.wmf"/><Relationship Id="rId5" Type="http://schemas.openxmlformats.org/officeDocument/2006/relationships/oleObject" Target="../embeddings/oleObject5.bin"/><Relationship Id="rId6" Type="http://schemas.openxmlformats.org/officeDocument/2006/relationships/image" Target="../media/image21.w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emf"/><Relationship Id="rId3" Type="http://schemas.openxmlformats.org/officeDocument/2006/relationships/image" Target="../media/image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4.wmf"/><Relationship Id="rId5" Type="http://schemas.openxmlformats.org/officeDocument/2006/relationships/oleObject" Target="../embeddings/oleObject7.bin"/><Relationship Id="rId6" Type="http://schemas.openxmlformats.org/officeDocument/2006/relationships/image" Target="../media/image25.wmf"/><Relationship Id="rId1" Type="http://schemas.openxmlformats.org/officeDocument/2006/relationships/vmlDrawing" Target="../drawings/vmlDrawing4.vml"/><Relationship Id="rId2"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6.wmf"/><Relationship Id="rId1" Type="http://schemas.openxmlformats.org/officeDocument/2006/relationships/vmlDrawing" Target="../drawings/vmlDrawing5.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8.w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1.jpg"/><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www.student.lth.se/kursanmalan/" TargetMode="External"/><Relationship Id="rId4" Type="http://schemas.openxmlformats.org/officeDocument/2006/relationships/image" Target="../media/image33.png"/><Relationship Id="rId5" Type="http://schemas.openxmlformats.org/officeDocument/2006/relationships/image" Target="../media/image34.jpeg"/><Relationship Id="rId1" Type="http://schemas.openxmlformats.org/officeDocument/2006/relationships/slideLayout" Target="../slideLayouts/slideLayout17.xml"/><Relationship Id="rId2" Type="http://schemas.openxmlformats.org/officeDocument/2006/relationships/hyperlink" Target="mailto:john.weisend@esss.s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student.lth.se/kursanmalan/" TargetMode="External"/><Relationship Id="rId4" Type="http://schemas.openxmlformats.org/officeDocument/2006/relationships/image" Target="../media/image35.png"/><Relationship Id="rId5" Type="http://schemas.openxmlformats.org/officeDocument/2006/relationships/image" Target="../media/image33.png"/><Relationship Id="rId1" Type="http://schemas.openxmlformats.org/officeDocument/2006/relationships/slideLayout" Target="../slideLayouts/slideLayout17.xml"/><Relationship Id="rId2" Type="http://schemas.openxmlformats.org/officeDocument/2006/relationships/hyperlink" Target="mailto:john.weisend@esss.s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atlas.ch/t_magnet.html" TargetMode="External"/><Relationship Id="rId4"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160" y="408940"/>
            <a:ext cx="2082800" cy="1114297"/>
          </a:xfrm>
          <a:prstGeom prst="rect">
            <a:avLst/>
          </a:prstGeom>
        </p:spPr>
      </p:pic>
      <p:sp>
        <p:nvSpPr>
          <p:cNvPr id="7" name="textruta 6"/>
          <p:cNvSpPr txBox="1"/>
          <p:nvPr/>
        </p:nvSpPr>
        <p:spPr>
          <a:xfrm>
            <a:off x="-31277" y="2337315"/>
            <a:ext cx="9144000" cy="1200329"/>
          </a:xfrm>
          <a:prstGeom prst="rect">
            <a:avLst/>
          </a:prstGeom>
          <a:noFill/>
        </p:spPr>
        <p:txBody>
          <a:bodyPr wrap="square" rtlCol="0">
            <a:spAutoFit/>
          </a:bodyPr>
          <a:lstStyle/>
          <a:p>
            <a:pPr algn="ctr"/>
            <a:r>
              <a:rPr lang="en-GB" sz="3600" dirty="0" smtClean="0">
                <a:solidFill>
                  <a:srgbClr val="FFFFFF"/>
                </a:solidFill>
              </a:rPr>
              <a:t>Accelerator Cryogenics</a:t>
            </a:r>
          </a:p>
          <a:p>
            <a:pPr algn="ctr"/>
            <a:r>
              <a:rPr lang="en-GB" sz="3600" dirty="0" smtClean="0">
                <a:solidFill>
                  <a:srgbClr val="FFFFFF"/>
                </a:solidFill>
              </a:rPr>
              <a:t>An Introduction </a:t>
            </a:r>
            <a:endParaRPr lang="en-GB" sz="3600" dirty="0">
              <a:solidFill>
                <a:srgbClr val="FFFFFF"/>
              </a:solidFill>
            </a:endParaRPr>
          </a:p>
        </p:txBody>
      </p:sp>
      <p:sp>
        <p:nvSpPr>
          <p:cNvPr id="8" name="textruta 3"/>
          <p:cNvSpPr txBox="1"/>
          <p:nvPr/>
        </p:nvSpPr>
        <p:spPr>
          <a:xfrm>
            <a:off x="0" y="4449848"/>
            <a:ext cx="9144000" cy="1815882"/>
          </a:xfrm>
          <a:prstGeom prst="rect">
            <a:avLst/>
          </a:prstGeom>
          <a:noFill/>
        </p:spPr>
        <p:txBody>
          <a:bodyPr wrap="square" rtlCol="0">
            <a:spAutoFit/>
          </a:bodyPr>
          <a:lstStyle/>
          <a:p>
            <a:pPr algn="ctr"/>
            <a:r>
              <a:rPr lang="en-GB" sz="2400" dirty="0" smtClean="0">
                <a:solidFill>
                  <a:srgbClr val="FFFFFF"/>
                </a:solidFill>
              </a:rPr>
              <a:t>J. G. Weisend II</a:t>
            </a:r>
          </a:p>
          <a:p>
            <a:pPr algn="ctr"/>
            <a:r>
              <a:rPr lang="en-GB" sz="2400" dirty="0" smtClean="0">
                <a:solidFill>
                  <a:srgbClr val="FFFFFF"/>
                </a:solidFill>
              </a:rPr>
              <a:t>Deputy Head of Accelerator Projects</a:t>
            </a:r>
          </a:p>
          <a:p>
            <a:pPr algn="ctr"/>
            <a:r>
              <a:rPr lang="en-GB" sz="2400" dirty="0" smtClean="0">
                <a:solidFill>
                  <a:srgbClr val="FFFFFF"/>
                </a:solidFill>
              </a:rPr>
              <a:t>Adjunct Professor, Lund University/LTH</a:t>
            </a:r>
          </a:p>
          <a:p>
            <a:pPr algn="ctr"/>
            <a:endParaRPr lang="en-GB" sz="2400" dirty="0" smtClean="0">
              <a:solidFill>
                <a:srgbClr val="FFFFFF"/>
              </a:solidFill>
            </a:endParaRPr>
          </a:p>
          <a:p>
            <a:pPr algn="ctr"/>
            <a:r>
              <a:rPr lang="en-GB" sz="1600" dirty="0" smtClean="0">
                <a:solidFill>
                  <a:srgbClr val="FFFFFF"/>
                </a:solidFill>
              </a:rPr>
              <a:t>November  2015</a:t>
            </a:r>
          </a:p>
        </p:txBody>
      </p:sp>
    </p:spTree>
    <p:extLst>
      <p:ext uri="{BB962C8B-B14F-4D97-AF65-F5344CB8AC3E}">
        <p14:creationId xmlns:p14="http://schemas.microsoft.com/office/powerpoint/2010/main" val="44194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57" y="0"/>
            <a:ext cx="7006175" cy="1441531"/>
          </a:xfrm>
        </p:spPr>
        <p:txBody>
          <a:bodyPr/>
          <a:lstStyle/>
          <a:p>
            <a:r>
              <a:rPr lang="en-US" sz="2400" dirty="0">
                <a:latin typeface="Arial" pitchFamily="34" charset="0"/>
                <a:ea typeface="ＭＳ Ｐゴシック" pitchFamily="34" charset="-128"/>
              </a:rPr>
              <a:t>LHC 4.5 K Refrigeration Plant</a:t>
            </a:r>
            <a:br>
              <a:rPr lang="en-US" sz="2400" dirty="0">
                <a:latin typeface="Arial" pitchFamily="34" charset="0"/>
                <a:ea typeface="ＭＳ Ｐゴシック" pitchFamily="34" charset="-128"/>
              </a:rPr>
            </a:br>
            <a:r>
              <a:rPr lang="en-US" sz="2400" dirty="0">
                <a:latin typeface="Arial" pitchFamily="34" charset="0"/>
                <a:ea typeface="ＭＳ Ｐゴシック" pitchFamily="34" charset="-128"/>
              </a:rPr>
              <a:t>18 kW @ 4.5 K – produced in ~ 2004</a:t>
            </a:r>
            <a:br>
              <a:rPr lang="en-US" sz="2400" dirty="0">
                <a:latin typeface="Arial" pitchFamily="34" charset="0"/>
                <a:ea typeface="ＭＳ Ｐゴシック" pitchFamily="34" charset="-128"/>
              </a:rPr>
            </a:br>
            <a:r>
              <a:rPr lang="en-US" sz="2400" dirty="0">
                <a:latin typeface="Arial" pitchFamily="34" charset="0"/>
                <a:ea typeface="ＭＳ Ｐゴシック" pitchFamily="34" charset="-128"/>
              </a:rPr>
              <a:t>1of 8 required (4 from </a:t>
            </a:r>
            <a:r>
              <a:rPr lang="en-US" sz="2400" dirty="0" err="1">
                <a:latin typeface="Arial" pitchFamily="34" charset="0"/>
                <a:ea typeface="ＭＳ Ｐゴシック" pitchFamily="34" charset="-128"/>
              </a:rPr>
              <a:t>Linde</a:t>
            </a:r>
            <a:r>
              <a:rPr lang="en-US" sz="2400" dirty="0">
                <a:latin typeface="Arial" pitchFamily="34" charset="0"/>
                <a:ea typeface="ＭＳ Ｐゴシック" pitchFamily="34" charset="-128"/>
              </a:rPr>
              <a:t>, 4 from Air </a:t>
            </a:r>
            <a:r>
              <a:rPr lang="en-US" sz="2400" dirty="0" err="1">
                <a:latin typeface="Arial" pitchFamily="34" charset="0"/>
                <a:ea typeface="ＭＳ Ｐゴシック" pitchFamily="34" charset="-128"/>
              </a:rPr>
              <a:t>Liquide</a:t>
            </a:r>
            <a:r>
              <a:rPr lang="en-US" sz="2400" dirty="0">
                <a:latin typeface="Arial" pitchFamily="34" charset="0"/>
                <a:ea typeface="ＭＳ Ｐゴシック" pitchFamily="34" charset="-128"/>
              </a:rPr>
              <a:t>)</a:t>
            </a:r>
            <a:endParaRPr lang="en-US" sz="2400" dirty="0"/>
          </a:p>
        </p:txBody>
      </p:sp>
      <p:pic>
        <p:nvPicPr>
          <p:cNvPr id="7" name="Picture 2"/>
          <p:cNvPicPr>
            <a:picLocks noGrp="1" noChangeAspect="1" noChangeArrowheads="1"/>
          </p:cNvPicPr>
          <p:nvPr>
            <p:ph idx="1"/>
          </p:nvPr>
        </p:nvPicPr>
        <p:blipFill>
          <a:blip r:embed="rId2" cstate="print"/>
          <a:srcRect/>
          <a:stretch>
            <a:fillRect/>
          </a:stretch>
        </p:blipFill>
        <p:spPr>
          <a:xfrm>
            <a:off x="243757" y="1441531"/>
            <a:ext cx="2984500" cy="5027613"/>
          </a:xfrm>
          <a:noFill/>
        </p:spPr>
      </p:pic>
      <p:sp>
        <p:nvSpPr>
          <p:cNvPr id="10" name="TextBox 9"/>
          <p:cNvSpPr txBox="1"/>
          <p:nvPr/>
        </p:nvSpPr>
        <p:spPr>
          <a:xfrm>
            <a:off x="4074779" y="2116938"/>
            <a:ext cx="4921487" cy="3108544"/>
          </a:xfrm>
          <a:prstGeom prst="rect">
            <a:avLst/>
          </a:prstGeom>
          <a:noFill/>
        </p:spPr>
        <p:txBody>
          <a:bodyPr wrap="square" rtlCol="0">
            <a:spAutoFit/>
          </a:bodyPr>
          <a:lstStyle/>
          <a:p>
            <a:r>
              <a:rPr lang="en-US" sz="2800" dirty="0">
                <a:solidFill>
                  <a:schemeClr val="accent5"/>
                </a:solidFill>
              </a:rPr>
              <a:t>Note:</a:t>
            </a:r>
          </a:p>
          <a:p>
            <a:r>
              <a:rPr lang="en-US" sz="2800" dirty="0">
                <a:solidFill>
                  <a:schemeClr val="accent5"/>
                </a:solidFill>
              </a:rPr>
              <a:t>Large number of expansion turbines – some in series with HP stream</a:t>
            </a:r>
          </a:p>
          <a:p>
            <a:r>
              <a:rPr lang="en-US" sz="2800" dirty="0">
                <a:solidFill>
                  <a:schemeClr val="accent5"/>
                </a:solidFill>
              </a:rPr>
              <a:t>Medium pressure return</a:t>
            </a:r>
          </a:p>
          <a:p>
            <a:r>
              <a:rPr lang="en-US" sz="2800" dirty="0">
                <a:solidFill>
                  <a:schemeClr val="accent5"/>
                </a:solidFill>
              </a:rPr>
              <a:t>Heat loads at intermediate temperatures</a:t>
            </a:r>
          </a:p>
        </p:txBody>
      </p:sp>
    </p:spTree>
    <p:extLst>
      <p:ext uri="{BB962C8B-B14F-4D97-AF65-F5344CB8AC3E}">
        <p14:creationId xmlns:p14="http://schemas.microsoft.com/office/powerpoint/2010/main" val="11935739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ea typeface="ＭＳ Ｐゴシック" pitchFamily="34" charset="-128"/>
              </a:rPr>
              <a:t>Carnot Cycle</a:t>
            </a:r>
            <a:endParaRPr lang="en-US" dirty="0"/>
          </a:p>
        </p:txBody>
      </p:sp>
      <p:sp>
        <p:nvSpPr>
          <p:cNvPr id="3" name="Content Placeholder 2"/>
          <p:cNvSpPr>
            <a:spLocks noGrp="1"/>
          </p:cNvSpPr>
          <p:nvPr>
            <p:ph idx="1"/>
          </p:nvPr>
        </p:nvSpPr>
        <p:spPr>
          <a:xfrm>
            <a:off x="287751" y="1644253"/>
            <a:ext cx="8399049" cy="4712097"/>
          </a:xfrm>
        </p:spPr>
        <p:txBody>
          <a:bodyPr/>
          <a:lstStyle/>
          <a:p>
            <a:pPr marL="342900" indent="-342900">
              <a:buFont typeface="Arial"/>
              <a:buChar char="•"/>
            </a:pPr>
            <a:r>
              <a:rPr lang="en-US" dirty="0">
                <a:latin typeface="Arial" pitchFamily="34" charset="0"/>
                <a:ea typeface="ＭＳ Ｐゴシック" pitchFamily="34" charset="-128"/>
              </a:rPr>
              <a:t>This is an ideal cycle: all processes are reversible</a:t>
            </a:r>
          </a:p>
          <a:p>
            <a:pPr marL="800100" lvl="1" indent="-342900">
              <a:buFont typeface="Arial"/>
              <a:buChar char="•"/>
            </a:pPr>
            <a:r>
              <a:rPr lang="en-US" dirty="0">
                <a:latin typeface="Arial" pitchFamily="34" charset="0"/>
                <a:ea typeface="ＭＳ Ｐゴシック" pitchFamily="34" charset="-128"/>
              </a:rPr>
              <a:t>Entropy is only changed by absorbing or removing heat at constant temperature</a:t>
            </a:r>
          </a:p>
          <a:p>
            <a:pPr marL="800100" lvl="1" indent="-342900">
              <a:buFont typeface="Arial"/>
              <a:buChar char="•"/>
            </a:pPr>
            <a:r>
              <a:rPr lang="en-US" dirty="0">
                <a:latin typeface="Arial" pitchFamily="34" charset="0"/>
                <a:ea typeface="ＭＳ Ｐゴシック" pitchFamily="34" charset="-128"/>
              </a:rPr>
              <a:t>2</a:t>
            </a:r>
            <a:r>
              <a:rPr lang="en-US" baseline="30000" dirty="0">
                <a:latin typeface="Arial" pitchFamily="34" charset="0"/>
                <a:ea typeface="ＭＳ Ｐゴシック" pitchFamily="34" charset="-128"/>
              </a:rPr>
              <a:t>nd</a:t>
            </a:r>
            <a:r>
              <a:rPr lang="en-US" dirty="0">
                <a:latin typeface="Arial" pitchFamily="34" charset="0"/>
                <a:ea typeface="ＭＳ Ｐゴシック" pitchFamily="34" charset="-128"/>
              </a:rPr>
              <a:t> law of Thermodynamics, in a reversible process </a:t>
            </a:r>
            <a:r>
              <a:rPr lang="en-US" dirty="0" err="1">
                <a:latin typeface="Arial" pitchFamily="34" charset="0"/>
                <a:ea typeface="ＭＳ Ｐゴシック" pitchFamily="34" charset="-128"/>
              </a:rPr>
              <a:t>dQ</a:t>
            </a:r>
            <a:r>
              <a:rPr lang="en-US" dirty="0">
                <a:latin typeface="Arial" pitchFamily="34" charset="0"/>
                <a:ea typeface="ＭＳ Ｐゴシック" pitchFamily="34" charset="-128"/>
              </a:rPr>
              <a:t> = -</a:t>
            </a:r>
            <a:r>
              <a:rPr lang="en-US" dirty="0" err="1">
                <a:latin typeface="Arial" pitchFamily="34" charset="0"/>
                <a:ea typeface="ＭＳ Ｐゴシック" pitchFamily="34" charset="-128"/>
              </a:rPr>
              <a:t>TdS</a:t>
            </a:r>
            <a:endParaRPr lang="en-US" dirty="0">
              <a:latin typeface="Arial" pitchFamily="34" charset="0"/>
              <a:ea typeface="ＭＳ Ｐゴシック" pitchFamily="34" charset="-128"/>
            </a:endParaRPr>
          </a:p>
          <a:p>
            <a:pPr marL="342900" indent="-342900">
              <a:buFont typeface="Arial"/>
              <a:buChar char="•"/>
            </a:pPr>
            <a:r>
              <a:rPr lang="en-US" dirty="0">
                <a:latin typeface="Arial" pitchFamily="34" charset="0"/>
                <a:ea typeface="ＭＳ Ｐゴシック" pitchFamily="34" charset="-128"/>
              </a:rPr>
              <a:t>The Carnot Consists of 4 steps</a:t>
            </a:r>
          </a:p>
          <a:p>
            <a:pPr marL="800100" lvl="1" indent="-342900">
              <a:buFont typeface="Arial"/>
              <a:buChar char="•"/>
            </a:pPr>
            <a:r>
              <a:rPr lang="en-US" dirty="0">
                <a:latin typeface="Arial" pitchFamily="34" charset="0"/>
                <a:ea typeface="ＭＳ Ｐゴシック" pitchFamily="34" charset="-128"/>
              </a:rPr>
              <a:t>Compress the working fluid isothermally at T</a:t>
            </a:r>
            <a:r>
              <a:rPr lang="en-US" baseline="-25000" dirty="0">
                <a:latin typeface="Arial" pitchFamily="34" charset="0"/>
                <a:ea typeface="ＭＳ Ｐゴシック" pitchFamily="34" charset="-128"/>
              </a:rPr>
              <a:t>H</a:t>
            </a:r>
            <a:r>
              <a:rPr lang="en-US" dirty="0">
                <a:latin typeface="Arial" pitchFamily="34" charset="0"/>
                <a:ea typeface="ＭＳ Ｐゴシック" pitchFamily="34" charset="-128"/>
              </a:rPr>
              <a:t> (1-2)</a:t>
            </a:r>
          </a:p>
          <a:p>
            <a:pPr marL="800100" lvl="1" indent="-342900">
              <a:buFont typeface="Arial"/>
              <a:buChar char="•"/>
            </a:pPr>
            <a:r>
              <a:rPr lang="en-US" dirty="0">
                <a:latin typeface="Arial" pitchFamily="34" charset="0"/>
                <a:ea typeface="ＭＳ Ｐゴシック" pitchFamily="34" charset="-128"/>
              </a:rPr>
              <a:t>Expand the working fluid </a:t>
            </a:r>
            <a:r>
              <a:rPr lang="en-US" dirty="0" err="1">
                <a:latin typeface="Arial" pitchFamily="34" charset="0"/>
                <a:ea typeface="ＭＳ Ｐゴシック" pitchFamily="34" charset="-128"/>
              </a:rPr>
              <a:t>isentropically</a:t>
            </a:r>
            <a:r>
              <a:rPr lang="en-US" dirty="0">
                <a:latin typeface="Arial" pitchFamily="34" charset="0"/>
                <a:ea typeface="ＭＳ Ｐゴシック" pitchFamily="34" charset="-128"/>
              </a:rPr>
              <a:t> from T</a:t>
            </a:r>
            <a:r>
              <a:rPr lang="en-US" baseline="-25000" dirty="0">
                <a:latin typeface="Arial" pitchFamily="34" charset="0"/>
                <a:ea typeface="ＭＳ Ｐゴシック" pitchFamily="34" charset="-128"/>
              </a:rPr>
              <a:t>H</a:t>
            </a:r>
            <a:r>
              <a:rPr lang="en-US" dirty="0">
                <a:latin typeface="Arial" pitchFamily="34" charset="0"/>
                <a:ea typeface="ＭＳ Ｐゴシック" pitchFamily="34" charset="-128"/>
              </a:rPr>
              <a:t> to T</a:t>
            </a:r>
            <a:r>
              <a:rPr lang="en-US" baseline="-25000" dirty="0">
                <a:latin typeface="Arial" pitchFamily="34" charset="0"/>
                <a:ea typeface="ＭＳ Ｐゴシック" pitchFamily="34" charset="-128"/>
              </a:rPr>
              <a:t>C</a:t>
            </a:r>
            <a:r>
              <a:rPr lang="en-US" dirty="0">
                <a:latin typeface="Arial" pitchFamily="34" charset="0"/>
                <a:ea typeface="ＭＳ Ｐゴシック" pitchFamily="34" charset="-128"/>
              </a:rPr>
              <a:t> (2-3)</a:t>
            </a:r>
            <a:endParaRPr lang="en-US" baseline="-25000" dirty="0">
              <a:latin typeface="Arial" pitchFamily="34" charset="0"/>
              <a:ea typeface="ＭＳ Ｐゴシック" pitchFamily="34" charset="-128"/>
            </a:endParaRPr>
          </a:p>
          <a:p>
            <a:pPr marL="800100" lvl="1" indent="-342900">
              <a:buFont typeface="Arial"/>
              <a:buChar char="•"/>
            </a:pPr>
            <a:r>
              <a:rPr lang="en-US" dirty="0">
                <a:latin typeface="Arial" pitchFamily="34" charset="0"/>
                <a:ea typeface="ＭＳ Ｐゴシック" pitchFamily="34" charset="-128"/>
              </a:rPr>
              <a:t>Absorb heat into the working fluid isothermally and reversibly at T</a:t>
            </a:r>
            <a:r>
              <a:rPr lang="en-US" baseline="-25000" dirty="0">
                <a:latin typeface="Arial" pitchFamily="34" charset="0"/>
                <a:ea typeface="ＭＳ Ｐゴシック" pitchFamily="34" charset="-128"/>
              </a:rPr>
              <a:t>C</a:t>
            </a:r>
            <a:r>
              <a:rPr lang="en-US" dirty="0">
                <a:latin typeface="Arial" pitchFamily="34" charset="0"/>
                <a:ea typeface="ＭＳ Ｐゴシック" pitchFamily="34" charset="-128"/>
              </a:rPr>
              <a:t> (3-4)</a:t>
            </a:r>
          </a:p>
          <a:p>
            <a:pPr marL="800100" lvl="1" indent="-342900">
              <a:buFont typeface="Arial"/>
              <a:buChar char="•"/>
            </a:pPr>
            <a:r>
              <a:rPr lang="en-US" dirty="0">
                <a:latin typeface="Arial" pitchFamily="34" charset="0"/>
                <a:ea typeface="ＭＳ Ｐゴシック" pitchFamily="34" charset="-128"/>
              </a:rPr>
              <a:t>Compress the working fluid </a:t>
            </a:r>
            <a:r>
              <a:rPr lang="en-US" dirty="0" err="1">
                <a:latin typeface="Arial" pitchFamily="34" charset="0"/>
                <a:ea typeface="ＭＳ Ｐゴシック" pitchFamily="34" charset="-128"/>
              </a:rPr>
              <a:t>isentropically</a:t>
            </a:r>
            <a:r>
              <a:rPr lang="en-US" dirty="0">
                <a:latin typeface="Arial" pitchFamily="34" charset="0"/>
                <a:ea typeface="ＭＳ Ｐゴシック" pitchFamily="34" charset="-128"/>
              </a:rPr>
              <a:t> from T</a:t>
            </a:r>
            <a:r>
              <a:rPr lang="en-US" baseline="-25000" dirty="0">
                <a:latin typeface="Arial" pitchFamily="34" charset="0"/>
                <a:ea typeface="ＭＳ Ｐゴシック" pitchFamily="34" charset="-128"/>
              </a:rPr>
              <a:t>C</a:t>
            </a:r>
            <a:r>
              <a:rPr lang="en-US" dirty="0">
                <a:latin typeface="Arial" pitchFamily="34" charset="0"/>
                <a:ea typeface="ＭＳ Ｐゴシック" pitchFamily="34" charset="-128"/>
              </a:rPr>
              <a:t> to T</a:t>
            </a:r>
            <a:r>
              <a:rPr lang="en-US" baseline="-25000" dirty="0">
                <a:latin typeface="Arial" pitchFamily="34" charset="0"/>
                <a:ea typeface="ＭＳ Ｐゴシック" pitchFamily="34" charset="-128"/>
              </a:rPr>
              <a:t>H</a:t>
            </a:r>
            <a:r>
              <a:rPr lang="en-US" dirty="0">
                <a:latin typeface="Arial" pitchFamily="34" charset="0"/>
                <a:ea typeface="ＭＳ Ｐゴシック" pitchFamily="34" charset="-128"/>
              </a:rPr>
              <a:t> (4-1)</a:t>
            </a:r>
          </a:p>
          <a:p>
            <a:pPr marL="800100" lvl="1" indent="-342900">
              <a:buFont typeface="Arial"/>
              <a:buChar char="•"/>
            </a:pPr>
            <a:endParaRPr lang="en-US" dirty="0">
              <a:latin typeface="Arial" pitchFamily="34" charset="0"/>
              <a:ea typeface="ＭＳ Ｐゴシック" pitchFamily="34" charset="-128"/>
            </a:endParaRPr>
          </a:p>
          <a:p>
            <a:pPr marL="800100" lvl="1" indent="-342900">
              <a:buFont typeface="Arial"/>
              <a:buChar char="•"/>
            </a:pPr>
            <a:r>
              <a:rPr lang="en-US" dirty="0">
                <a:latin typeface="Arial" pitchFamily="34" charset="0"/>
                <a:ea typeface="ＭＳ Ｐゴシック" pitchFamily="34" charset="-128"/>
              </a:rPr>
              <a:t>Note </a:t>
            </a:r>
            <a:r>
              <a:rPr lang="en-US" dirty="0" err="1">
                <a:latin typeface="Arial" pitchFamily="34" charset="0"/>
                <a:ea typeface="ＭＳ Ｐゴシック" pitchFamily="34" charset="-128"/>
              </a:rPr>
              <a:t>isentropically</a:t>
            </a:r>
            <a:r>
              <a:rPr lang="en-US" dirty="0">
                <a:latin typeface="Arial" pitchFamily="34" charset="0"/>
                <a:ea typeface="ＭＳ Ｐゴシック" pitchFamily="34" charset="-128"/>
              </a:rPr>
              <a:t> = reversibly and adiabatically </a:t>
            </a:r>
          </a:p>
          <a:p>
            <a:endParaRPr lang="en-US" dirty="0"/>
          </a:p>
        </p:txBody>
      </p:sp>
    </p:spTree>
    <p:extLst>
      <p:ext uri="{BB962C8B-B14F-4D97-AF65-F5344CB8AC3E}">
        <p14:creationId xmlns:p14="http://schemas.microsoft.com/office/powerpoint/2010/main" val="24732737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ea typeface="ＭＳ Ｐゴシック" pitchFamily="34" charset="-128"/>
              </a:rPr>
              <a:t>Carnot Cycle</a:t>
            </a:r>
            <a:endParaRPr lang="en-US" dirty="0"/>
          </a:p>
        </p:txBody>
      </p:sp>
      <p:sp>
        <p:nvSpPr>
          <p:cNvPr id="3" name="Content Placeholder 2"/>
          <p:cNvSpPr>
            <a:spLocks noGrp="1"/>
          </p:cNvSpPr>
          <p:nvPr>
            <p:ph idx="1"/>
          </p:nvPr>
        </p:nvSpPr>
        <p:spPr>
          <a:xfrm>
            <a:off x="578913" y="5709210"/>
            <a:ext cx="7804794" cy="486562"/>
          </a:xfrm>
        </p:spPr>
        <p:txBody>
          <a:bodyPr/>
          <a:lstStyle/>
          <a:p>
            <a:r>
              <a:rPr lang="en-US" dirty="0">
                <a:latin typeface="Arial" pitchFamily="34" charset="0"/>
                <a:ea typeface="ＭＳ Ｐゴシック" pitchFamily="34" charset="-128"/>
              </a:rPr>
              <a:t>How do we describe the performance of such a cycle?</a:t>
            </a:r>
          </a:p>
          <a:p>
            <a:endParaRPr lang="en-US" dirty="0"/>
          </a:p>
        </p:txBody>
      </p:sp>
      <p:grpSp>
        <p:nvGrpSpPr>
          <p:cNvPr id="7" name="Group 6"/>
          <p:cNvGrpSpPr/>
          <p:nvPr/>
        </p:nvGrpSpPr>
        <p:grpSpPr>
          <a:xfrm>
            <a:off x="720840" y="1535111"/>
            <a:ext cx="5298960" cy="3942309"/>
            <a:chOff x="2362200" y="1144588"/>
            <a:chExt cx="3810000" cy="3568700"/>
          </a:xfrm>
        </p:grpSpPr>
        <p:sp>
          <p:nvSpPr>
            <p:cNvPr id="8" name="Rectangle 7"/>
            <p:cNvSpPr/>
            <p:nvPr/>
          </p:nvSpPr>
          <p:spPr>
            <a:xfrm>
              <a:off x="3429000" y="1981200"/>
              <a:ext cx="1752600" cy="1600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rot="5400000" flipH="1" flipV="1">
              <a:off x="1335088" y="2705100"/>
              <a:ext cx="31226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895600" y="4267200"/>
              <a:ext cx="2819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7"/>
            <p:cNvSpPr txBox="1">
              <a:spLocks noChangeArrowheads="1"/>
            </p:cNvSpPr>
            <p:nvPr/>
          </p:nvSpPr>
          <p:spPr bwMode="auto">
            <a:xfrm>
              <a:off x="5867400" y="4114800"/>
              <a:ext cx="304800" cy="381000"/>
            </a:xfrm>
            <a:prstGeom prst="rect">
              <a:avLst/>
            </a:prstGeom>
            <a:noFill/>
            <a:ln w="9525">
              <a:noFill/>
              <a:miter lim="800000"/>
              <a:headEnd/>
              <a:tailEnd/>
            </a:ln>
          </p:spPr>
          <p:txBody>
            <a:bodyPr>
              <a:spAutoFit/>
            </a:bodyPr>
            <a:lstStyle/>
            <a:p>
              <a:r>
                <a:rPr lang="en-US"/>
                <a:t>S</a:t>
              </a:r>
            </a:p>
          </p:txBody>
        </p:sp>
        <p:cxnSp>
          <p:nvCxnSpPr>
            <p:cNvPr id="12" name="Straight Arrow Connector 11"/>
            <p:cNvCxnSpPr/>
            <p:nvPr/>
          </p:nvCxnSpPr>
          <p:spPr>
            <a:xfrm rot="10800000">
              <a:off x="3352800" y="1981200"/>
              <a:ext cx="1828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2628901" y="2781300"/>
              <a:ext cx="1600200"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429000" y="3581400"/>
              <a:ext cx="1828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H="1" flipV="1">
              <a:off x="4381501" y="2781300"/>
              <a:ext cx="1600200" cy="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27"/>
            <p:cNvSpPr txBox="1">
              <a:spLocks noChangeArrowheads="1"/>
            </p:cNvSpPr>
            <p:nvPr/>
          </p:nvSpPr>
          <p:spPr bwMode="auto">
            <a:xfrm>
              <a:off x="5334000" y="1752600"/>
              <a:ext cx="304800" cy="369888"/>
            </a:xfrm>
            <a:prstGeom prst="rect">
              <a:avLst/>
            </a:prstGeom>
            <a:noFill/>
            <a:ln w="9525">
              <a:noFill/>
              <a:miter lim="800000"/>
              <a:headEnd/>
              <a:tailEnd/>
            </a:ln>
          </p:spPr>
          <p:txBody>
            <a:bodyPr>
              <a:spAutoFit/>
            </a:bodyPr>
            <a:lstStyle/>
            <a:p>
              <a:r>
                <a:rPr lang="en-US"/>
                <a:t>1</a:t>
              </a:r>
            </a:p>
          </p:txBody>
        </p:sp>
        <p:sp>
          <p:nvSpPr>
            <p:cNvPr id="17" name="TextBox 28"/>
            <p:cNvSpPr txBox="1">
              <a:spLocks noChangeArrowheads="1"/>
            </p:cNvSpPr>
            <p:nvPr/>
          </p:nvSpPr>
          <p:spPr bwMode="auto">
            <a:xfrm>
              <a:off x="3124200" y="1828800"/>
              <a:ext cx="312738" cy="369888"/>
            </a:xfrm>
            <a:prstGeom prst="rect">
              <a:avLst/>
            </a:prstGeom>
            <a:noFill/>
            <a:ln w="9525">
              <a:noFill/>
              <a:miter lim="800000"/>
              <a:headEnd/>
              <a:tailEnd/>
            </a:ln>
          </p:spPr>
          <p:txBody>
            <a:bodyPr wrap="none">
              <a:spAutoFit/>
            </a:bodyPr>
            <a:lstStyle/>
            <a:p>
              <a:r>
                <a:rPr lang="en-US"/>
                <a:t>2</a:t>
              </a:r>
            </a:p>
          </p:txBody>
        </p:sp>
        <p:sp>
          <p:nvSpPr>
            <p:cNvPr id="18" name="TextBox 29"/>
            <p:cNvSpPr txBox="1">
              <a:spLocks noChangeArrowheads="1"/>
            </p:cNvSpPr>
            <p:nvPr/>
          </p:nvSpPr>
          <p:spPr bwMode="auto">
            <a:xfrm>
              <a:off x="3048000" y="3352800"/>
              <a:ext cx="312738" cy="369888"/>
            </a:xfrm>
            <a:prstGeom prst="rect">
              <a:avLst/>
            </a:prstGeom>
            <a:noFill/>
            <a:ln w="9525">
              <a:noFill/>
              <a:miter lim="800000"/>
              <a:headEnd/>
              <a:tailEnd/>
            </a:ln>
          </p:spPr>
          <p:txBody>
            <a:bodyPr wrap="none">
              <a:spAutoFit/>
            </a:bodyPr>
            <a:lstStyle/>
            <a:p>
              <a:r>
                <a:rPr lang="en-US"/>
                <a:t>3</a:t>
              </a:r>
            </a:p>
          </p:txBody>
        </p:sp>
        <p:sp>
          <p:nvSpPr>
            <p:cNvPr id="19" name="TextBox 30"/>
            <p:cNvSpPr txBox="1">
              <a:spLocks noChangeArrowheads="1"/>
            </p:cNvSpPr>
            <p:nvPr/>
          </p:nvSpPr>
          <p:spPr bwMode="auto">
            <a:xfrm>
              <a:off x="5334000" y="3429000"/>
              <a:ext cx="312738" cy="369888"/>
            </a:xfrm>
            <a:prstGeom prst="rect">
              <a:avLst/>
            </a:prstGeom>
            <a:noFill/>
            <a:ln w="9525">
              <a:noFill/>
              <a:miter lim="800000"/>
              <a:headEnd/>
              <a:tailEnd/>
            </a:ln>
          </p:spPr>
          <p:txBody>
            <a:bodyPr wrap="none">
              <a:spAutoFit/>
            </a:bodyPr>
            <a:lstStyle/>
            <a:p>
              <a:r>
                <a:rPr lang="en-US"/>
                <a:t>4</a:t>
              </a:r>
            </a:p>
          </p:txBody>
        </p:sp>
        <p:sp>
          <p:nvSpPr>
            <p:cNvPr id="20" name="TextBox 31"/>
            <p:cNvSpPr txBox="1">
              <a:spLocks noChangeArrowheads="1"/>
            </p:cNvSpPr>
            <p:nvPr/>
          </p:nvSpPr>
          <p:spPr bwMode="auto">
            <a:xfrm>
              <a:off x="2362200" y="1828800"/>
              <a:ext cx="436563" cy="369888"/>
            </a:xfrm>
            <a:prstGeom prst="rect">
              <a:avLst/>
            </a:prstGeom>
            <a:noFill/>
            <a:ln w="9525">
              <a:noFill/>
              <a:miter lim="800000"/>
              <a:headEnd/>
              <a:tailEnd/>
            </a:ln>
          </p:spPr>
          <p:txBody>
            <a:bodyPr wrap="none">
              <a:spAutoFit/>
            </a:bodyPr>
            <a:lstStyle/>
            <a:p>
              <a:r>
                <a:rPr lang="en-US" dirty="0"/>
                <a:t>T</a:t>
              </a:r>
              <a:r>
                <a:rPr lang="en-US" baseline="-25000" dirty="0"/>
                <a:t>H</a:t>
              </a:r>
            </a:p>
          </p:txBody>
        </p:sp>
        <p:sp>
          <p:nvSpPr>
            <p:cNvPr id="21" name="TextBox 32"/>
            <p:cNvSpPr txBox="1">
              <a:spLocks noChangeArrowheads="1"/>
            </p:cNvSpPr>
            <p:nvPr/>
          </p:nvSpPr>
          <p:spPr bwMode="auto">
            <a:xfrm>
              <a:off x="2362200" y="3352800"/>
              <a:ext cx="436563" cy="369888"/>
            </a:xfrm>
            <a:prstGeom prst="rect">
              <a:avLst/>
            </a:prstGeom>
            <a:noFill/>
            <a:ln w="9525">
              <a:noFill/>
              <a:miter lim="800000"/>
              <a:headEnd/>
              <a:tailEnd/>
            </a:ln>
          </p:spPr>
          <p:txBody>
            <a:bodyPr wrap="none">
              <a:spAutoFit/>
            </a:bodyPr>
            <a:lstStyle/>
            <a:p>
              <a:r>
                <a:rPr lang="en-US"/>
                <a:t>T</a:t>
              </a:r>
              <a:r>
                <a:rPr lang="en-US" baseline="-25000"/>
                <a:t>C</a:t>
              </a:r>
            </a:p>
          </p:txBody>
        </p:sp>
        <p:grpSp>
          <p:nvGrpSpPr>
            <p:cNvPr id="22" name="Group 23"/>
            <p:cNvGrpSpPr>
              <a:grpSpLocks/>
            </p:cNvGrpSpPr>
            <p:nvPr/>
          </p:nvGrpSpPr>
          <p:grpSpPr bwMode="auto">
            <a:xfrm>
              <a:off x="3962400" y="3200400"/>
              <a:ext cx="363538" cy="827088"/>
              <a:chOff x="3962400" y="3200400"/>
              <a:chExt cx="363538" cy="827088"/>
            </a:xfrm>
          </p:grpSpPr>
          <p:sp>
            <p:nvSpPr>
              <p:cNvPr id="26" name="TextBox 33"/>
              <p:cNvSpPr txBox="1">
                <a:spLocks noChangeArrowheads="1"/>
              </p:cNvSpPr>
              <p:nvPr/>
            </p:nvSpPr>
            <p:spPr bwMode="auto">
              <a:xfrm>
                <a:off x="3962400" y="3657600"/>
                <a:ext cx="363538" cy="369888"/>
              </a:xfrm>
              <a:prstGeom prst="rect">
                <a:avLst/>
              </a:prstGeom>
              <a:noFill/>
              <a:ln w="9525">
                <a:noFill/>
                <a:miter lim="800000"/>
                <a:headEnd/>
                <a:tailEnd/>
              </a:ln>
            </p:spPr>
            <p:txBody>
              <a:bodyPr wrap="none">
                <a:spAutoFit/>
              </a:bodyPr>
              <a:lstStyle/>
              <a:p>
                <a:r>
                  <a:rPr lang="en-US"/>
                  <a:t>Q</a:t>
                </a:r>
              </a:p>
            </p:txBody>
          </p:sp>
          <p:cxnSp>
            <p:nvCxnSpPr>
              <p:cNvPr id="27" name="Straight Arrow Connector 26"/>
              <p:cNvCxnSpPr/>
              <p:nvPr/>
            </p:nvCxnSpPr>
            <p:spPr>
              <a:xfrm rot="5400000" flipH="1" flipV="1">
                <a:off x="3962400" y="3429000"/>
                <a:ext cx="457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3" name="TextBox 33"/>
            <p:cNvSpPr txBox="1">
              <a:spLocks noChangeArrowheads="1"/>
            </p:cNvSpPr>
            <p:nvPr/>
          </p:nvSpPr>
          <p:spPr bwMode="auto">
            <a:xfrm>
              <a:off x="3962400" y="2209800"/>
              <a:ext cx="184150" cy="369888"/>
            </a:xfrm>
            <a:prstGeom prst="rect">
              <a:avLst/>
            </a:prstGeom>
            <a:noFill/>
            <a:ln w="9525">
              <a:noFill/>
              <a:miter lim="800000"/>
              <a:headEnd/>
              <a:tailEnd/>
            </a:ln>
          </p:spPr>
          <p:txBody>
            <a:bodyPr wrap="none">
              <a:spAutoFit/>
            </a:bodyPr>
            <a:lstStyle/>
            <a:p>
              <a:endParaRPr lang="en-US"/>
            </a:p>
          </p:txBody>
        </p:sp>
        <p:sp>
          <p:nvSpPr>
            <p:cNvPr id="24" name="TextBox 29"/>
            <p:cNvSpPr txBox="1">
              <a:spLocks noChangeArrowheads="1"/>
            </p:cNvSpPr>
            <p:nvPr/>
          </p:nvSpPr>
          <p:spPr bwMode="auto">
            <a:xfrm>
              <a:off x="3200400" y="4343400"/>
              <a:ext cx="385763" cy="369888"/>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25" name="TextBox 30"/>
            <p:cNvSpPr txBox="1">
              <a:spLocks noChangeArrowheads="1"/>
            </p:cNvSpPr>
            <p:nvPr/>
          </p:nvSpPr>
          <p:spPr bwMode="auto">
            <a:xfrm>
              <a:off x="4953000" y="4343400"/>
              <a:ext cx="385763" cy="369888"/>
            </a:xfrm>
            <a:prstGeom prst="rect">
              <a:avLst/>
            </a:prstGeom>
            <a:noFill/>
            <a:ln w="9525">
              <a:noFill/>
              <a:miter lim="800000"/>
              <a:headEnd/>
              <a:tailEnd/>
            </a:ln>
          </p:spPr>
          <p:txBody>
            <a:bodyPr wrap="none">
              <a:spAutoFit/>
            </a:bodyPr>
            <a:lstStyle/>
            <a:p>
              <a:r>
                <a:rPr lang="en-US"/>
                <a:t>s</a:t>
              </a:r>
              <a:r>
                <a:rPr lang="en-US" baseline="-25000"/>
                <a:t>2</a:t>
              </a:r>
              <a:endParaRPr lang="en-US"/>
            </a:p>
          </p:txBody>
        </p:sp>
      </p:grpSp>
    </p:spTree>
    <p:extLst>
      <p:ext uri="{BB962C8B-B14F-4D97-AF65-F5344CB8AC3E}">
        <p14:creationId xmlns:p14="http://schemas.microsoft.com/office/powerpoint/2010/main" val="16743521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ea typeface="ＭＳ Ｐゴシック" pitchFamily="34" charset="-128"/>
              </a:rPr>
              <a:t>Coefficient of Performance </a:t>
            </a:r>
            <a:br>
              <a:rPr lang="en-US" dirty="0">
                <a:latin typeface="Arial" pitchFamily="34" charset="0"/>
                <a:ea typeface="ＭＳ Ｐゴシック" pitchFamily="34" charset="-128"/>
              </a:rPr>
            </a:br>
            <a:r>
              <a:rPr lang="en-US" dirty="0">
                <a:latin typeface="Arial" pitchFamily="34" charset="0"/>
                <a:ea typeface="ＭＳ Ｐゴシック" pitchFamily="34" charset="-128"/>
              </a:rPr>
              <a:t>&amp; the Carnot Cycle</a:t>
            </a:r>
            <a:endParaRPr lang="en-US" dirty="0"/>
          </a:p>
        </p:txBody>
      </p:sp>
      <p:sp>
        <p:nvSpPr>
          <p:cNvPr id="3" name="Content Placeholder 2"/>
          <p:cNvSpPr>
            <a:spLocks noGrp="1"/>
          </p:cNvSpPr>
          <p:nvPr>
            <p:ph idx="1"/>
          </p:nvPr>
        </p:nvSpPr>
        <p:spPr>
          <a:xfrm>
            <a:off x="569993" y="1469496"/>
            <a:ext cx="8230826" cy="4764758"/>
          </a:xfrm>
        </p:spPr>
        <p:txBody>
          <a:bodyPr/>
          <a:lstStyle/>
          <a:p>
            <a:r>
              <a:rPr lang="en-US" dirty="0">
                <a:latin typeface="Arial" pitchFamily="34" charset="0"/>
                <a:ea typeface="ＭＳ Ｐゴシック" pitchFamily="34" charset="-128"/>
              </a:rPr>
              <a:t>Coefficient of Performance: the heat absorbed from the cold sink divided by the net work required to remove this heat</a:t>
            </a:r>
          </a:p>
          <a:p>
            <a:endParaRPr lang="en-US" dirty="0">
              <a:latin typeface="Arial" pitchFamily="34" charset="0"/>
              <a:ea typeface="ＭＳ Ｐゴシック" pitchFamily="34" charset="-128"/>
            </a:endParaRPr>
          </a:p>
          <a:p>
            <a:endParaRPr lang="en-US" dirty="0">
              <a:latin typeface="Arial" pitchFamily="34" charset="0"/>
              <a:ea typeface="ＭＳ Ｐゴシック" pitchFamily="34" charset="-128"/>
            </a:endParaRPr>
          </a:p>
          <a:p>
            <a:endParaRPr lang="en-US" dirty="0">
              <a:latin typeface="Arial" pitchFamily="34" charset="0"/>
              <a:ea typeface="ＭＳ Ｐゴシック" pitchFamily="34" charset="-128"/>
            </a:endParaRPr>
          </a:p>
          <a:p>
            <a:pPr lvl="1"/>
            <a:r>
              <a:rPr lang="en-US" dirty="0">
                <a:latin typeface="Arial" pitchFamily="34" charset="0"/>
                <a:ea typeface="ＭＳ Ｐゴシック" pitchFamily="34" charset="-128"/>
              </a:rPr>
              <a:t>Minus sign takes into account that the heat absorbed by the cycle is positive while the work done is negative</a:t>
            </a:r>
          </a:p>
          <a:p>
            <a:pPr lvl="1"/>
            <a:r>
              <a:rPr lang="en-US" dirty="0">
                <a:latin typeface="Arial" pitchFamily="34" charset="0"/>
                <a:ea typeface="ＭＳ Ｐゴシック" pitchFamily="34" charset="-128"/>
              </a:rPr>
              <a:t>For the ideal (and in practice unachievable) Carnot cycle it can be shown that:</a:t>
            </a:r>
            <a:endParaRPr lang="en-US" baseline="30000" dirty="0">
              <a:latin typeface="Arial" pitchFamily="34" charset="0"/>
              <a:ea typeface="ＭＳ Ｐゴシック" pitchFamily="34" charset="-128"/>
            </a:endParaRPr>
          </a:p>
          <a:p>
            <a:pPr lvl="1"/>
            <a:endParaRPr lang="en-US" dirty="0">
              <a:latin typeface="Arial" pitchFamily="34" charset="0"/>
              <a:ea typeface="ＭＳ Ｐゴシック" pitchFamily="34" charset="-128"/>
            </a:endParaRPr>
          </a:p>
          <a:p>
            <a:endParaRPr lang="en-US" baseline="30000" dirty="0">
              <a:latin typeface="Arial" pitchFamily="34" charset="0"/>
              <a:ea typeface="ＭＳ Ｐゴシック" pitchFamily="34" charset="-128"/>
            </a:endParaRPr>
          </a:p>
          <a:p>
            <a:pPr lvl="1"/>
            <a:endParaRPr lang="en-US" dirty="0">
              <a:latin typeface="Arial" pitchFamily="34" charset="0"/>
              <a:ea typeface="ＭＳ Ｐゴシック" pitchFamily="34" charset="-128"/>
            </a:endParaRPr>
          </a:p>
          <a:p>
            <a:endParaRPr lang="en-US" dirty="0"/>
          </a:p>
        </p:txBody>
      </p:sp>
      <p:graphicFrame>
        <p:nvGraphicFramePr>
          <p:cNvPr id="7" name="Object 2"/>
          <p:cNvGraphicFramePr>
            <a:graphicFrameLocks noChangeAspect="1"/>
          </p:cNvGraphicFramePr>
          <p:nvPr>
            <p:extLst>
              <p:ext uri="{D42A27DB-BD31-4B8C-83A1-F6EECF244321}">
                <p14:modId xmlns:p14="http://schemas.microsoft.com/office/powerpoint/2010/main" val="2107119996"/>
              </p:ext>
            </p:extLst>
          </p:nvPr>
        </p:nvGraphicFramePr>
        <p:xfrm>
          <a:off x="2388634" y="2187975"/>
          <a:ext cx="2898775" cy="1371600"/>
        </p:xfrm>
        <a:graphic>
          <a:graphicData uri="http://schemas.openxmlformats.org/presentationml/2006/ole">
            <mc:AlternateContent xmlns:mc="http://schemas.openxmlformats.org/markup-compatibility/2006">
              <mc:Choice xmlns:v="urn:schemas-microsoft-com:vml" Requires="v">
                <p:oleObj spid="_x0000_s1184" name="Equation" r:id="rId3" imgW="1663560" imgH="787320" progId="Equation.3">
                  <p:embed/>
                </p:oleObj>
              </mc:Choice>
              <mc:Fallback>
                <p:oleObj name="Equation" r:id="rId3" imgW="1663560" imgH="787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634" y="2187975"/>
                        <a:ext cx="2898775"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755100528"/>
              </p:ext>
            </p:extLst>
          </p:nvPr>
        </p:nvGraphicFramePr>
        <p:xfrm>
          <a:off x="3084512" y="5334000"/>
          <a:ext cx="2935288" cy="762000"/>
        </p:xfrm>
        <a:graphic>
          <a:graphicData uri="http://schemas.openxmlformats.org/presentationml/2006/ole">
            <mc:AlternateContent xmlns:mc="http://schemas.openxmlformats.org/markup-compatibility/2006">
              <mc:Choice xmlns:v="urn:schemas-microsoft-com:vml" Requires="v">
                <p:oleObj spid="_x0000_s1185" name="Equation" r:id="rId5" imgW="1663560" imgH="431640" progId="Equation.3">
                  <p:embed/>
                </p:oleObj>
              </mc:Choice>
              <mc:Fallback>
                <p:oleObj name="Equation" r:id="rId5" imgW="16635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2" y="5334000"/>
                        <a:ext cx="29352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466146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lstStyle/>
          <a:p>
            <a:r>
              <a:rPr lang="en-US" smtClean="0">
                <a:latin typeface="Arial" pitchFamily="34" charset="0"/>
                <a:ea typeface="ＭＳ Ｐゴシック" pitchFamily="34" charset="-128"/>
              </a:rPr>
              <a:t>Coefficient of Performance </a:t>
            </a:r>
            <a:br>
              <a:rPr lang="en-US" smtClean="0">
                <a:latin typeface="Arial" pitchFamily="34" charset="0"/>
                <a:ea typeface="ＭＳ Ｐゴシック" pitchFamily="34" charset="-128"/>
              </a:rPr>
            </a:br>
            <a:r>
              <a:rPr lang="en-US" smtClean="0">
                <a:latin typeface="Arial" pitchFamily="34" charset="0"/>
                <a:ea typeface="ＭＳ Ｐゴシック" pitchFamily="34" charset="-128"/>
              </a:rPr>
              <a:t>&amp; the Carnot Cycle</a:t>
            </a:r>
          </a:p>
        </p:txBody>
      </p:sp>
      <p:sp>
        <p:nvSpPr>
          <p:cNvPr id="24578" name="Content Placeholder 1"/>
          <p:cNvSpPr>
            <a:spLocks noGrp="1"/>
          </p:cNvSpPr>
          <p:nvPr>
            <p:ph idx="1"/>
          </p:nvPr>
        </p:nvSpPr>
        <p:spPr>
          <a:xfrm>
            <a:off x="228600" y="1524000"/>
            <a:ext cx="8686800" cy="4724400"/>
          </a:xfrm>
        </p:spPr>
        <p:txBody>
          <a:bodyPr/>
          <a:lstStyle/>
          <a:p>
            <a:pPr marL="342900" indent="-342900">
              <a:lnSpc>
                <a:spcPct val="80000"/>
              </a:lnSpc>
              <a:buFont typeface="Arial"/>
              <a:buChar char="•"/>
            </a:pPr>
            <a:r>
              <a:rPr lang="en-US" dirty="0" smtClean="0">
                <a:latin typeface="Arial" pitchFamily="34" charset="0"/>
                <a:ea typeface="ＭＳ Ｐゴシック" pitchFamily="34" charset="-128"/>
              </a:rPr>
              <a:t>For a plant operating between room 300 K and 4.2 K, the Carnot COP is 4.2/( 300 – 4.2) or 0.0142</a:t>
            </a:r>
          </a:p>
          <a:p>
            <a:pPr marL="342900" indent="-342900">
              <a:lnSpc>
                <a:spcPct val="80000"/>
              </a:lnSpc>
              <a:buFont typeface="Arial"/>
              <a:buChar char="•"/>
            </a:pPr>
            <a:r>
              <a:rPr lang="en-US" dirty="0" smtClean="0">
                <a:latin typeface="Arial" pitchFamily="34" charset="0"/>
                <a:ea typeface="ＭＳ Ｐゴシック" pitchFamily="34" charset="-128"/>
              </a:rPr>
              <a:t>The Carnot cycle is the ideal case. It is the best you can do without violating the laws of thermodynamics</a:t>
            </a:r>
          </a:p>
          <a:p>
            <a:pPr marL="342900" indent="-342900">
              <a:lnSpc>
                <a:spcPct val="80000"/>
              </a:lnSpc>
              <a:buFont typeface="Arial"/>
              <a:buChar char="•"/>
            </a:pPr>
            <a:r>
              <a:rPr lang="en-US" dirty="0" smtClean="0">
                <a:latin typeface="Arial" pitchFamily="34" charset="0"/>
                <a:ea typeface="ＭＳ Ｐゴシック" pitchFamily="34" charset="-128"/>
              </a:rPr>
              <a:t>Note that the form of the Carnot COP shows  that you have a better COP (thus a more efficient process or refrigerator) if T</a:t>
            </a:r>
            <a:r>
              <a:rPr lang="en-US" baseline="-25000" dirty="0" smtClean="0">
                <a:latin typeface="Arial" pitchFamily="34" charset="0"/>
                <a:ea typeface="ＭＳ Ｐゴシック" pitchFamily="34" charset="-128"/>
              </a:rPr>
              <a:t>C</a:t>
            </a:r>
            <a:r>
              <a:rPr lang="en-US" dirty="0" smtClean="0">
                <a:latin typeface="Arial" pitchFamily="34" charset="0"/>
                <a:ea typeface="ＭＳ Ｐゴシック" pitchFamily="34" charset="-128"/>
              </a:rPr>
              <a:t> is large</a:t>
            </a:r>
          </a:p>
          <a:p>
            <a:pPr marL="800100" lvl="1" indent="-342900">
              <a:lnSpc>
                <a:spcPct val="60000"/>
              </a:lnSpc>
              <a:buFont typeface="Arial"/>
              <a:buChar char="•"/>
            </a:pPr>
            <a:r>
              <a:rPr lang="en-US" dirty="0" smtClean="0">
                <a:solidFill>
                  <a:srgbClr val="FF0000"/>
                </a:solidFill>
                <a:latin typeface="Arial" pitchFamily="34" charset="0"/>
                <a:ea typeface="ＭＳ Ｐゴシック" pitchFamily="34" charset="-128"/>
              </a:rPr>
              <a:t>It is always thermodynamically more efficient to intercept heat (provide cooling) at higher temperatures</a:t>
            </a:r>
          </a:p>
          <a:p>
            <a:pPr lvl="1">
              <a:lnSpc>
                <a:spcPct val="60000"/>
              </a:lnSpc>
            </a:pPr>
            <a:endParaRPr lang="en-US" dirty="0" smtClean="0">
              <a:solidFill>
                <a:srgbClr val="FF0000"/>
              </a:solidFill>
              <a:latin typeface="Arial" pitchFamily="34" charset="0"/>
              <a:ea typeface="ＭＳ Ｐゴシック" pitchFamily="34" charset="-128"/>
            </a:endParaRPr>
          </a:p>
          <a:p>
            <a:pPr marL="800100" lvl="1" indent="-342900">
              <a:lnSpc>
                <a:spcPct val="60000"/>
              </a:lnSpc>
              <a:buFont typeface="Arial"/>
              <a:buChar char="•"/>
            </a:pPr>
            <a:r>
              <a:rPr lang="en-US" dirty="0" smtClean="0">
                <a:latin typeface="Arial" pitchFamily="34" charset="0"/>
                <a:ea typeface="ＭＳ Ｐゴシック" pitchFamily="34" charset="-128"/>
              </a:rPr>
              <a:t>This fact drives a lot of cryogenic design</a:t>
            </a:r>
          </a:p>
          <a:p>
            <a:pPr lvl="1">
              <a:lnSpc>
                <a:spcPct val="80000"/>
              </a:lnSpc>
            </a:pPr>
            <a:endParaRPr lang="en-US" dirty="0" smtClean="0">
              <a:latin typeface="Arial" pitchFamily="34" charset="0"/>
              <a:ea typeface="ＭＳ Ｐゴシック" pitchFamily="34" charset="-128"/>
            </a:endParaRPr>
          </a:p>
          <a:p>
            <a:pPr marL="342900" indent="-342900">
              <a:lnSpc>
                <a:spcPct val="80000"/>
              </a:lnSpc>
              <a:buFont typeface="Arial"/>
              <a:buChar char="•"/>
            </a:pPr>
            <a:r>
              <a:rPr lang="en-US" dirty="0" smtClean="0">
                <a:latin typeface="Arial" pitchFamily="34" charset="0"/>
                <a:ea typeface="ＭＳ Ｐゴシック" pitchFamily="34" charset="-128"/>
              </a:rPr>
              <a:t>In practice, we generally discuss the inverse of the COP because this allows us to describe the number of watts of work required to provide 1 Watt of cooling at a given temperature. For a Carnot cycle providing cooling at 4.2 K. This is </a:t>
            </a:r>
            <a:r>
              <a:rPr lang="en-US" b="1" dirty="0" smtClean="0">
                <a:latin typeface="Arial" pitchFamily="34" charset="0"/>
                <a:ea typeface="ＭＳ Ｐゴシック" pitchFamily="34" charset="-128"/>
              </a:rPr>
              <a:t>70 W/W</a:t>
            </a:r>
          </a:p>
          <a:p>
            <a:pPr marL="800100" lvl="1" indent="-342900">
              <a:lnSpc>
                <a:spcPct val="80000"/>
              </a:lnSpc>
              <a:buFont typeface="Arial"/>
              <a:buChar char="•"/>
            </a:pPr>
            <a:r>
              <a:rPr lang="en-US" dirty="0" smtClean="0">
                <a:latin typeface="Arial" pitchFamily="34" charset="0"/>
                <a:ea typeface="ＭＳ Ｐゴシック" pitchFamily="34" charset="-128"/>
              </a:rPr>
              <a:t>People will frequently and incorrectly refer to this as a COP as well</a:t>
            </a:r>
          </a:p>
          <a:p>
            <a:pPr marL="342900" indent="-342900">
              <a:lnSpc>
                <a:spcPct val="80000"/>
              </a:lnSpc>
              <a:buFont typeface="Arial"/>
              <a:buChar char="•"/>
            </a:pPr>
            <a:endParaRPr lang="en-US" dirty="0" smtClean="0">
              <a:latin typeface="Arial" pitchFamily="34" charset="0"/>
              <a:ea typeface="ＭＳ Ｐゴシック" pitchFamily="34" charset="-128"/>
            </a:endParaRPr>
          </a:p>
          <a:p>
            <a:pPr lvl="1">
              <a:lnSpc>
                <a:spcPct val="70000"/>
              </a:lnSpc>
            </a:pPr>
            <a:endParaRPr lang="en-US" dirty="0" smtClean="0">
              <a:latin typeface="Arial" pitchFamily="34" charset="0"/>
              <a:ea typeface="ＭＳ Ｐゴシック" pitchFamily="34" charset="-128"/>
            </a:endParaRPr>
          </a:p>
          <a:p>
            <a:pPr marL="342900" indent="-342900">
              <a:lnSpc>
                <a:spcPct val="70000"/>
              </a:lnSpc>
              <a:buFont typeface="Arial"/>
              <a:buChar char="•"/>
            </a:pP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8886002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2"/>
          <p:cNvSpPr>
            <a:spLocks noGrp="1"/>
          </p:cNvSpPr>
          <p:nvPr>
            <p:ph type="title"/>
          </p:nvPr>
        </p:nvSpPr>
        <p:spPr/>
        <p:txBody>
          <a:bodyPr/>
          <a:lstStyle/>
          <a:p>
            <a:r>
              <a:rPr lang="en-US" smtClean="0">
                <a:latin typeface="Arial" pitchFamily="34" charset="0"/>
                <a:ea typeface="ＭＳ Ｐゴシック" pitchFamily="34" charset="-128"/>
              </a:rPr>
              <a:t>Carnot Cycles &amp; the Real World</a:t>
            </a:r>
          </a:p>
        </p:txBody>
      </p:sp>
      <p:sp>
        <p:nvSpPr>
          <p:cNvPr id="3075" name="Content Placeholder 1"/>
          <p:cNvSpPr>
            <a:spLocks noGrp="1"/>
          </p:cNvSpPr>
          <p:nvPr>
            <p:ph idx="1"/>
          </p:nvPr>
        </p:nvSpPr>
        <p:spPr>
          <a:xfrm>
            <a:off x="152400" y="1524000"/>
            <a:ext cx="8763000" cy="4038981"/>
          </a:xfrm>
        </p:spPr>
        <p:txBody>
          <a:bodyPr/>
          <a:lstStyle/>
          <a:p>
            <a:pPr marL="342900" indent="-342900">
              <a:buFont typeface="Arial"/>
              <a:buChar char="•"/>
            </a:pPr>
            <a:r>
              <a:rPr lang="en-US" dirty="0" smtClean="0">
                <a:latin typeface="Arial" pitchFamily="34" charset="0"/>
                <a:ea typeface="ＭＳ Ｐゴシック" pitchFamily="34" charset="-128"/>
              </a:rPr>
              <a:t>Can we build a real machine using a Carnot cycle? In a word </a:t>
            </a:r>
            <a:r>
              <a:rPr lang="en-US" u="sng" dirty="0" smtClean="0">
                <a:latin typeface="Arial" pitchFamily="34" charset="0"/>
                <a:ea typeface="ＭＳ Ｐゴシック" pitchFamily="34" charset="-128"/>
              </a:rPr>
              <a:t>NO</a:t>
            </a:r>
          </a:p>
          <a:p>
            <a:pPr marL="342900" indent="-342900">
              <a:buFont typeface="Arial"/>
              <a:buChar char="•"/>
            </a:pPr>
            <a:r>
              <a:rPr lang="en-US" dirty="0" smtClean="0">
                <a:latin typeface="Arial" pitchFamily="34" charset="0"/>
                <a:ea typeface="ＭＳ Ｐゴシック" pitchFamily="34" charset="-128"/>
              </a:rPr>
              <a:t>Why?</a:t>
            </a:r>
          </a:p>
          <a:p>
            <a:pPr marL="800100" lvl="1" indent="-342900">
              <a:buFont typeface="Arial"/>
              <a:buChar char="•"/>
            </a:pPr>
            <a:r>
              <a:rPr lang="en-US" dirty="0" smtClean="0">
                <a:latin typeface="Arial" pitchFamily="34" charset="0"/>
                <a:ea typeface="ＭＳ Ｐゴシック" pitchFamily="34" charset="-128"/>
              </a:rPr>
              <a:t>Compressing a fluid isothermally is very hard to achieve, Normally the fluid is compressed and then cooled back down to 300 K</a:t>
            </a:r>
          </a:p>
          <a:p>
            <a:pPr marL="800100" lvl="1" indent="-342900">
              <a:buFont typeface="Arial"/>
              <a:buChar char="•"/>
            </a:pPr>
            <a:r>
              <a:rPr lang="en-US" dirty="0" smtClean="0">
                <a:latin typeface="Arial" pitchFamily="34" charset="0"/>
                <a:ea typeface="ＭＳ Ｐゴシック" pitchFamily="34" charset="-128"/>
              </a:rPr>
              <a:t>Expanding or compressing fluid </a:t>
            </a:r>
            <a:r>
              <a:rPr lang="en-US" dirty="0" err="1" smtClean="0">
                <a:latin typeface="Arial" pitchFamily="34" charset="0"/>
                <a:ea typeface="ＭＳ Ｐゴシック" pitchFamily="34" charset="-128"/>
              </a:rPr>
              <a:t>isentropically</a:t>
            </a:r>
            <a:r>
              <a:rPr lang="en-US" dirty="0" smtClean="0">
                <a:latin typeface="Arial" pitchFamily="34" charset="0"/>
                <a:ea typeface="ＭＳ Ｐゴシック" pitchFamily="34" charset="-128"/>
              </a:rPr>
              <a:t> is basically impossible</a:t>
            </a:r>
          </a:p>
          <a:p>
            <a:pPr marL="800100" lvl="1" indent="-342900">
              <a:buFont typeface="Arial"/>
              <a:buChar char="•"/>
            </a:pPr>
            <a:r>
              <a:rPr lang="en-US" dirty="0" smtClean="0">
                <a:latin typeface="Arial" pitchFamily="34" charset="0"/>
                <a:ea typeface="ＭＳ Ｐゴシック" pitchFamily="34" charset="-128"/>
              </a:rPr>
              <a:t>We can absorb heat into a boiling fluid isothermally but not with out irreversible losses</a:t>
            </a:r>
          </a:p>
          <a:p>
            <a:pPr marL="800100" lvl="1" indent="-342900">
              <a:buFont typeface="Arial"/>
              <a:buChar char="•"/>
            </a:pPr>
            <a:endParaRPr lang="en-US" dirty="0" smtClean="0">
              <a:latin typeface="Arial" pitchFamily="34" charset="0"/>
              <a:ea typeface="ＭＳ Ｐゴシック" pitchFamily="34" charset="-128"/>
            </a:endParaRPr>
          </a:p>
          <a:p>
            <a:pPr marL="342900" indent="-342900">
              <a:buFont typeface="Arial"/>
              <a:buChar char="•"/>
            </a:pPr>
            <a:r>
              <a:rPr lang="en-US" dirty="0" smtClean="0">
                <a:latin typeface="Arial" pitchFamily="34" charset="0"/>
                <a:ea typeface="ＭＳ Ｐゴシック" pitchFamily="34" charset="-128"/>
              </a:rPr>
              <a:t>How close can we get to Carnot? We define the Figure of Merit (FOM) as: </a:t>
            </a:r>
          </a:p>
          <a:p>
            <a:pPr marL="800100" lvl="1" indent="-342900">
              <a:buFont typeface="Arial"/>
              <a:buChar char="•"/>
            </a:pPr>
            <a:endParaRPr lang="en-US" dirty="0" smtClean="0">
              <a:latin typeface="Arial" pitchFamily="34" charset="0"/>
              <a:ea typeface="ＭＳ Ｐゴシック" pitchFamily="34" charset="-128"/>
            </a:endParaRPr>
          </a:p>
          <a:p>
            <a:pPr marL="800100" lvl="1" indent="-342900">
              <a:buFont typeface="Arial"/>
              <a:buChar char="•"/>
            </a:pPr>
            <a:endParaRPr lang="en-US" dirty="0" smtClean="0">
              <a:latin typeface="Arial" pitchFamily="34" charset="0"/>
              <a:ea typeface="ＭＳ Ｐゴシック" pitchFamily="34" charset="-128"/>
            </a:endParaRPr>
          </a:p>
          <a:p>
            <a:pPr marL="800100" lvl="1" indent="-342900">
              <a:buFont typeface="Arial"/>
              <a:buChar char="•"/>
            </a:pPr>
            <a:r>
              <a:rPr lang="en-US" dirty="0" smtClean="0">
                <a:latin typeface="Arial" pitchFamily="34" charset="0"/>
                <a:ea typeface="ＭＳ Ｐゴシック" pitchFamily="34" charset="-128"/>
              </a:rPr>
              <a:t>	We also speak in terms of “percent Carnot” i.e. FOM of 0.2 is 20% Carnot</a:t>
            </a:r>
          </a:p>
        </p:txBody>
      </p:sp>
      <p:graphicFrame>
        <p:nvGraphicFramePr>
          <p:cNvPr id="3074" name="Object 2"/>
          <p:cNvGraphicFramePr>
            <a:graphicFrameLocks noChangeAspect="1"/>
          </p:cNvGraphicFramePr>
          <p:nvPr>
            <p:extLst>
              <p:ext uri="{D42A27DB-BD31-4B8C-83A1-F6EECF244321}">
                <p14:modId xmlns:p14="http://schemas.microsoft.com/office/powerpoint/2010/main" val="4132247150"/>
              </p:ext>
            </p:extLst>
          </p:nvPr>
        </p:nvGraphicFramePr>
        <p:xfrm>
          <a:off x="2971800" y="5029200"/>
          <a:ext cx="2193925" cy="838200"/>
        </p:xfrm>
        <a:graphic>
          <a:graphicData uri="http://schemas.openxmlformats.org/presentationml/2006/ole">
            <mc:AlternateContent xmlns:mc="http://schemas.openxmlformats.org/markup-compatibility/2006">
              <mc:Choice xmlns:v="urn:schemas-microsoft-com:vml" Requires="v">
                <p:oleObj spid="_x0000_s3155" name="Equation" r:id="rId3" imgW="1130040" imgH="431640" progId="Equation.3">
                  <p:embed/>
                </p:oleObj>
              </mc:Choice>
              <mc:Fallback>
                <p:oleObj name="Equation" r:id="rId3" imgW="11300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029200"/>
                        <a:ext cx="21939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327981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smtClean="0">
                <a:latin typeface="Arial" pitchFamily="34" charset="0"/>
                <a:ea typeface="ＭＳ Ｐゴシック" pitchFamily="34" charset="-128"/>
              </a:rPr>
              <a:t>The real world is sometimes not kind to cryogenic engineers</a:t>
            </a:r>
          </a:p>
        </p:txBody>
      </p:sp>
      <p:pic>
        <p:nvPicPr>
          <p:cNvPr id="25607" name="Picture 2"/>
          <p:cNvPicPr>
            <a:picLocks noGrp="1" noChangeAspect="1" noChangeArrowheads="1"/>
          </p:cNvPicPr>
          <p:nvPr>
            <p:ph idx="1"/>
          </p:nvPr>
        </p:nvPicPr>
        <p:blipFill>
          <a:blip r:embed="rId2" cstate="print"/>
          <a:srcRect l="853" r="853"/>
          <a:stretch>
            <a:fillRect/>
          </a:stretch>
        </p:blipFill>
        <p:spPr>
          <a:xfrm>
            <a:off x="1371600" y="1600200"/>
            <a:ext cx="5943600" cy="3672678"/>
          </a:xfrm>
          <a:noFill/>
        </p:spPr>
      </p:pic>
      <p:sp>
        <p:nvSpPr>
          <p:cNvPr id="25603" name="Content Placeholder 7"/>
          <p:cNvSpPr>
            <a:spLocks noGrp="1"/>
          </p:cNvSpPr>
          <p:nvPr>
            <p:ph idx="4294967295"/>
          </p:nvPr>
        </p:nvSpPr>
        <p:spPr>
          <a:xfrm>
            <a:off x="131700" y="5486400"/>
            <a:ext cx="8991600" cy="838200"/>
          </a:xfrm>
        </p:spPr>
        <p:txBody>
          <a:bodyPr/>
          <a:lstStyle/>
          <a:p>
            <a:r>
              <a:rPr lang="en-US" dirty="0" smtClean="0">
                <a:latin typeface="Arial" pitchFamily="34" charset="0"/>
                <a:ea typeface="ＭＳ Ｐゴシック" pitchFamily="34" charset="-128"/>
              </a:rPr>
              <a:t>These are state of the art helium refrigerators. Note that the best of them (for LHC) runs at about 220 W/W or a FOM of 0.318 or at 32% Carnot</a:t>
            </a:r>
          </a:p>
        </p:txBody>
      </p:sp>
    </p:spTree>
    <p:extLst>
      <p:ext uri="{BB962C8B-B14F-4D97-AF65-F5344CB8AC3E}">
        <p14:creationId xmlns:p14="http://schemas.microsoft.com/office/powerpoint/2010/main" val="34801136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p:txBody>
          <a:bodyPr/>
          <a:lstStyle/>
          <a:p>
            <a:r>
              <a:rPr lang="en-US" dirty="0" smtClean="0">
                <a:latin typeface="Arial" pitchFamily="34" charset="0"/>
              </a:rPr>
              <a:t>Cryostats, Cryomodules and </a:t>
            </a:r>
            <a:r>
              <a:rPr lang="en-US" dirty="0" err="1" smtClean="0">
                <a:latin typeface="Arial" pitchFamily="34" charset="0"/>
              </a:rPr>
              <a:t>Dewars</a:t>
            </a:r>
            <a:endParaRPr lang="en-US" dirty="0" smtClean="0">
              <a:latin typeface="Arial" pitchFamily="34" charset="0"/>
            </a:endParaRPr>
          </a:p>
        </p:txBody>
      </p:sp>
      <p:sp>
        <p:nvSpPr>
          <p:cNvPr id="19458" name="Content Placeholder 1"/>
          <p:cNvSpPr>
            <a:spLocks noGrp="1"/>
          </p:cNvSpPr>
          <p:nvPr>
            <p:ph idx="4294967295"/>
          </p:nvPr>
        </p:nvSpPr>
        <p:spPr>
          <a:xfrm>
            <a:off x="183915" y="1752600"/>
            <a:ext cx="8991600" cy="4648200"/>
          </a:xfrm>
        </p:spPr>
        <p:txBody>
          <a:bodyPr/>
          <a:lstStyle/>
          <a:p>
            <a:pPr>
              <a:lnSpc>
                <a:spcPct val="80000"/>
              </a:lnSpc>
            </a:pPr>
            <a:r>
              <a:rPr lang="en-US" sz="2800" dirty="0" smtClean="0">
                <a:latin typeface="Arial" pitchFamily="34" charset="0"/>
              </a:rPr>
              <a:t>What is a cryostat?</a:t>
            </a:r>
          </a:p>
          <a:p>
            <a:pPr lvl="1">
              <a:lnSpc>
                <a:spcPct val="80000"/>
              </a:lnSpc>
            </a:pPr>
            <a:r>
              <a:rPr lang="en-US" sz="2400" dirty="0" smtClean="0">
                <a:latin typeface="Arial" pitchFamily="34" charset="0"/>
              </a:rPr>
              <a:t>A device or system for maintaining objects at cryogenic temperatures.</a:t>
            </a:r>
          </a:p>
          <a:p>
            <a:pPr lvl="1">
              <a:lnSpc>
                <a:spcPct val="80000"/>
              </a:lnSpc>
            </a:pPr>
            <a:endParaRPr lang="en-US" sz="2400" dirty="0" smtClean="0">
              <a:latin typeface="Arial" pitchFamily="34" charset="0"/>
            </a:endParaRPr>
          </a:p>
          <a:p>
            <a:pPr>
              <a:lnSpc>
                <a:spcPct val="80000"/>
              </a:lnSpc>
            </a:pPr>
            <a:r>
              <a:rPr lang="en-US" sz="2400" dirty="0" smtClean="0">
                <a:latin typeface="Arial" pitchFamily="34" charset="0"/>
              </a:rPr>
              <a:t>Cryostats that contain SCRF cavity systems are also frequently called </a:t>
            </a:r>
            <a:r>
              <a:rPr lang="en-US" sz="2400" i="1" dirty="0" err="1" smtClean="0">
                <a:latin typeface="Arial" pitchFamily="34" charset="0"/>
              </a:rPr>
              <a:t>cryomodules</a:t>
            </a:r>
            <a:endParaRPr lang="en-US" sz="2400" i="1" dirty="0" smtClean="0">
              <a:latin typeface="Arial" pitchFamily="34" charset="0"/>
            </a:endParaRPr>
          </a:p>
          <a:p>
            <a:pPr>
              <a:lnSpc>
                <a:spcPct val="80000"/>
              </a:lnSpc>
            </a:pPr>
            <a:endParaRPr lang="en-US" sz="2400" i="1" dirty="0" smtClean="0">
              <a:latin typeface="Arial" pitchFamily="34" charset="0"/>
            </a:endParaRPr>
          </a:p>
          <a:p>
            <a:pPr>
              <a:lnSpc>
                <a:spcPct val="80000"/>
              </a:lnSpc>
            </a:pPr>
            <a:r>
              <a:rPr lang="en-US" sz="2400" dirty="0" smtClean="0">
                <a:latin typeface="Arial" pitchFamily="34" charset="0"/>
              </a:rPr>
              <a:t>Cryostats whose principal function is to store cryogenic fluids are frequently called </a:t>
            </a:r>
            <a:r>
              <a:rPr lang="en-US" sz="2400" i="1" dirty="0" err="1" smtClean="0">
                <a:latin typeface="Arial" pitchFamily="34" charset="0"/>
              </a:rPr>
              <a:t>Dewars</a:t>
            </a:r>
            <a:r>
              <a:rPr lang="en-US" sz="2400" dirty="0" smtClean="0">
                <a:latin typeface="Arial" pitchFamily="34" charset="0"/>
              </a:rPr>
              <a:t>. Named after the inventor of the vacuum flask and the first person to liquefy hydrogen</a:t>
            </a:r>
          </a:p>
        </p:txBody>
      </p:sp>
    </p:spTree>
    <p:extLst>
      <p:ext uri="{BB962C8B-B14F-4D97-AF65-F5344CB8AC3E}">
        <p14:creationId xmlns:p14="http://schemas.microsoft.com/office/powerpoint/2010/main" val="11361065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dirty="0" smtClean="0">
                <a:latin typeface="Arial" pitchFamily="34" charset="0"/>
              </a:rPr>
              <a:t>Cryostats</a:t>
            </a:r>
          </a:p>
        </p:txBody>
      </p:sp>
      <p:sp>
        <p:nvSpPr>
          <p:cNvPr id="21507" name="Content Placeholder 1"/>
          <p:cNvSpPr>
            <a:spLocks noGrp="1"/>
          </p:cNvSpPr>
          <p:nvPr>
            <p:ph idx="4294967295"/>
          </p:nvPr>
        </p:nvSpPr>
        <p:spPr>
          <a:xfrm>
            <a:off x="0" y="1524000"/>
            <a:ext cx="8915400" cy="2433638"/>
          </a:xfrm>
        </p:spPr>
        <p:txBody>
          <a:bodyPr/>
          <a:lstStyle/>
          <a:p>
            <a:pPr marL="342900" indent="-342900">
              <a:lnSpc>
                <a:spcPct val="70000"/>
              </a:lnSpc>
              <a:buFont typeface="Arial"/>
              <a:buChar char="•"/>
            </a:pPr>
            <a:r>
              <a:rPr lang="en-US" dirty="0" smtClean="0">
                <a:latin typeface="Arial" pitchFamily="34" charset="0"/>
              </a:rPr>
              <a:t>Cryostats are one of the technical building blocks of cryogenics</a:t>
            </a:r>
          </a:p>
          <a:p>
            <a:pPr marL="342900" indent="-342900">
              <a:lnSpc>
                <a:spcPct val="70000"/>
              </a:lnSpc>
              <a:buFont typeface="Arial"/>
              <a:buChar char="•"/>
            </a:pPr>
            <a:r>
              <a:rPr lang="en-US" dirty="0" smtClean="0">
                <a:latin typeface="Arial" pitchFamily="34" charset="0"/>
              </a:rPr>
              <a:t>Cryostat design involves many subtopics most of which we don’t have time to cover here:</a:t>
            </a:r>
          </a:p>
          <a:p>
            <a:pPr marL="800100" lvl="1" indent="-342900">
              <a:lnSpc>
                <a:spcPct val="70000"/>
              </a:lnSpc>
              <a:buFont typeface="Arial"/>
              <a:buChar char="•"/>
            </a:pPr>
            <a:r>
              <a:rPr lang="en-US" dirty="0" smtClean="0">
                <a:latin typeface="Arial" pitchFamily="34" charset="0"/>
              </a:rPr>
              <a:t>Development of requirements</a:t>
            </a:r>
          </a:p>
          <a:p>
            <a:pPr marL="800100" lvl="1" indent="-342900">
              <a:lnSpc>
                <a:spcPct val="70000"/>
              </a:lnSpc>
              <a:buFont typeface="Arial"/>
              <a:buChar char="•"/>
            </a:pPr>
            <a:r>
              <a:rPr lang="en-US" dirty="0" smtClean="0">
                <a:latin typeface="Arial" pitchFamily="34" charset="0"/>
              </a:rPr>
              <a:t>Materials selection</a:t>
            </a:r>
          </a:p>
          <a:p>
            <a:pPr marL="800100" lvl="1" indent="-342900">
              <a:lnSpc>
                <a:spcPct val="70000"/>
              </a:lnSpc>
              <a:buFont typeface="Arial"/>
              <a:buChar char="•"/>
            </a:pPr>
            <a:r>
              <a:rPr lang="en-US" dirty="0" smtClean="0">
                <a:latin typeface="Arial" pitchFamily="34" charset="0"/>
              </a:rPr>
              <a:t>Thermal insulation</a:t>
            </a:r>
          </a:p>
          <a:p>
            <a:pPr marL="800100" lvl="1" indent="-342900">
              <a:lnSpc>
                <a:spcPct val="70000"/>
              </a:lnSpc>
              <a:buFont typeface="Arial"/>
              <a:buChar char="•"/>
            </a:pPr>
            <a:r>
              <a:rPr lang="en-US" dirty="0" smtClean="0">
                <a:latin typeface="Arial" pitchFamily="34" charset="0"/>
              </a:rPr>
              <a:t>Support systems</a:t>
            </a:r>
          </a:p>
          <a:p>
            <a:pPr marL="800100" lvl="1" indent="-342900">
              <a:lnSpc>
                <a:spcPct val="70000"/>
              </a:lnSpc>
              <a:buFont typeface="Arial"/>
              <a:buChar char="•"/>
            </a:pPr>
            <a:r>
              <a:rPr lang="en-US" dirty="0" smtClean="0">
                <a:latin typeface="Arial" pitchFamily="34" charset="0"/>
              </a:rPr>
              <a:t>Safety</a:t>
            </a:r>
          </a:p>
          <a:p>
            <a:pPr marL="800100" lvl="1" indent="-342900">
              <a:lnSpc>
                <a:spcPct val="70000"/>
              </a:lnSpc>
              <a:buFont typeface="Arial"/>
              <a:buChar char="•"/>
            </a:pPr>
            <a:r>
              <a:rPr lang="en-US" dirty="0" smtClean="0">
                <a:latin typeface="Arial" pitchFamily="34" charset="0"/>
              </a:rPr>
              <a:t>Instrumentation</a:t>
            </a:r>
          </a:p>
          <a:p>
            <a:pPr lvl="1">
              <a:lnSpc>
                <a:spcPct val="70000"/>
              </a:lnSpc>
            </a:pPr>
            <a:endParaRPr lang="en-US" dirty="0" smtClean="0">
              <a:latin typeface="Arial" pitchFamily="34" charset="0"/>
            </a:endParaRPr>
          </a:p>
          <a:p>
            <a:pPr marL="342900" indent="-342900">
              <a:lnSpc>
                <a:spcPct val="70000"/>
              </a:lnSpc>
              <a:buFont typeface="Arial"/>
              <a:buChar char="•"/>
            </a:pPr>
            <a:r>
              <a:rPr lang="en-US" dirty="0" smtClean="0">
                <a:latin typeface="Arial" pitchFamily="34" charset="0"/>
              </a:rPr>
              <a:t>One of the best ways to learn about cryostat design is through examples</a:t>
            </a:r>
          </a:p>
          <a:p>
            <a:pPr marL="342900" indent="-342900">
              <a:lnSpc>
                <a:spcPct val="70000"/>
              </a:lnSpc>
              <a:buFont typeface="Arial"/>
              <a:buChar char="•"/>
            </a:pPr>
            <a:r>
              <a:rPr lang="en-US" dirty="0" smtClean="0">
                <a:latin typeface="Arial" pitchFamily="34" charset="0"/>
              </a:rPr>
              <a:t>There are many different types of cryostats with differing requirements</a:t>
            </a:r>
          </a:p>
          <a:p>
            <a:pPr marL="800100" lvl="1" indent="-342900">
              <a:lnSpc>
                <a:spcPct val="70000"/>
              </a:lnSpc>
              <a:buFont typeface="Arial"/>
              <a:buChar char="•"/>
            </a:pPr>
            <a:r>
              <a:rPr lang="en-US" dirty="0" smtClean="0">
                <a:latin typeface="Arial" pitchFamily="34" charset="0"/>
              </a:rPr>
              <a:t>The basic principles of cryostat design remain the same</a:t>
            </a:r>
          </a:p>
          <a:p>
            <a:pPr marL="800100" lvl="1" indent="-342900">
              <a:lnSpc>
                <a:spcPct val="70000"/>
              </a:lnSpc>
              <a:buFont typeface="Arial"/>
              <a:buChar char="•"/>
            </a:pPr>
            <a:r>
              <a:rPr lang="en-US" dirty="0" smtClean="0">
                <a:latin typeface="Arial" pitchFamily="34" charset="0"/>
              </a:rPr>
              <a:t>Before we can do anything else we have to define our requirements</a:t>
            </a:r>
          </a:p>
          <a:p>
            <a:pPr>
              <a:lnSpc>
                <a:spcPct val="70000"/>
              </a:lnSpc>
            </a:pPr>
            <a:endParaRPr lang="en-US" dirty="0" smtClean="0">
              <a:latin typeface="Arial" pitchFamily="34" charset="0"/>
            </a:endParaRPr>
          </a:p>
          <a:p>
            <a:pPr>
              <a:lnSpc>
                <a:spcPct val="70000"/>
              </a:lnSpc>
            </a:pPr>
            <a:endParaRPr lang="en-US" dirty="0" smtClean="0">
              <a:latin typeface="Arial" pitchFamily="34" charset="0"/>
            </a:endParaRPr>
          </a:p>
        </p:txBody>
      </p:sp>
    </p:spTree>
    <p:extLst>
      <p:ext uri="{BB962C8B-B14F-4D97-AF65-F5344CB8AC3E}">
        <p14:creationId xmlns:p14="http://schemas.microsoft.com/office/powerpoint/2010/main" val="7517572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Arial" pitchFamily="34" charset="0"/>
              </a:rPr>
              <a:t>E158 LH</a:t>
            </a:r>
            <a:r>
              <a:rPr lang="en-US" baseline="-25000" smtClean="0">
                <a:latin typeface="Arial" pitchFamily="34" charset="0"/>
              </a:rPr>
              <a:t>2</a:t>
            </a:r>
            <a:r>
              <a:rPr lang="en-US" smtClean="0">
                <a:latin typeface="Arial" pitchFamily="34" charset="0"/>
              </a:rPr>
              <a:t> Target Cryostat</a:t>
            </a:r>
          </a:p>
        </p:txBody>
      </p:sp>
      <p:pic>
        <p:nvPicPr>
          <p:cNvPr id="22534" name="Picture 7"/>
          <p:cNvPicPr>
            <a:picLocks noGrp="1" noChangeAspect="1" noChangeArrowheads="1"/>
          </p:cNvPicPr>
          <p:nvPr>
            <p:ph idx="4294967295"/>
          </p:nvPr>
        </p:nvPicPr>
        <p:blipFill>
          <a:blip r:embed="rId2" cstate="print"/>
          <a:srcRect/>
          <a:stretch>
            <a:fillRect/>
          </a:stretch>
        </p:blipFill>
        <p:spPr>
          <a:xfrm>
            <a:off x="228600" y="1524000"/>
            <a:ext cx="3937000" cy="5027613"/>
          </a:xfrm>
          <a:noFill/>
        </p:spPr>
      </p:pic>
      <p:pic>
        <p:nvPicPr>
          <p:cNvPr id="22535" name="Picture 8"/>
          <p:cNvPicPr>
            <a:picLocks noGrp="1" noChangeAspect="1" noChangeArrowheads="1"/>
          </p:cNvPicPr>
          <p:nvPr>
            <p:ph idx="4294967295"/>
          </p:nvPr>
        </p:nvPicPr>
        <p:blipFill>
          <a:blip r:embed="rId3" cstate="print"/>
          <a:srcRect/>
          <a:stretch>
            <a:fillRect/>
          </a:stretch>
        </p:blipFill>
        <p:spPr>
          <a:xfrm>
            <a:off x="4721225" y="1927225"/>
            <a:ext cx="4422775" cy="3316288"/>
          </a:xfrm>
          <a:noFill/>
        </p:spPr>
      </p:pic>
    </p:spTree>
    <p:extLst>
      <p:ext uri="{BB962C8B-B14F-4D97-AF65-F5344CB8AC3E}">
        <p14:creationId xmlns:p14="http://schemas.microsoft.com/office/powerpoint/2010/main" val="33099928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 y="117476"/>
            <a:ext cx="8229600" cy="1143000"/>
          </a:xfrm>
        </p:spPr>
        <p:txBody>
          <a:bodyPr/>
          <a:lstStyle/>
          <a:p>
            <a:r>
              <a:rPr lang="en-US" sz="3200" dirty="0" smtClean="0"/>
              <a:t>Outline</a:t>
            </a:r>
            <a:endParaRPr lang="en-US" sz="3200" dirty="0"/>
          </a:p>
        </p:txBody>
      </p:sp>
      <p:sp>
        <p:nvSpPr>
          <p:cNvPr id="3" name="Content Placeholder 2"/>
          <p:cNvSpPr>
            <a:spLocks noGrp="1"/>
          </p:cNvSpPr>
          <p:nvPr>
            <p:ph idx="1"/>
          </p:nvPr>
        </p:nvSpPr>
        <p:spPr>
          <a:xfrm>
            <a:off x="135466" y="1445405"/>
            <a:ext cx="8229600" cy="5054034"/>
          </a:xfrm>
        </p:spPr>
        <p:txBody>
          <a:bodyPr>
            <a:normAutofit/>
          </a:bodyPr>
          <a:lstStyle/>
          <a:p>
            <a:pPr marL="457200" indent="-457200">
              <a:lnSpc>
                <a:spcPct val="90000"/>
              </a:lnSpc>
              <a:buFont typeface="Arial"/>
              <a:buChar char="•"/>
            </a:pPr>
            <a:r>
              <a:rPr lang="en-US" sz="2600" dirty="0"/>
              <a:t>Introduction</a:t>
            </a:r>
          </a:p>
          <a:p>
            <a:pPr marL="457200" indent="-457200">
              <a:lnSpc>
                <a:spcPct val="90000"/>
              </a:lnSpc>
              <a:buFont typeface="Arial"/>
              <a:buChar char="•"/>
            </a:pPr>
            <a:r>
              <a:rPr lang="en-US" sz="2600" dirty="0"/>
              <a:t>Production of </a:t>
            </a:r>
            <a:r>
              <a:rPr lang="en-US" sz="2600" dirty="0" smtClean="0"/>
              <a:t>Cold</a:t>
            </a:r>
          </a:p>
          <a:p>
            <a:pPr marL="800100" lvl="1" indent="-342900">
              <a:lnSpc>
                <a:spcPct val="90000"/>
              </a:lnSpc>
              <a:buFont typeface="Arial"/>
              <a:buChar char="•"/>
            </a:pPr>
            <a:r>
              <a:rPr lang="en-US" sz="2100" dirty="0" smtClean="0"/>
              <a:t>Refrigerators </a:t>
            </a:r>
            <a:r>
              <a:rPr lang="en-US" sz="2100" dirty="0"/>
              <a:t>&amp; liquefiers</a:t>
            </a:r>
          </a:p>
          <a:p>
            <a:pPr marL="800100" lvl="1" indent="-342900">
              <a:lnSpc>
                <a:spcPct val="90000"/>
              </a:lnSpc>
              <a:buFont typeface="Arial"/>
              <a:buChar char="•"/>
            </a:pPr>
            <a:r>
              <a:rPr lang="en-US" sz="2100" dirty="0"/>
              <a:t>Carnot efficiency</a:t>
            </a:r>
          </a:p>
          <a:p>
            <a:pPr marL="800100" lvl="1" indent="-342900">
              <a:lnSpc>
                <a:spcPct val="90000"/>
              </a:lnSpc>
              <a:buFont typeface="Arial"/>
              <a:buChar char="•"/>
            </a:pPr>
            <a:r>
              <a:rPr lang="en-US" sz="2100" dirty="0"/>
              <a:t>Coefficient of </a:t>
            </a:r>
            <a:r>
              <a:rPr lang="en-US" sz="2100" dirty="0" smtClean="0"/>
              <a:t>performance</a:t>
            </a:r>
            <a:endParaRPr lang="en-US" sz="2100" dirty="0"/>
          </a:p>
          <a:p>
            <a:pPr marL="457200" indent="-457200">
              <a:lnSpc>
                <a:spcPct val="90000"/>
              </a:lnSpc>
              <a:buFont typeface="Arial"/>
              <a:buChar char="•"/>
            </a:pPr>
            <a:r>
              <a:rPr lang="en-US" sz="2600" dirty="0"/>
              <a:t>Maintenance of Cold</a:t>
            </a:r>
          </a:p>
          <a:p>
            <a:pPr marL="800100" lvl="1" indent="-342900">
              <a:lnSpc>
                <a:spcPct val="90000"/>
              </a:lnSpc>
              <a:buFont typeface="Arial"/>
              <a:buChar char="•"/>
            </a:pPr>
            <a:r>
              <a:rPr lang="en-US" sz="2100" dirty="0"/>
              <a:t>Cryostats and </a:t>
            </a:r>
            <a:r>
              <a:rPr lang="en-US" sz="2100" dirty="0" err="1"/>
              <a:t>cryomodules</a:t>
            </a:r>
            <a:endParaRPr lang="en-US" sz="2100" dirty="0"/>
          </a:p>
          <a:p>
            <a:pPr marL="800100" lvl="1" indent="-342900">
              <a:lnSpc>
                <a:spcPct val="90000"/>
              </a:lnSpc>
              <a:buFont typeface="Arial"/>
              <a:buChar char="•"/>
            </a:pPr>
            <a:r>
              <a:rPr lang="en-US" sz="2100" dirty="0"/>
              <a:t>Basic heat transfer mechanisms and guidelines for design</a:t>
            </a:r>
          </a:p>
          <a:p>
            <a:pPr marL="800100" lvl="1" indent="-342900">
              <a:lnSpc>
                <a:spcPct val="90000"/>
              </a:lnSpc>
              <a:buFont typeface="Arial"/>
              <a:buChar char="•"/>
            </a:pPr>
            <a:r>
              <a:rPr lang="en-US" sz="2100" dirty="0"/>
              <a:t>Example </a:t>
            </a:r>
            <a:r>
              <a:rPr lang="en-US" sz="2100" dirty="0" smtClean="0"/>
              <a:t>cryostat (ESS Elliptical cavity CM)</a:t>
            </a:r>
            <a:endParaRPr lang="en-US" sz="2100" dirty="0"/>
          </a:p>
          <a:p>
            <a:pPr marL="342900" indent="-342900">
              <a:lnSpc>
                <a:spcPct val="90000"/>
              </a:lnSpc>
              <a:buFont typeface="Arial"/>
              <a:buChar char="•"/>
            </a:pPr>
            <a:r>
              <a:rPr lang="en-US" sz="2600" dirty="0" smtClean="0"/>
              <a:t>Summary</a:t>
            </a:r>
            <a:endParaRPr lang="en-US" sz="2600" dirty="0"/>
          </a:p>
          <a:p>
            <a:pPr marL="342900" indent="-342900">
              <a:buFont typeface="Arial"/>
              <a:buChar char="•"/>
            </a:pPr>
            <a:endParaRPr lang="en-US" sz="2800" dirty="0"/>
          </a:p>
          <a:p>
            <a:pPr marL="342900" indent="-342900">
              <a:buFont typeface="Arial"/>
              <a:buChar char="•"/>
            </a:pPr>
            <a:endParaRPr lang="en-US" sz="2800" dirty="0" smtClean="0"/>
          </a:p>
          <a:p>
            <a:pPr marL="342900" indent="-342900">
              <a:buFont typeface="Arial"/>
              <a:buChar char="•"/>
            </a:pPr>
            <a:endParaRPr lang="en-US" sz="2800" dirty="0"/>
          </a:p>
          <a:p>
            <a:pPr marL="342900" indent="-342900">
              <a:buFont typeface="Arial"/>
              <a:buChar char="•"/>
            </a:pPr>
            <a:endParaRPr lang="en-US" sz="2800" dirty="0" smtClean="0"/>
          </a:p>
        </p:txBody>
      </p:sp>
    </p:spTree>
    <p:extLst>
      <p:ext uri="{BB962C8B-B14F-4D97-AF65-F5344CB8AC3E}">
        <p14:creationId xmlns:p14="http://schemas.microsoft.com/office/powerpoint/2010/main" val="19235356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Thermal Insulation</a:t>
            </a:r>
            <a:endParaRPr lang="en-US" dirty="0"/>
          </a:p>
        </p:txBody>
      </p:sp>
      <p:sp>
        <p:nvSpPr>
          <p:cNvPr id="11" name="Content Placeholder 10"/>
          <p:cNvSpPr>
            <a:spLocks noGrp="1"/>
          </p:cNvSpPr>
          <p:nvPr>
            <p:ph idx="4294967295"/>
          </p:nvPr>
        </p:nvSpPr>
        <p:spPr>
          <a:xfrm>
            <a:off x="0" y="1524000"/>
            <a:ext cx="8995205" cy="4951413"/>
          </a:xfrm>
        </p:spPr>
        <p:txBody>
          <a:bodyPr/>
          <a:lstStyle/>
          <a:p>
            <a:pPr marL="342900" indent="-342900">
              <a:lnSpc>
                <a:spcPct val="80000"/>
              </a:lnSpc>
              <a:buFont typeface="Arial"/>
              <a:buChar char="•"/>
            </a:pPr>
            <a:r>
              <a:rPr lang="en-US" sz="2400" dirty="0" smtClean="0"/>
              <a:t>This is key to proper cryostat design</a:t>
            </a:r>
            <a:endParaRPr lang="en-US" dirty="0" smtClean="0"/>
          </a:p>
          <a:p>
            <a:pPr marL="342900" indent="-342900">
              <a:lnSpc>
                <a:spcPct val="80000"/>
              </a:lnSpc>
              <a:buFont typeface="Arial"/>
              <a:buChar char="•"/>
            </a:pPr>
            <a:r>
              <a:rPr lang="en-US" sz="2400" dirty="0" smtClean="0"/>
              <a:t>The effort and cost expended on this problem are driven by cryostat requirements:</a:t>
            </a:r>
          </a:p>
          <a:p>
            <a:pPr marL="800100" lvl="1" indent="-342900">
              <a:lnSpc>
                <a:spcPct val="80000"/>
              </a:lnSpc>
              <a:buFont typeface="Arial"/>
              <a:buChar char="•"/>
            </a:pPr>
            <a:r>
              <a:rPr lang="en-US" dirty="0" smtClean="0"/>
              <a:t>Dynamic vs. static heat loads</a:t>
            </a:r>
          </a:p>
          <a:p>
            <a:pPr marL="800100" lvl="1" indent="-342900">
              <a:lnSpc>
                <a:spcPct val="80000"/>
              </a:lnSpc>
              <a:buFont typeface="Arial"/>
              <a:buChar char="•"/>
            </a:pPr>
            <a:r>
              <a:rPr lang="en-US" dirty="0" smtClean="0"/>
              <a:t>Number of cryostats </a:t>
            </a:r>
          </a:p>
          <a:p>
            <a:pPr marL="800100" lvl="1" indent="-342900">
              <a:lnSpc>
                <a:spcPct val="80000"/>
              </a:lnSpc>
              <a:buFont typeface="Arial"/>
              <a:buChar char="•"/>
            </a:pPr>
            <a:r>
              <a:rPr lang="en-US" dirty="0" smtClean="0"/>
              <a:t>Operational lifetime &amp; ability to refill cryostats (e.g. space systems)</a:t>
            </a:r>
          </a:p>
          <a:p>
            <a:pPr marL="800100" lvl="1" indent="-342900">
              <a:lnSpc>
                <a:spcPct val="80000"/>
              </a:lnSpc>
              <a:buFont typeface="Arial"/>
              <a:buChar char="•"/>
            </a:pPr>
            <a:endParaRPr lang="en-US" dirty="0"/>
          </a:p>
          <a:p>
            <a:pPr lvl="1">
              <a:lnSpc>
                <a:spcPct val="80000"/>
              </a:lnSpc>
            </a:pPr>
            <a:endParaRPr lang="en-US" dirty="0" smtClean="0"/>
          </a:p>
          <a:p>
            <a:pPr marL="342900" indent="-342900">
              <a:lnSpc>
                <a:spcPct val="80000"/>
              </a:lnSpc>
              <a:buFont typeface="Arial"/>
              <a:buChar char="•"/>
            </a:pPr>
            <a:r>
              <a:rPr lang="en-US" sz="2400" dirty="0" smtClean="0"/>
              <a:t>Lowest possible static heat leak isn’t always the best answer </a:t>
            </a:r>
          </a:p>
          <a:p>
            <a:pPr marL="342900" indent="-342900">
              <a:lnSpc>
                <a:spcPct val="80000"/>
              </a:lnSpc>
              <a:buFont typeface="Arial"/>
              <a:buChar char="•"/>
            </a:pPr>
            <a:r>
              <a:rPr lang="en-US" sz="2400" u="sng" dirty="0" smtClean="0"/>
              <a:t>It is thermodynamically best to intercept heat leaks at the warmest temperature practical </a:t>
            </a:r>
          </a:p>
          <a:p>
            <a:endParaRPr lang="en-US" dirty="0"/>
          </a:p>
        </p:txBody>
      </p:sp>
    </p:spTree>
    <p:extLst>
      <p:ext uri="{BB962C8B-B14F-4D97-AF65-F5344CB8AC3E}">
        <p14:creationId xmlns:p14="http://schemas.microsoft.com/office/powerpoint/2010/main" val="21252754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0"/>
          <p:cNvSpPr>
            <a:spLocks noGrp="1"/>
          </p:cNvSpPr>
          <p:nvPr>
            <p:ph type="title"/>
          </p:nvPr>
        </p:nvSpPr>
        <p:spPr/>
        <p:txBody>
          <a:bodyPr/>
          <a:lstStyle/>
          <a:p>
            <a:r>
              <a:rPr lang="en-US" smtClean="0">
                <a:latin typeface="Arial" pitchFamily="34" charset="0"/>
                <a:ea typeface="ＭＳ Ｐゴシック" pitchFamily="34" charset="-128"/>
              </a:rPr>
              <a:t>Three Ways to Transfer Heat</a:t>
            </a:r>
          </a:p>
        </p:txBody>
      </p:sp>
      <p:sp>
        <p:nvSpPr>
          <p:cNvPr id="12290" name="Content Placeholder 11"/>
          <p:cNvSpPr>
            <a:spLocks noGrp="1"/>
          </p:cNvSpPr>
          <p:nvPr>
            <p:ph idx="1"/>
          </p:nvPr>
        </p:nvSpPr>
        <p:spPr>
          <a:xfrm>
            <a:off x="457200" y="1600200"/>
            <a:ext cx="6536399" cy="4038981"/>
          </a:xfrm>
        </p:spPr>
        <p:txBody>
          <a:bodyPr/>
          <a:lstStyle/>
          <a:p>
            <a:r>
              <a:rPr lang="en-US" sz="2000" dirty="0" smtClean="0">
                <a:latin typeface="Arial" pitchFamily="34" charset="0"/>
                <a:ea typeface="ＭＳ Ｐゴシック" pitchFamily="34" charset="-128"/>
              </a:rPr>
              <a:t>Conduction</a:t>
            </a:r>
          </a:p>
          <a:p>
            <a:pPr lvl="1"/>
            <a:r>
              <a:rPr lang="en-US" sz="1800" dirty="0" smtClean="0">
                <a:latin typeface="Arial" pitchFamily="34" charset="0"/>
                <a:ea typeface="ＭＳ Ｐゴシック" pitchFamily="34" charset="-128"/>
              </a:rPr>
              <a:t>Heat transfer through solid material</a:t>
            </a:r>
          </a:p>
          <a:p>
            <a:r>
              <a:rPr lang="en-US" sz="2000" dirty="0" smtClean="0">
                <a:latin typeface="Arial" pitchFamily="34" charset="0"/>
                <a:ea typeface="ＭＳ Ｐゴシック" pitchFamily="34" charset="-128"/>
              </a:rPr>
              <a:t>Convection</a:t>
            </a:r>
          </a:p>
          <a:p>
            <a:pPr lvl="1"/>
            <a:r>
              <a:rPr lang="en-US" sz="1800" dirty="0" smtClean="0">
                <a:latin typeface="Arial" pitchFamily="34" charset="0"/>
                <a:ea typeface="ＭＳ Ｐゴシック" pitchFamily="34" charset="-128"/>
              </a:rPr>
              <a:t>Heat transfer via a moving fluid</a:t>
            </a:r>
          </a:p>
          <a:p>
            <a:pPr lvl="2"/>
            <a:r>
              <a:rPr lang="en-US" sz="1800" dirty="0" smtClean="0">
                <a:latin typeface="Arial" pitchFamily="34" charset="0"/>
                <a:ea typeface="ヒラギノ角ゴ Pro W3"/>
                <a:cs typeface="ヒラギノ角ゴ Pro W3"/>
              </a:rPr>
              <a:t>Natural  or free convection – motion caused by gravity (i.e. density changes)</a:t>
            </a:r>
          </a:p>
          <a:p>
            <a:pPr lvl="2"/>
            <a:r>
              <a:rPr lang="en-US" sz="1800" dirty="0" smtClean="0">
                <a:latin typeface="Arial" pitchFamily="34" charset="0"/>
                <a:ea typeface="ヒラギノ角ゴ Pro W3"/>
                <a:cs typeface="ヒラギノ角ゴ Pro W3"/>
              </a:rPr>
              <a:t>Forced – motion caused by external force such as a pump</a:t>
            </a:r>
          </a:p>
          <a:p>
            <a:r>
              <a:rPr lang="en-US" sz="2000" dirty="0" smtClean="0">
                <a:latin typeface="Arial" pitchFamily="34" charset="0"/>
                <a:ea typeface="ＭＳ Ｐゴシック" pitchFamily="34" charset="-128"/>
              </a:rPr>
              <a:t>Radiation</a:t>
            </a:r>
          </a:p>
          <a:p>
            <a:pPr lvl="1"/>
            <a:r>
              <a:rPr lang="en-US" sz="1800" dirty="0" smtClean="0">
                <a:latin typeface="Arial" pitchFamily="34" charset="0"/>
                <a:ea typeface="ＭＳ Ｐゴシック" pitchFamily="34" charset="-128"/>
              </a:rPr>
              <a:t>Heat transferred by electromagnetic radiation/photons</a:t>
            </a:r>
          </a:p>
          <a:p>
            <a:r>
              <a:rPr lang="en-US" sz="2000" dirty="0" smtClean="0">
                <a:latin typeface="Arial" pitchFamily="34" charset="0"/>
                <a:ea typeface="ＭＳ Ｐゴシック" pitchFamily="34" charset="-128"/>
              </a:rPr>
              <a:t>There is no such thing as a perfect insulator – though we can design systems with very small heat leaks</a:t>
            </a:r>
          </a:p>
          <a:p>
            <a:r>
              <a:rPr lang="en-US" sz="2000" dirty="0" smtClean="0">
                <a:latin typeface="Arial" pitchFamily="34" charset="0"/>
                <a:ea typeface="ＭＳ Ｐゴシック" pitchFamily="34" charset="-128"/>
              </a:rPr>
              <a:t>All matter above 0 K radiate heat</a:t>
            </a:r>
          </a:p>
          <a:p>
            <a:endParaRPr lang="en-US" sz="2000"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191404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p:txBody>
          <a:bodyPr/>
          <a:lstStyle/>
          <a:p>
            <a:r>
              <a:rPr lang="en-US" dirty="0" smtClean="0">
                <a:latin typeface="Arial" pitchFamily="34" charset="0"/>
                <a:ea typeface="ＭＳ Ｐゴシック" pitchFamily="34" charset="-128"/>
              </a:rPr>
              <a:t>Conduction Heat Transfer</a:t>
            </a:r>
          </a:p>
        </p:txBody>
      </p:sp>
      <p:sp>
        <p:nvSpPr>
          <p:cNvPr id="13314" name="Content Placeholder 1"/>
          <p:cNvSpPr>
            <a:spLocks noGrp="1"/>
          </p:cNvSpPr>
          <p:nvPr>
            <p:ph idx="1"/>
          </p:nvPr>
        </p:nvSpPr>
        <p:spPr>
          <a:xfrm>
            <a:off x="457200" y="1456668"/>
            <a:ext cx="8394936" cy="4038981"/>
          </a:xfrm>
        </p:spPr>
        <p:txBody>
          <a:bodyPr/>
          <a:lstStyle/>
          <a:p>
            <a:r>
              <a:rPr lang="en-US" sz="2200" dirty="0" smtClean="0">
                <a:latin typeface="Arial" pitchFamily="34" charset="0"/>
                <a:ea typeface="ＭＳ Ｐゴシック" pitchFamily="34" charset="-128"/>
              </a:rPr>
              <a:t>Fundamental Equation – The Fourier Law in one dimension</a:t>
            </a:r>
            <a:endParaRPr lang="en-US" dirty="0" smtClean="0">
              <a:latin typeface="Arial" pitchFamily="34" charset="0"/>
              <a:ea typeface="ＭＳ Ｐゴシック" pitchFamily="34" charset="-128"/>
            </a:endParaRPr>
          </a:p>
          <a:p>
            <a:pPr>
              <a:buNone/>
            </a:pPr>
            <a:endParaRPr lang="en-US" dirty="0" smtClean="0">
              <a:latin typeface="Arial" pitchFamily="34" charset="0"/>
              <a:ea typeface="ＭＳ Ｐゴシック" pitchFamily="34" charset="-128"/>
            </a:endParaRPr>
          </a:p>
          <a:p>
            <a:r>
              <a:rPr lang="en-US" sz="2200" dirty="0" smtClean="0">
                <a:latin typeface="Arial" pitchFamily="34" charset="0"/>
                <a:ea typeface="ＭＳ Ｐゴシック" pitchFamily="34" charset="-128"/>
              </a:rPr>
              <a:t>If we assume constant cross section we get:</a:t>
            </a:r>
            <a:endParaRPr lang="en-US" dirty="0" smtClean="0">
              <a:latin typeface="Arial" pitchFamily="34" charset="0"/>
              <a:ea typeface="ＭＳ Ｐゴシック" pitchFamily="34" charset="-128"/>
            </a:endParaRPr>
          </a:p>
          <a:p>
            <a:pPr>
              <a:buFont typeface="Wingdings" pitchFamily="2" charset="2"/>
              <a:buNone/>
            </a:pPr>
            <a:endParaRPr lang="en-US" dirty="0" smtClean="0">
              <a:latin typeface="Arial" pitchFamily="34" charset="0"/>
              <a:ea typeface="ＭＳ Ｐゴシック" pitchFamily="34" charset="-128"/>
            </a:endParaRPr>
          </a:p>
          <a:p>
            <a:endParaRPr lang="en-US" sz="2200" dirty="0" smtClean="0">
              <a:latin typeface="Arial" pitchFamily="34" charset="0"/>
              <a:ea typeface="ＭＳ Ｐゴシック" pitchFamily="34" charset="-128"/>
            </a:endParaRPr>
          </a:p>
          <a:p>
            <a:r>
              <a:rPr lang="en-US" sz="2200" dirty="0" smtClean="0">
                <a:latin typeface="Arial" pitchFamily="34" charset="0"/>
                <a:ea typeface="ＭＳ Ｐゴシック" pitchFamily="34" charset="-128"/>
              </a:rPr>
              <a:t>Reduce conduction heat leak by:</a:t>
            </a:r>
          </a:p>
          <a:p>
            <a:pPr lvl="1"/>
            <a:r>
              <a:rPr lang="en-US" sz="1800" dirty="0" smtClean="0">
                <a:latin typeface="Arial" pitchFamily="34" charset="0"/>
                <a:ea typeface="ＭＳ Ｐゴシック" pitchFamily="34" charset="-128"/>
              </a:rPr>
              <a:t>Low conductivity material: make K(T) small</a:t>
            </a:r>
          </a:p>
          <a:p>
            <a:pPr lvl="1"/>
            <a:r>
              <a:rPr lang="en-US" sz="1800" dirty="0" smtClean="0">
                <a:latin typeface="Arial" pitchFamily="34" charset="0"/>
                <a:ea typeface="ＭＳ Ｐゴシック" pitchFamily="34" charset="-128"/>
              </a:rPr>
              <a:t>Reduce cross sectional area: make A small</a:t>
            </a:r>
          </a:p>
          <a:p>
            <a:pPr lvl="1"/>
            <a:r>
              <a:rPr lang="en-US" sz="1800" dirty="0" smtClean="0">
                <a:latin typeface="Arial" pitchFamily="34" charset="0"/>
                <a:ea typeface="ＭＳ Ｐゴシック" pitchFamily="34" charset="-128"/>
              </a:rPr>
              <a:t>Increase length: make L large</a:t>
            </a:r>
          </a:p>
          <a:p>
            <a:pPr lvl="1"/>
            <a:r>
              <a:rPr lang="en-US" sz="1800" dirty="0" smtClean="0">
                <a:latin typeface="Arial" pitchFamily="34" charset="0"/>
                <a:ea typeface="ＭＳ Ｐゴシック" pitchFamily="34" charset="-128"/>
              </a:rPr>
              <a:t>For a given T</a:t>
            </a:r>
            <a:r>
              <a:rPr lang="en-US" sz="1800" baseline="-25000" dirty="0" smtClean="0">
                <a:latin typeface="Arial" pitchFamily="34" charset="0"/>
                <a:ea typeface="ＭＳ Ｐゴシック" pitchFamily="34" charset="-128"/>
              </a:rPr>
              <a:t>C</a:t>
            </a:r>
            <a:r>
              <a:rPr lang="en-US" sz="1800" dirty="0" smtClean="0">
                <a:latin typeface="Arial" pitchFamily="34" charset="0"/>
                <a:ea typeface="ＭＳ Ｐゴシック" pitchFamily="34" charset="-128"/>
              </a:rPr>
              <a:t> make T</a:t>
            </a:r>
            <a:r>
              <a:rPr lang="en-US" sz="1800" baseline="-25000" dirty="0" smtClean="0">
                <a:latin typeface="Arial" pitchFamily="34" charset="0"/>
                <a:ea typeface="ＭＳ Ｐゴシック" pitchFamily="34" charset="-128"/>
              </a:rPr>
              <a:t>H</a:t>
            </a:r>
            <a:r>
              <a:rPr lang="en-US" sz="1800" dirty="0" smtClean="0">
                <a:latin typeface="Arial" pitchFamily="34" charset="0"/>
                <a:ea typeface="ＭＳ Ｐゴシック" pitchFamily="34" charset="-128"/>
              </a:rPr>
              <a:t> smaller: i.e. use intermediate temperature heat intercepts</a:t>
            </a:r>
          </a:p>
          <a:p>
            <a:pPr>
              <a:buNone/>
            </a:pPr>
            <a:endParaRPr lang="en-US" dirty="0" smtClean="0">
              <a:latin typeface="Arial" pitchFamily="34" charset="0"/>
              <a:ea typeface="ＭＳ Ｐゴシック" pitchFamily="34" charset="-128"/>
            </a:endParaRPr>
          </a:p>
        </p:txBody>
      </p:sp>
      <p:graphicFrame>
        <p:nvGraphicFramePr>
          <p:cNvPr id="13319" name="Object 2"/>
          <p:cNvGraphicFramePr>
            <a:graphicFrameLocks noChangeAspect="1"/>
          </p:cNvGraphicFramePr>
          <p:nvPr>
            <p:extLst>
              <p:ext uri="{D42A27DB-BD31-4B8C-83A1-F6EECF244321}">
                <p14:modId xmlns:p14="http://schemas.microsoft.com/office/powerpoint/2010/main" val="3427380748"/>
              </p:ext>
            </p:extLst>
          </p:nvPr>
        </p:nvGraphicFramePr>
        <p:xfrm>
          <a:off x="2817075" y="1775958"/>
          <a:ext cx="2335213" cy="762000"/>
        </p:xfrm>
        <a:graphic>
          <a:graphicData uri="http://schemas.openxmlformats.org/presentationml/2006/ole">
            <mc:AlternateContent xmlns:mc="http://schemas.openxmlformats.org/markup-compatibility/2006">
              <mc:Choice xmlns:v="urn:schemas-microsoft-com:vml" Requires="v">
                <p:oleObj spid="_x0000_s4243" name="Equation" r:id="rId3" imgW="1205977" imgH="393529" progId="Equation.3">
                  <p:embed/>
                </p:oleObj>
              </mc:Choice>
              <mc:Fallback>
                <p:oleObj name="Equation" r:id="rId3" imgW="1205977"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075" y="1775958"/>
                        <a:ext cx="233521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0" name="Object 3"/>
          <p:cNvGraphicFramePr>
            <a:graphicFrameLocks noChangeAspect="1"/>
          </p:cNvGraphicFramePr>
          <p:nvPr>
            <p:extLst>
              <p:ext uri="{D42A27DB-BD31-4B8C-83A1-F6EECF244321}">
                <p14:modId xmlns:p14="http://schemas.microsoft.com/office/powerpoint/2010/main" val="963865470"/>
              </p:ext>
            </p:extLst>
          </p:nvPr>
        </p:nvGraphicFramePr>
        <p:xfrm>
          <a:off x="2849442" y="2934083"/>
          <a:ext cx="2616200" cy="990600"/>
        </p:xfrm>
        <a:graphic>
          <a:graphicData uri="http://schemas.openxmlformats.org/presentationml/2006/ole">
            <mc:AlternateContent xmlns:mc="http://schemas.openxmlformats.org/markup-compatibility/2006">
              <mc:Choice xmlns:v="urn:schemas-microsoft-com:vml" Requires="v">
                <p:oleObj spid="_x0000_s4244" name="Equation" r:id="rId5" imgW="1307532" imgH="495085" progId="Equation.3">
                  <p:embed/>
                </p:oleObj>
              </mc:Choice>
              <mc:Fallback>
                <p:oleObj name="Equation" r:id="rId5" imgW="1307532" imgH="4950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9442" y="2934083"/>
                        <a:ext cx="2616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54143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p:txBody>
          <a:bodyPr/>
          <a:lstStyle/>
          <a:p>
            <a:r>
              <a:rPr lang="en-US" sz="2800" dirty="0" smtClean="0">
                <a:latin typeface="Arial" pitchFamily="34" charset="0"/>
                <a:ea typeface="ＭＳ Ｐゴシック" pitchFamily="34" charset="-128"/>
              </a:rPr>
              <a:t>Design Example </a:t>
            </a:r>
            <a:br>
              <a:rPr lang="en-US" sz="2800" dirty="0" smtClean="0">
                <a:latin typeface="Arial" pitchFamily="34" charset="0"/>
                <a:ea typeface="ＭＳ Ｐゴシック" pitchFamily="34" charset="-128"/>
              </a:rPr>
            </a:br>
            <a:r>
              <a:rPr lang="en-US" sz="2800" dirty="0" smtClean="0">
                <a:latin typeface="Arial" pitchFamily="34" charset="0"/>
                <a:ea typeface="ＭＳ Ｐゴシック" pitchFamily="34" charset="-128"/>
              </a:rPr>
              <a:t>ILC Cryomodule Support Post</a:t>
            </a:r>
          </a:p>
        </p:txBody>
      </p:sp>
      <p:pic>
        <p:nvPicPr>
          <p:cNvPr id="14343" name="Picture 8"/>
          <p:cNvPicPr>
            <a:picLocks noGrp="1" noChangeAspect="1" noChangeArrowheads="1"/>
          </p:cNvPicPr>
          <p:nvPr>
            <p:ph idx="1"/>
          </p:nvPr>
        </p:nvPicPr>
        <p:blipFill>
          <a:blip r:embed="rId2" cstate="print"/>
          <a:srcRect l="19008" r="19008"/>
          <a:stretch>
            <a:fillRect/>
          </a:stretch>
        </p:blipFill>
        <p:spPr>
          <a:xfrm>
            <a:off x="231663" y="1612118"/>
            <a:ext cx="5169423" cy="3194297"/>
          </a:xfrm>
          <a:noFill/>
        </p:spPr>
      </p:pic>
      <p:sp>
        <p:nvSpPr>
          <p:cNvPr id="14339" name="Content Placeholder 9"/>
          <p:cNvSpPr>
            <a:spLocks noGrp="1"/>
          </p:cNvSpPr>
          <p:nvPr>
            <p:ph idx="4294967295"/>
          </p:nvPr>
        </p:nvSpPr>
        <p:spPr>
          <a:xfrm>
            <a:off x="578914" y="4640344"/>
            <a:ext cx="4357568" cy="2081131"/>
          </a:xfrm>
        </p:spPr>
        <p:txBody>
          <a:bodyPr/>
          <a:lstStyle/>
          <a:p>
            <a:r>
              <a:rPr lang="en-US" sz="2000" dirty="0" smtClean="0">
                <a:latin typeface="Arial" pitchFamily="34" charset="0"/>
                <a:ea typeface="ＭＳ Ｐゴシック" pitchFamily="34" charset="-128"/>
              </a:rPr>
              <a:t>Total Heat Leak (conduction &amp; radiation)</a:t>
            </a:r>
          </a:p>
          <a:p>
            <a:pPr lvl="1"/>
            <a:r>
              <a:rPr lang="en-US" sz="2000" dirty="0" smtClean="0">
                <a:latin typeface="Arial" pitchFamily="34" charset="0"/>
                <a:ea typeface="ＭＳ Ｐゴシック" pitchFamily="34" charset="-128"/>
              </a:rPr>
              <a:t>70 K  - 10.5 W</a:t>
            </a:r>
          </a:p>
          <a:p>
            <a:pPr lvl="1"/>
            <a:r>
              <a:rPr lang="en-US" sz="2000" dirty="0" smtClean="0">
                <a:latin typeface="Arial" pitchFamily="34" charset="0"/>
                <a:ea typeface="ＭＳ Ｐゴシック" pitchFamily="34" charset="-128"/>
              </a:rPr>
              <a:t>5 K  - 0.9 W</a:t>
            </a:r>
          </a:p>
          <a:p>
            <a:pPr lvl="1"/>
            <a:r>
              <a:rPr lang="en-US" sz="2000" dirty="0" smtClean="0">
                <a:latin typeface="Arial" pitchFamily="34" charset="0"/>
                <a:ea typeface="ＭＳ Ｐゴシック" pitchFamily="34" charset="-128"/>
              </a:rPr>
              <a:t>2 K -  0.03 W</a:t>
            </a:r>
          </a:p>
          <a:p>
            <a:r>
              <a:rPr lang="en-US" sz="2000" dirty="0" smtClean="0">
                <a:latin typeface="Arial" pitchFamily="34" charset="0"/>
                <a:ea typeface="ＭＳ Ｐゴシック" pitchFamily="34" charset="-128"/>
              </a:rPr>
              <a:t>Can support up to 50 </a:t>
            </a:r>
            <a:r>
              <a:rPr lang="en-US" sz="2000" dirty="0" err="1" smtClean="0">
                <a:latin typeface="Arial" pitchFamily="34" charset="0"/>
                <a:ea typeface="ＭＳ Ｐゴシック" pitchFamily="34" charset="-128"/>
              </a:rPr>
              <a:t>kN</a:t>
            </a:r>
            <a:endParaRPr lang="en-US" sz="2000" dirty="0" smtClean="0">
              <a:latin typeface="Arial" pitchFamily="34" charset="0"/>
              <a:ea typeface="ＭＳ Ｐゴシック" pitchFamily="34" charset="-128"/>
            </a:endParaRPr>
          </a:p>
        </p:txBody>
      </p:sp>
      <p:pic>
        <p:nvPicPr>
          <p:cNvPr id="14350" name="Picture 9"/>
          <p:cNvPicPr>
            <a:picLocks noGrp="1" noChangeAspect="1" noChangeArrowheads="1"/>
          </p:cNvPicPr>
          <p:nvPr>
            <p:ph idx="4294967295"/>
          </p:nvPr>
        </p:nvPicPr>
        <p:blipFill>
          <a:blip r:embed="rId3" cstate="print"/>
          <a:srcRect/>
          <a:stretch>
            <a:fillRect/>
          </a:stretch>
        </p:blipFill>
        <p:spPr>
          <a:xfrm>
            <a:off x="6343378" y="4989739"/>
            <a:ext cx="2302422" cy="1731736"/>
          </a:xfrm>
          <a:noFill/>
        </p:spPr>
      </p:pic>
      <p:sp>
        <p:nvSpPr>
          <p:cNvPr id="14344" name="TextBox 12"/>
          <p:cNvSpPr txBox="1">
            <a:spLocks noChangeArrowheads="1"/>
          </p:cNvSpPr>
          <p:nvPr/>
        </p:nvSpPr>
        <p:spPr bwMode="auto">
          <a:xfrm>
            <a:off x="6553200" y="1828800"/>
            <a:ext cx="585788" cy="27622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a:solidFill>
                  <a:srgbClr val="FFFFFF"/>
                </a:solidFill>
                <a:latin typeface="Tahoma" pitchFamily="34" charset="0"/>
              </a:rPr>
              <a:t>300 K</a:t>
            </a:r>
          </a:p>
        </p:txBody>
      </p:sp>
      <p:sp>
        <p:nvSpPr>
          <p:cNvPr id="14345" name="TextBox 13"/>
          <p:cNvSpPr txBox="1">
            <a:spLocks noChangeArrowheads="1"/>
          </p:cNvSpPr>
          <p:nvPr/>
        </p:nvSpPr>
        <p:spPr bwMode="auto">
          <a:xfrm>
            <a:off x="6781800" y="2286000"/>
            <a:ext cx="500063" cy="27622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dirty="0">
                <a:solidFill>
                  <a:srgbClr val="FFFFFF"/>
                </a:solidFill>
                <a:latin typeface="Tahoma" pitchFamily="34" charset="0"/>
              </a:rPr>
              <a:t>70 K</a:t>
            </a:r>
          </a:p>
        </p:txBody>
      </p:sp>
      <p:sp>
        <p:nvSpPr>
          <p:cNvPr id="14346" name="TextBox 14"/>
          <p:cNvSpPr txBox="1">
            <a:spLocks noChangeArrowheads="1"/>
          </p:cNvSpPr>
          <p:nvPr/>
        </p:nvSpPr>
        <p:spPr bwMode="auto">
          <a:xfrm>
            <a:off x="6705600" y="3124200"/>
            <a:ext cx="415925" cy="27622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dirty="0">
                <a:solidFill>
                  <a:srgbClr val="FFFFFF"/>
                </a:solidFill>
                <a:latin typeface="Tahoma" pitchFamily="34" charset="0"/>
              </a:rPr>
              <a:t>4 K</a:t>
            </a:r>
          </a:p>
        </p:txBody>
      </p:sp>
      <p:sp>
        <p:nvSpPr>
          <p:cNvPr id="14347" name="TextBox 15"/>
          <p:cNvSpPr txBox="1">
            <a:spLocks noChangeArrowheads="1"/>
          </p:cNvSpPr>
          <p:nvPr/>
        </p:nvSpPr>
        <p:spPr bwMode="auto">
          <a:xfrm>
            <a:off x="6705600" y="3581400"/>
            <a:ext cx="415925" cy="27622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dirty="0">
                <a:solidFill>
                  <a:srgbClr val="FFFFFF"/>
                </a:solidFill>
                <a:latin typeface="Tahoma" pitchFamily="34" charset="0"/>
              </a:rPr>
              <a:t>2 K</a:t>
            </a:r>
          </a:p>
        </p:txBody>
      </p:sp>
      <p:sp>
        <p:nvSpPr>
          <p:cNvPr id="14348" name="TextBox 16"/>
          <p:cNvSpPr txBox="1">
            <a:spLocks noChangeArrowheads="1"/>
          </p:cNvSpPr>
          <p:nvPr/>
        </p:nvSpPr>
        <p:spPr bwMode="auto">
          <a:xfrm>
            <a:off x="6169818" y="1966912"/>
            <a:ext cx="1223963" cy="27622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dirty="0">
                <a:solidFill>
                  <a:srgbClr val="FFFFFF"/>
                </a:solidFill>
                <a:latin typeface="Tahoma" pitchFamily="34" charset="0"/>
              </a:rPr>
              <a:t>Fiberglass pipe</a:t>
            </a:r>
          </a:p>
        </p:txBody>
      </p:sp>
      <p:cxnSp>
        <p:nvCxnSpPr>
          <p:cNvPr id="21" name="Straight Arrow Connector 20"/>
          <p:cNvCxnSpPr/>
          <p:nvPr/>
        </p:nvCxnSpPr>
        <p:spPr>
          <a:xfrm flipH="1">
            <a:off x="4936482" y="3141345"/>
            <a:ext cx="1981200" cy="1666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351" name="TextBox 22"/>
          <p:cNvSpPr txBox="1">
            <a:spLocks noChangeArrowheads="1"/>
          </p:cNvSpPr>
          <p:nvPr/>
        </p:nvSpPr>
        <p:spPr bwMode="auto">
          <a:xfrm>
            <a:off x="6248400" y="1143000"/>
            <a:ext cx="2389188" cy="3079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a:solidFill>
                  <a:srgbClr val="FFFFFF"/>
                </a:solidFill>
                <a:latin typeface="Tahoma" pitchFamily="34" charset="0"/>
              </a:rPr>
              <a:t>Courtesy T. Nicol - Fermilab</a:t>
            </a:r>
          </a:p>
        </p:txBody>
      </p:sp>
      <p:sp>
        <p:nvSpPr>
          <p:cNvPr id="3" name="TextBox 2"/>
          <p:cNvSpPr txBox="1"/>
          <p:nvPr/>
        </p:nvSpPr>
        <p:spPr>
          <a:xfrm>
            <a:off x="6873550" y="2956679"/>
            <a:ext cx="1157025" cy="369332"/>
          </a:xfrm>
          <a:prstGeom prst="rect">
            <a:avLst/>
          </a:prstGeom>
          <a:noFill/>
        </p:spPr>
        <p:txBody>
          <a:bodyPr wrap="none" rtlCol="0">
            <a:spAutoFit/>
          </a:bodyPr>
          <a:lstStyle/>
          <a:p>
            <a:r>
              <a:rPr lang="en-US" dirty="0" smtClean="0"/>
              <a:t>G-10 Tube</a:t>
            </a:r>
            <a:endParaRPr lang="en-US" dirty="0"/>
          </a:p>
        </p:txBody>
      </p:sp>
      <p:sp>
        <p:nvSpPr>
          <p:cNvPr id="4" name="TextBox 3"/>
          <p:cNvSpPr txBox="1"/>
          <p:nvPr/>
        </p:nvSpPr>
        <p:spPr>
          <a:xfrm>
            <a:off x="5401086" y="1873805"/>
            <a:ext cx="707758" cy="369332"/>
          </a:xfrm>
          <a:prstGeom prst="rect">
            <a:avLst/>
          </a:prstGeom>
          <a:noFill/>
        </p:spPr>
        <p:txBody>
          <a:bodyPr wrap="none" rtlCol="0">
            <a:spAutoFit/>
          </a:bodyPr>
          <a:lstStyle/>
          <a:p>
            <a:r>
              <a:rPr lang="en-US" dirty="0" smtClean="0"/>
              <a:t>300 K</a:t>
            </a:r>
            <a:endParaRPr lang="en-US" dirty="0"/>
          </a:p>
        </p:txBody>
      </p:sp>
      <p:sp>
        <p:nvSpPr>
          <p:cNvPr id="5" name="TextBox 4"/>
          <p:cNvSpPr txBox="1"/>
          <p:nvPr/>
        </p:nvSpPr>
        <p:spPr>
          <a:xfrm>
            <a:off x="5401086" y="2528105"/>
            <a:ext cx="590764" cy="369332"/>
          </a:xfrm>
          <a:prstGeom prst="rect">
            <a:avLst/>
          </a:prstGeom>
          <a:noFill/>
        </p:spPr>
        <p:txBody>
          <a:bodyPr wrap="none" rtlCol="0">
            <a:spAutoFit/>
          </a:bodyPr>
          <a:lstStyle/>
          <a:p>
            <a:r>
              <a:rPr lang="en-US" dirty="0" smtClean="0"/>
              <a:t>80 K</a:t>
            </a:r>
            <a:endParaRPr lang="en-US" dirty="0"/>
          </a:p>
        </p:txBody>
      </p:sp>
      <p:sp>
        <p:nvSpPr>
          <p:cNvPr id="6" name="TextBox 5"/>
          <p:cNvSpPr txBox="1"/>
          <p:nvPr/>
        </p:nvSpPr>
        <p:spPr>
          <a:xfrm>
            <a:off x="5138108" y="3289617"/>
            <a:ext cx="525955" cy="369332"/>
          </a:xfrm>
          <a:prstGeom prst="rect">
            <a:avLst/>
          </a:prstGeom>
          <a:noFill/>
        </p:spPr>
        <p:txBody>
          <a:bodyPr wrap="none" rtlCol="0">
            <a:spAutoFit/>
          </a:bodyPr>
          <a:lstStyle/>
          <a:p>
            <a:r>
              <a:rPr lang="en-US" dirty="0" smtClean="0"/>
              <a:t> 5 K</a:t>
            </a:r>
            <a:endParaRPr lang="en-US" dirty="0"/>
          </a:p>
        </p:txBody>
      </p:sp>
      <p:sp>
        <p:nvSpPr>
          <p:cNvPr id="7" name="TextBox 6"/>
          <p:cNvSpPr txBox="1"/>
          <p:nvPr/>
        </p:nvSpPr>
        <p:spPr>
          <a:xfrm>
            <a:off x="5401086" y="4462843"/>
            <a:ext cx="473770" cy="369332"/>
          </a:xfrm>
          <a:prstGeom prst="rect">
            <a:avLst/>
          </a:prstGeom>
          <a:noFill/>
        </p:spPr>
        <p:txBody>
          <a:bodyPr wrap="none" rtlCol="0">
            <a:spAutoFit/>
          </a:bodyPr>
          <a:lstStyle/>
          <a:p>
            <a:r>
              <a:rPr lang="en-US" dirty="0" smtClean="0"/>
              <a:t>2 K</a:t>
            </a:r>
            <a:endParaRPr lang="en-US" dirty="0"/>
          </a:p>
        </p:txBody>
      </p:sp>
    </p:spTree>
    <p:extLst>
      <p:ext uri="{BB962C8B-B14F-4D97-AF65-F5344CB8AC3E}">
        <p14:creationId xmlns:p14="http://schemas.microsoft.com/office/powerpoint/2010/main" val="4675181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7"/>
          <p:cNvSpPr>
            <a:spLocks noGrp="1"/>
          </p:cNvSpPr>
          <p:nvPr>
            <p:ph type="title"/>
          </p:nvPr>
        </p:nvSpPr>
        <p:spPr/>
        <p:txBody>
          <a:bodyPr/>
          <a:lstStyle/>
          <a:p>
            <a:r>
              <a:rPr lang="en-US" smtClean="0">
                <a:latin typeface="Arial" pitchFamily="34" charset="0"/>
                <a:ea typeface="ＭＳ Ｐゴシック" pitchFamily="34" charset="-128"/>
              </a:rPr>
              <a:t>Convection Heat Transfer</a:t>
            </a:r>
          </a:p>
        </p:txBody>
      </p:sp>
      <p:sp>
        <p:nvSpPr>
          <p:cNvPr id="16386" name="Content Placeholder 8"/>
          <p:cNvSpPr>
            <a:spLocks noGrp="1"/>
          </p:cNvSpPr>
          <p:nvPr>
            <p:ph idx="1"/>
          </p:nvPr>
        </p:nvSpPr>
        <p:spPr>
          <a:xfrm>
            <a:off x="457200" y="1619505"/>
            <a:ext cx="8107680" cy="4038981"/>
          </a:xfrm>
        </p:spPr>
        <p:txBody>
          <a:bodyPr/>
          <a:lstStyle/>
          <a:p>
            <a:r>
              <a:rPr lang="en-US" sz="2400" dirty="0" smtClean="0">
                <a:latin typeface="Arial" pitchFamily="34" charset="0"/>
                <a:ea typeface="ＭＳ Ｐゴシック" pitchFamily="34" charset="-128"/>
              </a:rPr>
              <a:t>Fundamental Equation: Newton’s law of cooling </a:t>
            </a:r>
          </a:p>
          <a:p>
            <a:pPr algn="ctr">
              <a:buFont typeface="Wingdings" pitchFamily="2" charset="2"/>
              <a:buNone/>
            </a:pPr>
            <a:r>
              <a:rPr lang="en-US" sz="2400" dirty="0" smtClean="0">
                <a:latin typeface="Arial" pitchFamily="34" charset="0"/>
                <a:ea typeface="ＭＳ Ｐゴシック" pitchFamily="34" charset="-128"/>
              </a:rPr>
              <a:t>Q = </a:t>
            </a:r>
            <a:r>
              <a:rPr lang="en-US" sz="2400" dirty="0" err="1" smtClean="0">
                <a:latin typeface="Arial" pitchFamily="34" charset="0"/>
                <a:ea typeface="ＭＳ Ｐゴシック" pitchFamily="34" charset="-128"/>
              </a:rPr>
              <a:t>hA</a:t>
            </a:r>
            <a:r>
              <a:rPr lang="en-US" sz="2400" dirty="0" smtClean="0">
                <a:latin typeface="Arial" pitchFamily="34" charset="0"/>
                <a:ea typeface="ＭＳ Ｐゴシック" pitchFamily="34" charset="-128"/>
              </a:rPr>
              <a:t>(</a:t>
            </a:r>
            <a:r>
              <a:rPr lang="en-US" sz="2400" dirty="0" err="1" smtClean="0">
                <a:latin typeface="Arial" pitchFamily="34" charset="0"/>
                <a:ea typeface="ＭＳ Ｐゴシック" pitchFamily="34" charset="-128"/>
              </a:rPr>
              <a:t>T</a:t>
            </a:r>
            <a:r>
              <a:rPr lang="en-US" sz="2400" baseline="-25000" dirty="0" err="1" smtClean="0">
                <a:latin typeface="Arial" pitchFamily="34" charset="0"/>
                <a:ea typeface="ＭＳ Ｐゴシック" pitchFamily="34" charset="-128"/>
              </a:rPr>
              <a:t>surface</a:t>
            </a:r>
            <a:r>
              <a:rPr lang="en-US" sz="2400" dirty="0" smtClean="0">
                <a:latin typeface="Arial" pitchFamily="34" charset="0"/>
                <a:ea typeface="ＭＳ Ｐゴシック" pitchFamily="34" charset="-128"/>
              </a:rPr>
              <a:t> – </a:t>
            </a:r>
            <a:r>
              <a:rPr lang="en-US" sz="2400" dirty="0" err="1" smtClean="0">
                <a:latin typeface="Arial" pitchFamily="34" charset="0"/>
                <a:ea typeface="ＭＳ Ｐゴシック" pitchFamily="34" charset="-128"/>
              </a:rPr>
              <a:t>T</a:t>
            </a:r>
            <a:r>
              <a:rPr lang="en-US" sz="2400" baseline="-25000" dirty="0" err="1" smtClean="0">
                <a:latin typeface="Arial" pitchFamily="34" charset="0"/>
                <a:ea typeface="ＭＳ Ｐゴシック" pitchFamily="34" charset="-128"/>
              </a:rPr>
              <a:t>fluid</a:t>
            </a:r>
            <a:r>
              <a:rPr lang="en-US" sz="2400" dirty="0" smtClean="0">
                <a:latin typeface="Arial" pitchFamily="34" charset="0"/>
                <a:ea typeface="ＭＳ Ｐゴシック" pitchFamily="34" charset="-128"/>
              </a:rPr>
              <a:t>) </a:t>
            </a:r>
          </a:p>
          <a:p>
            <a:pPr>
              <a:buFont typeface="Wingdings" pitchFamily="2" charset="2"/>
              <a:buNone/>
            </a:pPr>
            <a:r>
              <a:rPr lang="en-US" sz="2400" dirty="0" smtClean="0">
                <a:latin typeface="Arial" pitchFamily="34" charset="0"/>
                <a:ea typeface="ＭＳ Ｐゴシック" pitchFamily="34" charset="-128"/>
              </a:rPr>
              <a:t>where h is the heat transfer coefficient and is a function of Re, Pr, geometry etc depending on the situation</a:t>
            </a:r>
          </a:p>
          <a:p>
            <a:r>
              <a:rPr lang="en-US" sz="2400" dirty="0" smtClean="0">
                <a:latin typeface="Arial" pitchFamily="34" charset="0"/>
                <a:ea typeface="ＭＳ Ｐゴシック" pitchFamily="34" charset="-128"/>
              </a:rPr>
              <a:t>In cryogenics we eliminate convection heat leak in cryogenic systems by “simply” eliminating the fluid – vacuum insulation</a:t>
            </a:r>
          </a:p>
          <a:p>
            <a:r>
              <a:rPr lang="en-US" sz="2400" dirty="0" smtClean="0">
                <a:latin typeface="Arial" pitchFamily="34" charset="0"/>
                <a:ea typeface="ＭＳ Ｐゴシック" pitchFamily="34" charset="-128"/>
              </a:rPr>
              <a:t>Using vacuum insulation to create vessels capable of storing cryogenic liquids was first done by James Dewar – who liquefied hydrogen</a:t>
            </a:r>
          </a:p>
        </p:txBody>
      </p:sp>
    </p:spTree>
    <p:extLst>
      <p:ext uri="{BB962C8B-B14F-4D97-AF65-F5344CB8AC3E}">
        <p14:creationId xmlns:p14="http://schemas.microsoft.com/office/powerpoint/2010/main" val="30192024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r>
              <a:rPr lang="en-US" dirty="0" smtClean="0">
                <a:latin typeface="Arial" pitchFamily="34" charset="0"/>
                <a:ea typeface="ＭＳ Ｐゴシック" pitchFamily="34" charset="-128"/>
              </a:rPr>
              <a:t>Vacuum Insulation</a:t>
            </a:r>
          </a:p>
        </p:txBody>
      </p:sp>
      <p:sp>
        <p:nvSpPr>
          <p:cNvPr id="18434" name="Content Placeholder 7"/>
          <p:cNvSpPr>
            <a:spLocks noGrp="1"/>
          </p:cNvSpPr>
          <p:nvPr>
            <p:ph idx="1"/>
          </p:nvPr>
        </p:nvSpPr>
        <p:spPr>
          <a:xfrm>
            <a:off x="457200" y="1578865"/>
            <a:ext cx="8321040" cy="4038981"/>
          </a:xfrm>
        </p:spPr>
        <p:txBody>
          <a:bodyPr/>
          <a:lstStyle/>
          <a:p>
            <a:r>
              <a:rPr lang="en-US" sz="2200" dirty="0" smtClean="0">
                <a:latin typeface="Arial" pitchFamily="34" charset="0"/>
                <a:ea typeface="ＭＳ Ｐゴシック" pitchFamily="34" charset="-128"/>
              </a:rPr>
              <a:t>How much vacuum is enough?</a:t>
            </a:r>
          </a:p>
          <a:p>
            <a:pPr lvl="1"/>
            <a:r>
              <a:rPr lang="en-US" sz="2000" dirty="0" smtClean="0">
                <a:latin typeface="Arial" pitchFamily="34" charset="0"/>
                <a:ea typeface="ＭＳ Ｐゴシック" pitchFamily="34" charset="-128"/>
              </a:rPr>
              <a:t>This of course depends on the heat leak requirements but generally we want to be below 10</a:t>
            </a:r>
            <a:r>
              <a:rPr lang="en-US" sz="2000" baseline="30000" dirty="0" smtClean="0">
                <a:latin typeface="Arial" pitchFamily="34" charset="0"/>
                <a:ea typeface="ＭＳ Ｐゴシック" pitchFamily="34" charset="-128"/>
              </a:rPr>
              <a:t>-5</a:t>
            </a:r>
            <a:r>
              <a:rPr lang="en-US" sz="2000" dirty="0" smtClean="0">
                <a:latin typeface="Arial" pitchFamily="34" charset="0"/>
                <a:ea typeface="ＭＳ Ｐゴシック" pitchFamily="34" charset="-128"/>
              </a:rPr>
              <a:t> </a:t>
            </a:r>
            <a:r>
              <a:rPr lang="en-US" sz="2000" dirty="0" err="1" smtClean="0">
                <a:latin typeface="Arial" pitchFamily="34" charset="0"/>
                <a:ea typeface="ＭＳ Ｐゴシック" pitchFamily="34" charset="-128"/>
              </a:rPr>
              <a:t>mBar</a:t>
            </a:r>
            <a:r>
              <a:rPr lang="en-US" sz="2000" dirty="0" smtClean="0">
                <a:latin typeface="Arial" pitchFamily="34" charset="0"/>
                <a:ea typeface="ＭＳ Ｐゴシック" pitchFamily="34" charset="-128"/>
              </a:rPr>
              <a:t> If we maintain this level or better we can generally neglect the convection heat leak for most applications. </a:t>
            </a:r>
          </a:p>
          <a:p>
            <a:r>
              <a:rPr lang="en-US" sz="2200" dirty="0" err="1" smtClean="0">
                <a:latin typeface="Arial" pitchFamily="34" charset="0"/>
                <a:ea typeface="ＭＳ Ｐゴシック" pitchFamily="34" charset="-128"/>
              </a:rPr>
              <a:t>Cryopumping</a:t>
            </a:r>
            <a:endParaRPr lang="en-US" sz="2200" dirty="0" smtClean="0">
              <a:latin typeface="Arial" pitchFamily="34" charset="0"/>
              <a:ea typeface="ＭＳ Ｐゴシック" pitchFamily="34" charset="-128"/>
            </a:endParaRPr>
          </a:p>
          <a:p>
            <a:pPr lvl="1"/>
            <a:r>
              <a:rPr lang="en-US" sz="2000" dirty="0" smtClean="0">
                <a:latin typeface="Arial" pitchFamily="34" charset="0"/>
                <a:ea typeface="ＭＳ Ｐゴシック" pitchFamily="34" charset="-128"/>
              </a:rPr>
              <a:t>At cryogenic temperatures almost all common gases condense and freeze onto the cold surface. Typically, we’ll see that once surface are cooled to ~ 77 K the isolation vacuum will drop to the 10</a:t>
            </a:r>
            <a:r>
              <a:rPr lang="en-US" sz="2000" baseline="30000" dirty="0" smtClean="0">
                <a:latin typeface="Arial" pitchFamily="34" charset="0"/>
                <a:ea typeface="ＭＳ Ｐゴシック" pitchFamily="34" charset="-128"/>
              </a:rPr>
              <a:t>-8</a:t>
            </a:r>
            <a:r>
              <a:rPr lang="en-US" sz="2000" dirty="0" smtClean="0">
                <a:latin typeface="Arial" pitchFamily="34" charset="0"/>
                <a:ea typeface="ＭＳ Ｐゴシック" pitchFamily="34" charset="-128"/>
              </a:rPr>
              <a:t> </a:t>
            </a:r>
            <a:r>
              <a:rPr lang="en-US" sz="2000" dirty="0" err="1" smtClean="0">
                <a:latin typeface="Arial" pitchFamily="34" charset="0"/>
                <a:ea typeface="ＭＳ Ｐゴシック" pitchFamily="34" charset="-128"/>
              </a:rPr>
              <a:t>mBar</a:t>
            </a:r>
            <a:r>
              <a:rPr lang="en-US" sz="2000" dirty="0" smtClean="0">
                <a:latin typeface="Arial" pitchFamily="34" charset="0"/>
                <a:ea typeface="ＭＳ Ｐゴシック" pitchFamily="34" charset="-128"/>
              </a:rPr>
              <a:t> or better range if the system is leak tight  and doesn’t have significant outgassing</a:t>
            </a:r>
          </a:p>
          <a:p>
            <a:pPr>
              <a:buFont typeface="Wingdings" pitchFamily="2" charset="2"/>
              <a:buNone/>
            </a:pPr>
            <a:endParaRPr lang="en-US" sz="1800" dirty="0" smtClean="0">
              <a:latin typeface="Arial" pitchFamily="34" charset="0"/>
              <a:ea typeface="ＭＳ Ｐゴシック" pitchFamily="34" charset="-128"/>
            </a:endParaRPr>
          </a:p>
        </p:txBody>
      </p:sp>
    </p:spTree>
    <p:extLst>
      <p:ext uri="{BB962C8B-B14F-4D97-AF65-F5344CB8AC3E}">
        <p14:creationId xmlns:p14="http://schemas.microsoft.com/office/powerpoint/2010/main" val="6019310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7"/>
          <p:cNvSpPr>
            <a:spLocks noGrp="1"/>
          </p:cNvSpPr>
          <p:nvPr>
            <p:ph type="title"/>
          </p:nvPr>
        </p:nvSpPr>
        <p:spPr/>
        <p:txBody>
          <a:bodyPr/>
          <a:lstStyle/>
          <a:p>
            <a:r>
              <a:rPr lang="en-US" smtClean="0">
                <a:latin typeface="Arial" pitchFamily="34" charset="0"/>
                <a:ea typeface="ＭＳ Ｐゴシック" pitchFamily="34" charset="-128"/>
              </a:rPr>
              <a:t>Radiation Heat Transfer</a:t>
            </a:r>
          </a:p>
        </p:txBody>
      </p:sp>
      <p:sp>
        <p:nvSpPr>
          <p:cNvPr id="9" name="Content Placeholder 8"/>
          <p:cNvSpPr>
            <a:spLocks noGrp="1"/>
          </p:cNvSpPr>
          <p:nvPr>
            <p:ph idx="1"/>
          </p:nvPr>
        </p:nvSpPr>
        <p:spPr>
          <a:xfrm>
            <a:off x="285513" y="1558545"/>
            <a:ext cx="8198087" cy="4038981"/>
          </a:xfrm>
        </p:spPr>
        <p:txBody>
          <a:bodyPr/>
          <a:lstStyle/>
          <a:p>
            <a:pPr>
              <a:defRPr/>
            </a:pPr>
            <a:r>
              <a:rPr lang="en-US" sz="2000" dirty="0" smtClean="0">
                <a:latin typeface="Arial" pitchFamily="34" charset="0"/>
              </a:rPr>
              <a:t>Frequently the largest source of heat leak to cryogenic systems</a:t>
            </a:r>
          </a:p>
          <a:p>
            <a:pPr>
              <a:defRPr/>
            </a:pPr>
            <a:r>
              <a:rPr lang="en-US" sz="2000" dirty="0" smtClean="0">
                <a:latin typeface="Arial" pitchFamily="34" charset="0"/>
              </a:rPr>
              <a:t>Fundamental Equation: Stefan-Boltzmann Law – energy emitted from an ideal black body: </a:t>
            </a:r>
            <a:r>
              <a:rPr lang="en-US" sz="2000" dirty="0" err="1" smtClean="0">
                <a:latin typeface="Arial" pitchFamily="34" charset="0"/>
              </a:rPr>
              <a:t>E</a:t>
            </a:r>
            <a:r>
              <a:rPr lang="en-US" sz="2000" baseline="-25000" dirty="0" err="1" smtClean="0">
                <a:latin typeface="Arial" pitchFamily="34" charset="0"/>
              </a:rPr>
              <a:t>b</a:t>
            </a:r>
            <a:r>
              <a:rPr lang="en-US" sz="2000" baseline="-25000" dirty="0" smtClean="0">
                <a:latin typeface="Arial" pitchFamily="34" charset="0"/>
              </a:rPr>
              <a:t> </a:t>
            </a:r>
            <a:r>
              <a:rPr lang="en-US" sz="2000" dirty="0" smtClean="0">
                <a:latin typeface="Arial" pitchFamily="34" charset="0"/>
              </a:rPr>
              <a:t>= </a:t>
            </a:r>
            <a:r>
              <a:rPr lang="en-US" sz="2000" dirty="0" smtClean="0">
                <a:latin typeface="Symbol" charset="2"/>
                <a:cs typeface="Symbol" charset="2"/>
              </a:rPr>
              <a:t>s</a:t>
            </a:r>
            <a:r>
              <a:rPr lang="en-US" sz="2000" dirty="0" smtClean="0">
                <a:latin typeface="Arial" pitchFamily="34" charset="0"/>
              </a:rPr>
              <a:t>T</a:t>
            </a:r>
            <a:r>
              <a:rPr lang="en-US" sz="2000" baseline="30000" dirty="0" smtClean="0">
                <a:latin typeface="Arial" pitchFamily="34" charset="0"/>
              </a:rPr>
              <a:t>4 </a:t>
            </a:r>
            <a:r>
              <a:rPr lang="en-US" sz="2000" dirty="0" smtClean="0">
                <a:latin typeface="Arial" pitchFamily="34" charset="0"/>
              </a:rPr>
              <a:t>  </a:t>
            </a:r>
            <a:r>
              <a:rPr lang="en-US" sz="2000" smtClean="0">
                <a:latin typeface="Arial" pitchFamily="34" charset="0"/>
              </a:rPr>
              <a:t>where </a:t>
            </a:r>
            <a:r>
              <a:rPr lang="en-US" smtClean="0">
                <a:latin typeface="Symbol" charset="2"/>
                <a:cs typeface="Symbol" charset="2"/>
              </a:rPr>
              <a:t>s</a:t>
            </a:r>
            <a:r>
              <a:rPr lang="en-US" sz="2000" smtClean="0">
                <a:latin typeface="Arial" pitchFamily="34" charset="0"/>
              </a:rPr>
              <a:t> </a:t>
            </a:r>
            <a:r>
              <a:rPr lang="en-US" sz="2000" dirty="0" smtClean="0">
                <a:latin typeface="Arial" pitchFamily="34" charset="0"/>
              </a:rPr>
              <a:t>= 5.67x10</a:t>
            </a:r>
            <a:r>
              <a:rPr lang="en-US" sz="2000" baseline="30000" dirty="0" smtClean="0">
                <a:latin typeface="Arial" pitchFamily="34" charset="0"/>
              </a:rPr>
              <a:t>-8</a:t>
            </a:r>
            <a:r>
              <a:rPr lang="en-US" sz="2000" dirty="0" smtClean="0">
                <a:latin typeface="Arial" pitchFamily="34" charset="0"/>
              </a:rPr>
              <a:t> W/m</a:t>
            </a:r>
            <a:r>
              <a:rPr lang="en-US" sz="2000" baseline="30000" dirty="0" smtClean="0">
                <a:latin typeface="Arial" pitchFamily="34" charset="0"/>
              </a:rPr>
              <a:t>2</a:t>
            </a:r>
            <a:r>
              <a:rPr lang="en-US" sz="2000" dirty="0" smtClean="0">
                <a:latin typeface="Arial" pitchFamily="34" charset="0"/>
              </a:rPr>
              <a:t>K</a:t>
            </a:r>
            <a:r>
              <a:rPr lang="en-US" sz="2000" baseline="30000" dirty="0" smtClean="0">
                <a:latin typeface="Arial" pitchFamily="34" charset="0"/>
              </a:rPr>
              <a:t>4</a:t>
            </a:r>
            <a:endParaRPr lang="en-US" sz="2000" dirty="0" smtClean="0">
              <a:latin typeface="Arial" pitchFamily="34" charset="0"/>
            </a:endParaRPr>
          </a:p>
          <a:p>
            <a:pPr lvl="1">
              <a:defRPr/>
            </a:pPr>
            <a:r>
              <a:rPr lang="en-US" sz="2000" dirty="0" smtClean="0">
                <a:latin typeface="Arial" pitchFamily="34" charset="0"/>
                <a:cs typeface="Arial" pitchFamily="34" charset="0"/>
              </a:rPr>
              <a:t>Real world Assumptions:</a:t>
            </a:r>
          </a:p>
          <a:p>
            <a:pPr lvl="2">
              <a:defRPr/>
            </a:pPr>
            <a:r>
              <a:rPr lang="en-US" dirty="0" smtClean="0">
                <a:latin typeface="Arial" pitchFamily="34" charset="0"/>
                <a:cs typeface="Arial" pitchFamily="34" charset="0"/>
              </a:rPr>
              <a:t>Emissivity (</a:t>
            </a:r>
            <a:r>
              <a:rPr lang="en-US" dirty="0" smtClean="0">
                <a:latin typeface="Symbol" charset="2"/>
                <a:cs typeface="Symbol" charset="2"/>
              </a:rPr>
              <a:t>e</a:t>
            </a:r>
            <a:r>
              <a:rPr lang="en-US" dirty="0" smtClean="0">
                <a:latin typeface="Arial" pitchFamily="34" charset="0"/>
                <a:cs typeface="Arial" pitchFamily="34" charset="0"/>
              </a:rPr>
              <a:t>) &lt;&lt; 1 and independent of wavelength (grey body)</a:t>
            </a:r>
          </a:p>
          <a:p>
            <a:pPr lvl="2">
              <a:defRPr/>
            </a:pPr>
            <a:r>
              <a:rPr lang="en-US" dirty="0" smtClean="0">
                <a:latin typeface="Arial" pitchFamily="34" charset="0"/>
                <a:cs typeface="Arial" pitchFamily="34" charset="0"/>
              </a:rPr>
              <a:t>Two parallel infinite plates: </a:t>
            </a:r>
            <a:r>
              <a:rPr lang="en-US" dirty="0" err="1" smtClean="0">
                <a:latin typeface="Arial" pitchFamily="34" charset="0"/>
                <a:cs typeface="Arial" pitchFamily="34" charset="0"/>
              </a:rPr>
              <a:t>Radiative</a:t>
            </a:r>
            <a:r>
              <a:rPr lang="en-US" dirty="0" smtClean="0">
                <a:latin typeface="Arial" pitchFamily="34" charset="0"/>
                <a:cs typeface="Arial" pitchFamily="34" charset="0"/>
              </a:rPr>
              <a:t> heat flux (W/m</a:t>
            </a:r>
            <a:r>
              <a:rPr lang="en-US" baseline="30000" dirty="0" smtClean="0">
                <a:latin typeface="Arial" pitchFamily="34" charset="0"/>
                <a:cs typeface="Arial" pitchFamily="34" charset="0"/>
              </a:rPr>
              <a:t>2</a:t>
            </a:r>
            <a:r>
              <a:rPr lang="en-US" dirty="0" smtClean="0">
                <a:latin typeface="Arial" pitchFamily="34" charset="0"/>
                <a:cs typeface="Arial" pitchFamily="34" charset="0"/>
              </a:rPr>
              <a:t>)</a:t>
            </a:r>
          </a:p>
          <a:p>
            <a:pPr lvl="2">
              <a:defRPr/>
            </a:pPr>
            <a:endParaRPr lang="en-US" dirty="0" smtClean="0">
              <a:latin typeface="Arial" pitchFamily="34" charset="0"/>
              <a:cs typeface="Arial" pitchFamily="34" charset="0"/>
            </a:endParaRPr>
          </a:p>
          <a:p>
            <a:pPr lvl="2">
              <a:buFont typeface="Lucida Grande"/>
              <a:buNone/>
              <a:defRPr/>
            </a:pPr>
            <a:r>
              <a:rPr lang="en-US" dirty="0" smtClean="0">
                <a:latin typeface="Arial" pitchFamily="34" charset="0"/>
                <a:cs typeface="Arial" pitchFamily="34" charset="0"/>
              </a:rPr>
              <a:t>Eq. A</a:t>
            </a:r>
          </a:p>
          <a:p>
            <a:pPr lvl="2">
              <a:buFont typeface="Lucida Grande"/>
              <a:buNone/>
              <a:defRPr/>
            </a:pPr>
            <a:endParaRPr lang="en-US" dirty="0" smtClean="0">
              <a:latin typeface="Arial" pitchFamily="34" charset="0"/>
              <a:cs typeface="Arial" pitchFamily="34" charset="0"/>
            </a:endParaRPr>
          </a:p>
          <a:p>
            <a:pPr lvl="2">
              <a:defRPr/>
            </a:pPr>
            <a:r>
              <a:rPr lang="en-US" dirty="0" smtClean="0">
                <a:latin typeface="Arial" pitchFamily="34" charset="0"/>
                <a:cs typeface="Arial" pitchFamily="34" charset="0"/>
              </a:rPr>
              <a:t>Frequently in cryogenic systems </a:t>
            </a:r>
            <a:r>
              <a:rPr lang="en-US" dirty="0" smtClean="0">
                <a:latin typeface="Symbol" charset="2"/>
                <a:cs typeface="Symbol" charset="2"/>
              </a:rPr>
              <a:t>e</a:t>
            </a:r>
            <a:r>
              <a:rPr lang="en-US" baseline="-25000" dirty="0" smtClean="0">
                <a:latin typeface="Arial" pitchFamily="34" charset="0"/>
                <a:cs typeface="Arial" pitchFamily="34" charset="0"/>
              </a:rPr>
              <a:t>1 </a:t>
            </a:r>
            <a:r>
              <a:rPr lang="en-US" dirty="0" smtClean="0">
                <a:latin typeface="Arial" pitchFamily="34" charset="0"/>
                <a:cs typeface="Arial" pitchFamily="34" charset="0"/>
              </a:rPr>
              <a:t>~ </a:t>
            </a:r>
            <a:r>
              <a:rPr lang="en-US" dirty="0" smtClean="0">
                <a:latin typeface="Symbol" charset="2"/>
                <a:cs typeface="Symbol" charset="2"/>
              </a:rPr>
              <a:t>e</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&lt;&lt; 1 then Eq. A</a:t>
            </a:r>
            <a:r>
              <a:rPr lang="en-US" baseline="-25000" dirty="0" smtClean="0">
                <a:latin typeface="Arial" pitchFamily="34" charset="0"/>
                <a:cs typeface="Arial" pitchFamily="34" charset="0"/>
              </a:rPr>
              <a:t>  </a:t>
            </a:r>
            <a:r>
              <a:rPr lang="en-US" dirty="0" smtClean="0">
                <a:latin typeface="Arial" pitchFamily="34" charset="0"/>
                <a:cs typeface="Arial" pitchFamily="34" charset="0"/>
              </a:rPr>
              <a:t> becomes:</a:t>
            </a:r>
          </a:p>
          <a:p>
            <a:pPr lvl="2">
              <a:buNone/>
              <a:defRPr/>
            </a:pPr>
            <a:endParaRPr lang="en-US" dirty="0" smtClean="0">
              <a:latin typeface="Arial" pitchFamily="34" charset="0"/>
              <a:cs typeface="Arial" pitchFamily="34" charset="0"/>
            </a:endParaRPr>
          </a:p>
          <a:p>
            <a:pPr lvl="2">
              <a:buFont typeface="Lucida Grande"/>
              <a:buNone/>
              <a:defRPr/>
            </a:pPr>
            <a:r>
              <a:rPr lang="en-US" dirty="0" smtClean="0">
                <a:latin typeface="Arial" pitchFamily="34" charset="0"/>
                <a:cs typeface="Arial" pitchFamily="34" charset="0"/>
              </a:rPr>
              <a:t>Eq. B </a:t>
            </a:r>
          </a:p>
          <a:p>
            <a:pPr lvl="2">
              <a:buFont typeface="Lucida Grande"/>
              <a:buNone/>
              <a:defRPr/>
            </a:pPr>
            <a:endParaRPr lang="en-US" dirty="0" smtClean="0">
              <a:latin typeface="+mn-lt"/>
            </a:endParaRPr>
          </a:p>
          <a:p>
            <a:pPr lvl="2">
              <a:buFont typeface="Lucida Grande"/>
              <a:buNone/>
              <a:defRPr/>
            </a:pPr>
            <a:endParaRPr lang="en-US" dirty="0" smtClean="0">
              <a:latin typeface="+mn-lt"/>
            </a:endParaRPr>
          </a:p>
          <a:p>
            <a:pPr lvl="1">
              <a:defRPr/>
            </a:pPr>
            <a:endParaRPr lang="en-US" dirty="0" smtClean="0"/>
          </a:p>
          <a:p>
            <a:pPr lvl="1">
              <a:defRPr/>
            </a:pPr>
            <a:endParaRPr lang="en-US" dirty="0" smtClean="0"/>
          </a:p>
          <a:p>
            <a:pPr lvl="1">
              <a:defRPr/>
            </a:pPr>
            <a:endParaRPr lang="en-US" dirty="0" smtClean="0"/>
          </a:p>
          <a:p>
            <a:pPr lvl="1">
              <a:defRPr/>
            </a:pPr>
            <a:r>
              <a:rPr lang="en-US" dirty="0" smtClean="0"/>
              <a:t>	</a:t>
            </a:r>
          </a:p>
        </p:txBody>
      </p:sp>
      <p:graphicFrame>
        <p:nvGraphicFramePr>
          <p:cNvPr id="24583" name="Object 2"/>
          <p:cNvGraphicFramePr>
            <a:graphicFrameLocks noChangeAspect="1"/>
          </p:cNvGraphicFramePr>
          <p:nvPr>
            <p:extLst>
              <p:ext uri="{D42A27DB-BD31-4B8C-83A1-F6EECF244321}">
                <p14:modId xmlns:p14="http://schemas.microsoft.com/office/powerpoint/2010/main" val="1597764970"/>
              </p:ext>
            </p:extLst>
          </p:nvPr>
        </p:nvGraphicFramePr>
        <p:xfrm>
          <a:off x="2588942" y="4120730"/>
          <a:ext cx="2895600" cy="914400"/>
        </p:xfrm>
        <a:graphic>
          <a:graphicData uri="http://schemas.openxmlformats.org/presentationml/2006/ole">
            <mc:AlternateContent xmlns:mc="http://schemas.openxmlformats.org/markup-compatibility/2006">
              <mc:Choice xmlns:v="urn:schemas-microsoft-com:vml" Requires="v">
                <p:oleObj spid="_x0000_s5267" name="Equation" r:id="rId3" imgW="1917700" imgH="711200" progId="Equation.3">
                  <p:embed/>
                </p:oleObj>
              </mc:Choice>
              <mc:Fallback>
                <p:oleObj name="Equation" r:id="rId3" imgW="19177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942" y="4120730"/>
                        <a:ext cx="2895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4"/>
          <p:cNvGraphicFramePr>
            <a:graphicFrameLocks noChangeAspect="1"/>
          </p:cNvGraphicFramePr>
          <p:nvPr>
            <p:extLst>
              <p:ext uri="{D42A27DB-BD31-4B8C-83A1-F6EECF244321}">
                <p14:modId xmlns:p14="http://schemas.microsoft.com/office/powerpoint/2010/main" val="1462310563"/>
              </p:ext>
            </p:extLst>
          </p:nvPr>
        </p:nvGraphicFramePr>
        <p:xfrm>
          <a:off x="2665142" y="5821232"/>
          <a:ext cx="2819400" cy="747713"/>
        </p:xfrm>
        <a:graphic>
          <a:graphicData uri="http://schemas.openxmlformats.org/presentationml/2006/ole">
            <mc:AlternateContent xmlns:mc="http://schemas.openxmlformats.org/markup-compatibility/2006">
              <mc:Choice xmlns:v="urn:schemas-microsoft-com:vml" Requires="v">
                <p:oleObj spid="_x0000_s5268" name="Equation" r:id="rId5" imgW="1231366" imgH="431613" progId="Equation.3">
                  <p:embed/>
                </p:oleObj>
              </mc:Choice>
              <mc:Fallback>
                <p:oleObj name="Equation" r:id="rId5" imgW="1231366"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5142" y="5821232"/>
                        <a:ext cx="2819400"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69834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7"/>
          <p:cNvSpPr>
            <a:spLocks noGrp="1"/>
          </p:cNvSpPr>
          <p:nvPr>
            <p:ph type="title"/>
          </p:nvPr>
        </p:nvSpPr>
        <p:spPr/>
        <p:txBody>
          <a:bodyPr/>
          <a:lstStyle/>
          <a:p>
            <a:r>
              <a:rPr lang="en-US" dirty="0" smtClean="0">
                <a:latin typeface="Arial" pitchFamily="34" charset="0"/>
                <a:ea typeface="ＭＳ Ｐゴシック" pitchFamily="34" charset="-128"/>
              </a:rPr>
              <a:t>Radiation Heat Transfer</a:t>
            </a:r>
          </a:p>
        </p:txBody>
      </p:sp>
      <p:sp>
        <p:nvSpPr>
          <p:cNvPr id="9" name="Content Placeholder 8"/>
          <p:cNvSpPr>
            <a:spLocks noGrp="1"/>
          </p:cNvSpPr>
          <p:nvPr>
            <p:ph idx="1"/>
          </p:nvPr>
        </p:nvSpPr>
        <p:spPr>
          <a:xfrm>
            <a:off x="457200" y="1528590"/>
            <a:ext cx="8446968" cy="4038981"/>
          </a:xfrm>
        </p:spPr>
        <p:txBody>
          <a:bodyPr/>
          <a:lstStyle/>
          <a:p>
            <a:pPr lvl="2">
              <a:defRPr/>
            </a:pPr>
            <a:r>
              <a:rPr lang="en-US" sz="2400" dirty="0" smtClean="0">
                <a:latin typeface="Arial" pitchFamily="34" charset="0"/>
                <a:cs typeface="Arial" pitchFamily="34" charset="0"/>
              </a:rPr>
              <a:t>Two long concentric cylinders or concentric spheres (1 represents the inner cylinder): the  </a:t>
            </a:r>
            <a:r>
              <a:rPr lang="en-US" sz="2400" dirty="0" err="1" smtClean="0">
                <a:latin typeface="Arial" pitchFamily="34" charset="0"/>
                <a:cs typeface="Arial" pitchFamily="34" charset="0"/>
              </a:rPr>
              <a:t>radiative</a:t>
            </a:r>
            <a:r>
              <a:rPr lang="en-US" sz="2400" dirty="0" smtClean="0">
                <a:latin typeface="Arial" pitchFamily="34" charset="0"/>
                <a:cs typeface="Arial" pitchFamily="34" charset="0"/>
              </a:rPr>
              <a:t> heat flux (W/m</a:t>
            </a:r>
            <a:r>
              <a:rPr lang="en-US" sz="2400" baseline="30000" dirty="0" smtClean="0">
                <a:latin typeface="Arial" pitchFamily="34" charset="0"/>
                <a:cs typeface="Arial" pitchFamily="34" charset="0"/>
              </a:rPr>
              <a:t>2</a:t>
            </a:r>
            <a:r>
              <a:rPr lang="en-US" sz="2400" dirty="0" smtClean="0">
                <a:latin typeface="Arial" pitchFamily="34" charset="0"/>
                <a:cs typeface="Arial" pitchFamily="34" charset="0"/>
              </a:rPr>
              <a:t>) on the inner cylinder is</a:t>
            </a:r>
          </a:p>
          <a:p>
            <a:pPr lvl="2">
              <a:defRPr/>
            </a:pPr>
            <a:endParaRPr lang="en-US" dirty="0" smtClean="0">
              <a:latin typeface="Arial" pitchFamily="34" charset="0"/>
              <a:cs typeface="Arial" pitchFamily="34" charset="0"/>
            </a:endParaRPr>
          </a:p>
          <a:p>
            <a:pPr lvl="2">
              <a:defRPr/>
            </a:pPr>
            <a:endParaRPr lang="en-US" dirty="0" smtClean="0">
              <a:latin typeface="Arial" pitchFamily="34" charset="0"/>
              <a:cs typeface="Arial" pitchFamily="34" charset="0"/>
            </a:endParaRPr>
          </a:p>
          <a:p>
            <a:pPr lvl="2">
              <a:buFont typeface="Lucida Grande"/>
              <a:buNone/>
              <a:defRPr/>
            </a:pPr>
            <a:r>
              <a:rPr lang="en-US" sz="2400" dirty="0" smtClean="0">
                <a:latin typeface="Arial" pitchFamily="34" charset="0"/>
                <a:cs typeface="Arial" pitchFamily="34" charset="0"/>
              </a:rPr>
              <a:t>Eq. C</a:t>
            </a:r>
          </a:p>
          <a:p>
            <a:pPr lvl="2">
              <a:buNone/>
              <a:defRPr/>
            </a:pPr>
            <a:endParaRPr lang="en-US" dirty="0" smtClean="0">
              <a:latin typeface="Arial" pitchFamily="34" charset="0"/>
              <a:cs typeface="Arial" pitchFamily="34" charset="0"/>
            </a:endParaRPr>
          </a:p>
          <a:p>
            <a:pPr lvl="2">
              <a:buNone/>
              <a:defRPr/>
            </a:pPr>
            <a:endParaRPr lang="en-US" dirty="0" smtClean="0">
              <a:latin typeface="Arial" pitchFamily="34" charset="0"/>
              <a:cs typeface="Arial" pitchFamily="34" charset="0"/>
            </a:endParaRPr>
          </a:p>
          <a:p>
            <a:pPr lvl="2">
              <a:defRPr/>
            </a:pPr>
            <a:r>
              <a:rPr lang="en-US" sz="2400" dirty="0" smtClean="0">
                <a:latin typeface="Arial" pitchFamily="34" charset="0"/>
                <a:cs typeface="Arial" pitchFamily="34" charset="0"/>
              </a:rPr>
              <a:t>Note as is frequently the case in cryogenics, if the spacing between the cylinders is small compared to the inner radius (i.e. A</a:t>
            </a:r>
            <a:r>
              <a:rPr lang="en-US" sz="2400" baseline="-25000" dirty="0" smtClean="0">
                <a:latin typeface="Arial" pitchFamily="34" charset="0"/>
                <a:cs typeface="Arial" pitchFamily="34" charset="0"/>
              </a:rPr>
              <a:t>1</a:t>
            </a:r>
            <a:r>
              <a:rPr lang="en-US" sz="2400" dirty="0" smtClean="0">
                <a:latin typeface="Arial" pitchFamily="34" charset="0"/>
                <a:cs typeface="Arial" pitchFamily="34" charset="0"/>
              </a:rPr>
              <a:t> ~ A</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 ) Eq. C becomes Eq. A</a:t>
            </a:r>
          </a:p>
          <a:p>
            <a:pPr lvl="2">
              <a:buFont typeface="Lucida Grande"/>
              <a:buNone/>
              <a:defRPr/>
            </a:pPr>
            <a:endParaRPr lang="en-US" dirty="0" smtClean="0">
              <a:latin typeface="Arial" pitchFamily="34" charset="0"/>
              <a:cs typeface="Arial" pitchFamily="34" charset="0"/>
            </a:endParaRPr>
          </a:p>
          <a:p>
            <a:pPr lvl="1">
              <a:defRPr/>
            </a:pPr>
            <a:endParaRPr lang="en-US" dirty="0" smtClean="0"/>
          </a:p>
          <a:p>
            <a:pPr lvl="1">
              <a:defRPr/>
            </a:pPr>
            <a:endParaRPr lang="en-US" dirty="0" smtClean="0"/>
          </a:p>
          <a:p>
            <a:pPr lvl="1">
              <a:buFont typeface="Arial" pitchFamily="34" charset="0"/>
              <a:buNone/>
              <a:defRPr/>
            </a:pPr>
            <a:r>
              <a:rPr lang="en-US" dirty="0" smtClean="0"/>
              <a:t>	</a:t>
            </a:r>
          </a:p>
        </p:txBody>
      </p:sp>
      <p:graphicFrame>
        <p:nvGraphicFramePr>
          <p:cNvPr id="25607" name="Object 2"/>
          <p:cNvGraphicFramePr>
            <a:graphicFrameLocks noChangeAspect="1"/>
          </p:cNvGraphicFramePr>
          <p:nvPr/>
        </p:nvGraphicFramePr>
        <p:xfrm>
          <a:off x="2819400" y="2743200"/>
          <a:ext cx="3505200" cy="1834161"/>
        </p:xfrm>
        <a:graphic>
          <a:graphicData uri="http://schemas.openxmlformats.org/presentationml/2006/ole">
            <mc:AlternateContent xmlns:mc="http://schemas.openxmlformats.org/markup-compatibility/2006">
              <mc:Choice xmlns:v="urn:schemas-microsoft-com:vml" Requires="v">
                <p:oleObj spid="_x0000_s6224" name="Equation" r:id="rId3" imgW="1943100" imgH="1016000" progId="Equation.3">
                  <p:embed/>
                </p:oleObj>
              </mc:Choice>
              <mc:Fallback>
                <p:oleObj name="Equation" r:id="rId3" imgW="1943100" imgH="1016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743200"/>
                        <a:ext cx="3505200" cy="1834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982610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dirty="0" smtClean="0">
                <a:latin typeface="Arial" pitchFamily="34" charset="0"/>
                <a:ea typeface="ＭＳ Ｐゴシック" pitchFamily="34" charset="-128"/>
              </a:rPr>
              <a:t>Radiation Heat Transfer</a:t>
            </a:r>
          </a:p>
        </p:txBody>
      </p:sp>
      <p:sp>
        <p:nvSpPr>
          <p:cNvPr id="7" name="Content Placeholder 6"/>
          <p:cNvSpPr>
            <a:spLocks noGrp="1"/>
          </p:cNvSpPr>
          <p:nvPr>
            <p:ph idx="1"/>
          </p:nvPr>
        </p:nvSpPr>
        <p:spPr>
          <a:xfrm>
            <a:off x="109940" y="1664907"/>
            <a:ext cx="6024343" cy="4691443"/>
          </a:xfrm>
        </p:spPr>
        <p:txBody>
          <a:bodyPr/>
          <a:lstStyle/>
          <a:p>
            <a:pPr>
              <a:defRPr/>
            </a:pPr>
            <a:r>
              <a:rPr lang="en-US" sz="2200" dirty="0" smtClean="0">
                <a:latin typeface="Arial" pitchFamily="34" charset="0"/>
              </a:rPr>
              <a:t>Looking at Eq. A, How do we reduce the radiation heat transfer?</a:t>
            </a:r>
          </a:p>
          <a:p>
            <a:pPr>
              <a:defRPr/>
            </a:pPr>
            <a:r>
              <a:rPr lang="en-US" sz="2200" dirty="0" smtClean="0">
                <a:latin typeface="Arial" pitchFamily="34" charset="0"/>
              </a:rPr>
              <a:t>We could reduce the emissivity </a:t>
            </a:r>
            <a:r>
              <a:rPr lang="en-US" dirty="0" smtClean="0">
                <a:latin typeface="Arial" pitchFamily="34" charset="0"/>
              </a:rPr>
              <a:t>(</a:t>
            </a:r>
            <a:r>
              <a:rPr lang="en-US" dirty="0" smtClean="0">
                <a:latin typeface="Symbol" pitchFamily="18" charset="2"/>
              </a:rPr>
              <a:t>e</a:t>
            </a:r>
            <a:r>
              <a:rPr lang="en-US" dirty="0" smtClean="0">
                <a:latin typeface="Arial" pitchFamily="34" charset="0"/>
              </a:rPr>
              <a:t>)</a:t>
            </a:r>
          </a:p>
          <a:p>
            <a:pPr lvl="1">
              <a:defRPr/>
            </a:pPr>
            <a:r>
              <a:rPr lang="en-US" sz="2000" dirty="0" smtClean="0">
                <a:latin typeface="Arial" pitchFamily="34" charset="0"/>
                <a:cs typeface="Arial" pitchFamily="34" charset="0"/>
              </a:rPr>
              <a:t>This is done in some cases; using either reflective tape or silver plating</a:t>
            </a:r>
          </a:p>
          <a:p>
            <a:pPr lvl="1">
              <a:defRPr/>
            </a:pPr>
            <a:r>
              <a:rPr lang="en-US" sz="2000" dirty="0" smtClean="0">
                <a:latin typeface="Arial" pitchFamily="34" charset="0"/>
                <a:cs typeface="Arial" pitchFamily="34" charset="0"/>
              </a:rPr>
              <a:t>Better below 77 K</a:t>
            </a:r>
          </a:p>
          <a:p>
            <a:pPr lvl="1">
              <a:defRPr/>
            </a:pPr>
            <a:r>
              <a:rPr lang="en-US" sz="2000" dirty="0" smtClean="0">
                <a:latin typeface="Arial" pitchFamily="34" charset="0"/>
                <a:cs typeface="Arial" pitchFamily="34" charset="0"/>
              </a:rPr>
              <a:t>It’s also part of MLI systems (see below)</a:t>
            </a:r>
          </a:p>
          <a:p>
            <a:pPr lvl="1">
              <a:defRPr/>
            </a:pPr>
            <a:r>
              <a:rPr lang="en-US" sz="2000" dirty="0" smtClean="0">
                <a:latin typeface="Arial" pitchFamily="34" charset="0"/>
                <a:cs typeface="Arial" pitchFamily="34" charset="0"/>
              </a:rPr>
              <a:t>We have to consider tarnishing</a:t>
            </a:r>
          </a:p>
          <a:p>
            <a:pPr lvl="1">
              <a:defRPr/>
            </a:pPr>
            <a:r>
              <a:rPr lang="en-US" sz="2000" dirty="0" smtClean="0">
                <a:latin typeface="Arial" pitchFamily="34" charset="0"/>
                <a:cs typeface="Arial" pitchFamily="34" charset="0"/>
              </a:rPr>
              <a:t>May be labor intensive</a:t>
            </a:r>
          </a:p>
        </p:txBody>
      </p:sp>
      <p:pic>
        <p:nvPicPr>
          <p:cNvPr id="26631" name="Picture 7"/>
          <p:cNvPicPr>
            <a:picLocks noGrp="1" noChangeAspect="1" noChangeArrowheads="1"/>
          </p:cNvPicPr>
          <p:nvPr>
            <p:ph sz="half" idx="4294967295"/>
          </p:nvPr>
        </p:nvPicPr>
        <p:blipFill>
          <a:blip r:embed="rId2" cstate="print"/>
          <a:stretch>
            <a:fillRect/>
          </a:stretch>
        </p:blipFill>
        <p:spPr>
          <a:xfrm>
            <a:off x="5486400" y="1441531"/>
            <a:ext cx="3512350" cy="5256330"/>
          </a:xfrm>
          <a:noFill/>
        </p:spPr>
      </p:pic>
      <p:sp>
        <p:nvSpPr>
          <p:cNvPr id="26632" name="TextBox 9"/>
          <p:cNvSpPr txBox="1">
            <a:spLocks noChangeArrowheads="1"/>
          </p:cNvSpPr>
          <p:nvPr/>
        </p:nvSpPr>
        <p:spPr bwMode="auto">
          <a:xfrm>
            <a:off x="4800600" y="5867400"/>
            <a:ext cx="3686175" cy="3079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a:solidFill>
                  <a:srgbClr val="FFFFFF"/>
                </a:solidFill>
                <a:latin typeface="Tahoma" pitchFamily="34" charset="0"/>
              </a:rPr>
              <a:t>From </a:t>
            </a:r>
            <a:r>
              <a:rPr lang="en-US" sz="1400" u="sng">
                <a:solidFill>
                  <a:srgbClr val="FFFFFF"/>
                </a:solidFill>
                <a:latin typeface="Tahoma" pitchFamily="34" charset="0"/>
              </a:rPr>
              <a:t>Helium Cryogenics</a:t>
            </a:r>
            <a:r>
              <a:rPr lang="en-US" sz="1400">
                <a:solidFill>
                  <a:srgbClr val="FFFFFF"/>
                </a:solidFill>
                <a:latin typeface="Tahoma" pitchFamily="34" charset="0"/>
              </a:rPr>
              <a:t> – S. W. Van Sciver</a:t>
            </a:r>
          </a:p>
        </p:txBody>
      </p:sp>
    </p:spTree>
    <p:extLst>
      <p:ext uri="{BB962C8B-B14F-4D97-AF65-F5344CB8AC3E}">
        <p14:creationId xmlns:p14="http://schemas.microsoft.com/office/powerpoint/2010/main" val="4543526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7"/>
          <p:cNvSpPr>
            <a:spLocks noGrp="1"/>
          </p:cNvSpPr>
          <p:nvPr>
            <p:ph type="title"/>
          </p:nvPr>
        </p:nvSpPr>
        <p:spPr/>
        <p:txBody>
          <a:bodyPr/>
          <a:lstStyle/>
          <a:p>
            <a:r>
              <a:rPr lang="en-US" dirty="0" smtClean="0">
                <a:latin typeface="Arial" pitchFamily="34" charset="0"/>
                <a:ea typeface="ＭＳ Ｐゴシック" pitchFamily="34" charset="-128"/>
              </a:rPr>
              <a:t>Radiation Heat Transfer</a:t>
            </a:r>
          </a:p>
        </p:txBody>
      </p:sp>
      <p:sp>
        <p:nvSpPr>
          <p:cNvPr id="9" name="Content Placeholder 8"/>
          <p:cNvSpPr>
            <a:spLocks noGrp="1"/>
          </p:cNvSpPr>
          <p:nvPr>
            <p:ph idx="1"/>
          </p:nvPr>
        </p:nvSpPr>
        <p:spPr>
          <a:xfrm>
            <a:off x="229661" y="1567287"/>
            <a:ext cx="8731164" cy="4038981"/>
          </a:xfrm>
        </p:spPr>
        <p:txBody>
          <a:bodyPr/>
          <a:lstStyle/>
          <a:p>
            <a:pPr>
              <a:lnSpc>
                <a:spcPct val="70000"/>
              </a:lnSpc>
              <a:defRPr/>
            </a:pPr>
            <a:r>
              <a:rPr lang="en-US" dirty="0" smtClean="0">
                <a:latin typeface="Arial" pitchFamily="34" charset="0"/>
              </a:rPr>
              <a:t>Another way to reduce radiation heat transfer is to install intermediate actively cooled radiation shields that operate at a temperature between 300 K and the lowest cryogenic temperature. This has several advantages.</a:t>
            </a:r>
          </a:p>
          <a:p>
            <a:pPr lvl="1">
              <a:lnSpc>
                <a:spcPct val="70000"/>
              </a:lnSpc>
              <a:defRPr/>
            </a:pPr>
            <a:r>
              <a:rPr lang="en-US" dirty="0" smtClean="0">
                <a:latin typeface="Arial" pitchFamily="34" charset="0"/>
                <a:cs typeface="Arial" pitchFamily="34" charset="0"/>
              </a:rPr>
              <a:t>It greatly reduces the heat load to the lowest temperature level</a:t>
            </a:r>
          </a:p>
          <a:p>
            <a:pPr lvl="2">
              <a:lnSpc>
                <a:spcPct val="70000"/>
              </a:lnSpc>
              <a:defRPr/>
            </a:pPr>
            <a:r>
              <a:rPr lang="en-US" dirty="0" smtClean="0">
                <a:latin typeface="Arial" pitchFamily="34" charset="0"/>
                <a:cs typeface="Arial" pitchFamily="34" charset="0"/>
              </a:rPr>
              <a:t>Assume parallel plates with </a:t>
            </a:r>
            <a:r>
              <a:rPr lang="en-US" dirty="0" smtClean="0">
                <a:latin typeface="Symbol" pitchFamily="18" charset="2"/>
                <a:cs typeface="Arial" pitchFamily="34" charset="0"/>
              </a:rPr>
              <a:t>e</a:t>
            </a:r>
            <a:r>
              <a:rPr lang="en-US" dirty="0" smtClean="0">
                <a:latin typeface="Arial" pitchFamily="34" charset="0"/>
                <a:cs typeface="Arial" pitchFamily="34" charset="0"/>
              </a:rPr>
              <a:t> = 0.2 </a:t>
            </a:r>
          </a:p>
          <a:p>
            <a:pPr lvl="2">
              <a:lnSpc>
                <a:spcPct val="70000"/>
              </a:lnSpc>
              <a:defRPr/>
            </a:pPr>
            <a:r>
              <a:rPr lang="en-US" dirty="0" smtClean="0">
                <a:latin typeface="Arial" pitchFamily="34" charset="0"/>
                <a:cs typeface="Arial" pitchFamily="34" charset="0"/>
              </a:rPr>
              <a:t>then from Eq. B  q ( 300 K – 4.2 K ) = 46 W/m</a:t>
            </a:r>
            <a:r>
              <a:rPr lang="en-US" baseline="30000" dirty="0" smtClean="0">
                <a:latin typeface="Arial" pitchFamily="34" charset="0"/>
                <a:cs typeface="Arial" pitchFamily="34" charset="0"/>
              </a:rPr>
              <a:t>2</a:t>
            </a:r>
            <a:r>
              <a:rPr lang="en-US" dirty="0" smtClean="0">
                <a:latin typeface="Arial" pitchFamily="34" charset="0"/>
                <a:cs typeface="Arial" pitchFamily="34" charset="0"/>
              </a:rPr>
              <a:t> while q (77 – 4.2) = 0.2 W/m</a:t>
            </a:r>
            <a:r>
              <a:rPr lang="en-US" baseline="30000" dirty="0" smtClean="0">
                <a:latin typeface="Arial" pitchFamily="34" charset="0"/>
                <a:cs typeface="Arial" pitchFamily="34" charset="0"/>
              </a:rPr>
              <a:t>2</a:t>
            </a:r>
          </a:p>
          <a:p>
            <a:pPr lvl="2">
              <a:lnSpc>
                <a:spcPct val="70000"/>
              </a:lnSpc>
              <a:defRPr/>
            </a:pPr>
            <a:endParaRPr lang="en-US" baseline="30000" dirty="0" smtClean="0">
              <a:latin typeface="Arial" pitchFamily="34" charset="0"/>
              <a:cs typeface="Arial" pitchFamily="34" charset="0"/>
            </a:endParaRPr>
          </a:p>
          <a:p>
            <a:pPr lvl="1">
              <a:lnSpc>
                <a:spcPct val="70000"/>
              </a:lnSpc>
              <a:defRPr/>
            </a:pPr>
            <a:r>
              <a:rPr lang="en-US" dirty="0" smtClean="0">
                <a:latin typeface="Arial" pitchFamily="34" charset="0"/>
                <a:cs typeface="Arial" pitchFamily="34" charset="0"/>
              </a:rPr>
              <a:t>It allows heat interception at higher temperatures &amp; thus better Carnot efficiency</a:t>
            </a:r>
          </a:p>
          <a:p>
            <a:pPr lvl="1">
              <a:lnSpc>
                <a:spcPct val="70000"/>
              </a:lnSpc>
              <a:defRPr/>
            </a:pPr>
            <a:endParaRPr lang="en-US" dirty="0" smtClean="0">
              <a:latin typeface="Arial" pitchFamily="34" charset="0"/>
              <a:cs typeface="Arial" pitchFamily="34" charset="0"/>
            </a:endParaRPr>
          </a:p>
          <a:p>
            <a:pPr lvl="1">
              <a:lnSpc>
                <a:spcPct val="70000"/>
              </a:lnSpc>
              <a:defRPr/>
            </a:pPr>
            <a:r>
              <a:rPr lang="en-US" dirty="0" smtClean="0">
                <a:latin typeface="Arial" pitchFamily="34" charset="0"/>
                <a:cs typeface="Arial" pitchFamily="34" charset="0"/>
              </a:rPr>
              <a:t>Such an actively cooled shield provides a convenient heat intercept for supports, wires etc to reduce conduction heat leak.</a:t>
            </a:r>
          </a:p>
          <a:p>
            <a:pPr lvl="1">
              <a:lnSpc>
                <a:spcPct val="70000"/>
              </a:lnSpc>
              <a:defRPr/>
            </a:pPr>
            <a:endParaRPr lang="en-US" dirty="0" smtClean="0">
              <a:latin typeface="Arial" pitchFamily="34" charset="0"/>
              <a:cs typeface="Arial" pitchFamily="34" charset="0"/>
            </a:endParaRPr>
          </a:p>
          <a:p>
            <a:pPr>
              <a:lnSpc>
                <a:spcPct val="70000"/>
              </a:lnSpc>
              <a:defRPr/>
            </a:pPr>
            <a:r>
              <a:rPr lang="en-US" dirty="0" smtClean="0">
                <a:latin typeface="Arial" pitchFamily="34" charset="0"/>
              </a:rPr>
              <a:t>Shields may be cooled by</a:t>
            </a:r>
          </a:p>
          <a:p>
            <a:pPr lvl="1">
              <a:lnSpc>
                <a:spcPct val="70000"/>
              </a:lnSpc>
              <a:defRPr/>
            </a:pPr>
            <a:r>
              <a:rPr lang="en-US" dirty="0" smtClean="0">
                <a:latin typeface="Arial" pitchFamily="34" charset="0"/>
                <a:cs typeface="Arial" pitchFamily="34" charset="0"/>
              </a:rPr>
              <a:t>Liquid baths ( LN</a:t>
            </a:r>
            <a:r>
              <a:rPr lang="en-US" baseline="-25000" dirty="0" smtClean="0">
                <a:latin typeface="Arial" pitchFamily="34" charset="0"/>
                <a:cs typeface="Arial" pitchFamily="34" charset="0"/>
              </a:rPr>
              <a:t>2</a:t>
            </a:r>
            <a:r>
              <a:rPr lang="en-US" dirty="0" smtClean="0">
                <a:latin typeface="Arial" pitchFamily="34" charset="0"/>
                <a:cs typeface="Arial" pitchFamily="34" charset="0"/>
              </a:rPr>
              <a:t>)</a:t>
            </a:r>
          </a:p>
          <a:p>
            <a:pPr lvl="1">
              <a:lnSpc>
                <a:spcPct val="70000"/>
              </a:lnSpc>
              <a:defRPr/>
            </a:pPr>
            <a:r>
              <a:rPr lang="en-US" dirty="0" smtClean="0">
                <a:latin typeface="Arial" pitchFamily="34" charset="0"/>
                <a:cs typeface="Arial" pitchFamily="34" charset="0"/>
              </a:rPr>
              <a:t>Vapor boil off from stored liquid – common in </a:t>
            </a:r>
            <a:r>
              <a:rPr lang="en-US" dirty="0" err="1" smtClean="0">
                <a:latin typeface="Arial" pitchFamily="34" charset="0"/>
                <a:cs typeface="Arial" pitchFamily="34" charset="0"/>
              </a:rPr>
              <a:t>LHe</a:t>
            </a:r>
            <a:r>
              <a:rPr lang="en-US" dirty="0" smtClean="0">
                <a:latin typeface="Arial" pitchFamily="34" charset="0"/>
                <a:cs typeface="Arial" pitchFamily="34" charset="0"/>
              </a:rPr>
              <a:t> storage </a:t>
            </a:r>
            <a:r>
              <a:rPr lang="en-US" dirty="0" err="1" smtClean="0">
                <a:latin typeface="Arial" pitchFamily="34" charset="0"/>
                <a:cs typeface="Arial" pitchFamily="34" charset="0"/>
              </a:rPr>
              <a:t>dewars</a:t>
            </a:r>
            <a:endParaRPr lang="en-US" dirty="0" smtClean="0">
              <a:latin typeface="Arial" pitchFamily="34" charset="0"/>
              <a:cs typeface="Arial" pitchFamily="34" charset="0"/>
            </a:endParaRPr>
          </a:p>
          <a:p>
            <a:pPr lvl="1">
              <a:lnSpc>
                <a:spcPct val="70000"/>
              </a:lnSpc>
              <a:defRPr/>
            </a:pPr>
            <a:r>
              <a:rPr lang="en-US" dirty="0" smtClean="0">
                <a:latin typeface="Arial" pitchFamily="34" charset="0"/>
                <a:cs typeface="Arial" pitchFamily="34" charset="0"/>
              </a:rPr>
              <a:t>Cooling flows from refrigeration plants</a:t>
            </a:r>
          </a:p>
          <a:p>
            <a:pPr lvl="1">
              <a:lnSpc>
                <a:spcPct val="70000"/>
              </a:lnSpc>
              <a:defRPr/>
            </a:pPr>
            <a:r>
              <a:rPr lang="en-US" dirty="0" smtClean="0">
                <a:latin typeface="Arial" pitchFamily="34" charset="0"/>
                <a:cs typeface="Arial" pitchFamily="34" charset="0"/>
              </a:rPr>
              <a:t>Conductive cooling via small </a:t>
            </a:r>
            <a:r>
              <a:rPr lang="en-US" dirty="0" err="1" smtClean="0">
                <a:latin typeface="Arial" pitchFamily="34" charset="0"/>
                <a:cs typeface="Arial" pitchFamily="34" charset="0"/>
              </a:rPr>
              <a:t>cryocoolers</a:t>
            </a:r>
            <a:endParaRPr lang="en-US" dirty="0">
              <a:latin typeface="Arial" pitchFamily="34" charset="0"/>
              <a:cs typeface="Arial" pitchFamily="34" charset="0"/>
            </a:endParaRPr>
          </a:p>
        </p:txBody>
      </p:sp>
    </p:spTree>
    <p:extLst>
      <p:ext uri="{BB962C8B-B14F-4D97-AF65-F5344CB8AC3E}">
        <p14:creationId xmlns:p14="http://schemas.microsoft.com/office/powerpoint/2010/main" val="844702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a:xfrm>
            <a:off x="86308" y="1600075"/>
            <a:ext cx="8963678" cy="4755314"/>
          </a:xfrm>
        </p:spPr>
        <p:txBody>
          <a:bodyPr/>
          <a:lstStyle/>
          <a:p>
            <a:pPr marL="342900" indent="-342900">
              <a:buFont typeface="Arial"/>
              <a:buChar char="•"/>
            </a:pPr>
            <a:r>
              <a:rPr lang="en-US" sz="2800" dirty="0">
                <a:latin typeface="Arial" pitchFamily="34" charset="0"/>
                <a:ea typeface="ＭＳ Ｐゴシック" pitchFamily="34" charset="-128"/>
              </a:rPr>
              <a:t>Cryogenics : the science and technology of phenomena occurring below 120 K</a:t>
            </a:r>
          </a:p>
          <a:p>
            <a:pPr marL="342900" indent="-342900">
              <a:buFont typeface="Arial"/>
              <a:buChar char="•"/>
            </a:pPr>
            <a:r>
              <a:rPr lang="en-US" sz="2800" dirty="0">
                <a:latin typeface="Arial" pitchFamily="34" charset="0"/>
                <a:ea typeface="ＭＳ Ｐゴシック" pitchFamily="34" charset="-128"/>
              </a:rPr>
              <a:t>Cryogenics plays a major role in modern particle accelerators</a:t>
            </a:r>
          </a:p>
          <a:p>
            <a:pPr marL="800100" lvl="1" indent="-342900">
              <a:buFont typeface="Arial"/>
              <a:buChar char="•"/>
            </a:pPr>
            <a:r>
              <a:rPr lang="en-US" sz="2400" dirty="0">
                <a:latin typeface="Arial" pitchFamily="34" charset="0"/>
                <a:ea typeface="ＭＳ Ｐゴシック" pitchFamily="34" charset="-128"/>
              </a:rPr>
              <a:t>Enables superconductivity</a:t>
            </a:r>
          </a:p>
          <a:p>
            <a:pPr marL="1200150" lvl="2" indent="-285750">
              <a:buFont typeface="Arial"/>
              <a:buChar char="•"/>
            </a:pPr>
            <a:r>
              <a:rPr lang="en-US" dirty="0">
                <a:latin typeface="Arial" pitchFamily="34" charset="0"/>
                <a:ea typeface="ＭＳ Ｐゴシック" pitchFamily="34" charset="-128"/>
              </a:rPr>
              <a:t>Beam bending and focusing magnets (1.8 K – 4.5 K)</a:t>
            </a:r>
          </a:p>
          <a:p>
            <a:pPr marL="1200150" lvl="2" indent="-285750">
              <a:buFont typeface="Arial"/>
              <a:buChar char="•"/>
            </a:pPr>
            <a:r>
              <a:rPr lang="en-US" dirty="0">
                <a:latin typeface="Arial" pitchFamily="34" charset="0"/>
                <a:ea typeface="ＭＳ Ｐゴシック" pitchFamily="34" charset="-128"/>
              </a:rPr>
              <a:t>Magnets for particle identification in large detectors (4.2 – 4.5 K)</a:t>
            </a:r>
          </a:p>
          <a:p>
            <a:pPr marL="1200150" lvl="2" indent="-285750">
              <a:buFont typeface="Arial"/>
              <a:buChar char="•"/>
            </a:pPr>
            <a:r>
              <a:rPr lang="en-US" dirty="0">
                <a:latin typeface="Arial" pitchFamily="34" charset="0"/>
                <a:ea typeface="ＭＳ Ｐゴシック" pitchFamily="34" charset="-128"/>
              </a:rPr>
              <a:t>Superconducting RF cavities for particle acceleration (1.8 K – 4.2  K</a:t>
            </a:r>
            <a:r>
              <a:rPr lang="en-US" dirty="0" smtClean="0">
                <a:latin typeface="Arial" pitchFamily="34" charset="0"/>
                <a:ea typeface="ＭＳ Ｐゴシック" pitchFamily="34" charset="-128"/>
              </a:rPr>
              <a:t>)</a:t>
            </a:r>
          </a:p>
          <a:p>
            <a:pPr lvl="2"/>
            <a:endParaRPr lang="en-US" dirty="0">
              <a:latin typeface="Arial" pitchFamily="34" charset="0"/>
              <a:ea typeface="ＭＳ Ｐゴシック" pitchFamily="34" charset="-128"/>
            </a:endParaRPr>
          </a:p>
          <a:p>
            <a:pPr marL="800100" lvl="1" indent="-342900">
              <a:buFont typeface="Arial"/>
              <a:buChar char="•"/>
            </a:pPr>
            <a:r>
              <a:rPr lang="en-US" sz="2400" dirty="0">
                <a:latin typeface="Arial" pitchFamily="34" charset="0"/>
                <a:ea typeface="ＭＳ Ｐゴシック" pitchFamily="34" charset="-128"/>
              </a:rPr>
              <a:t>Allows dense pure liquids</a:t>
            </a:r>
          </a:p>
          <a:p>
            <a:pPr marL="1257300" lvl="2" indent="-342900">
              <a:buFont typeface="Arial"/>
              <a:buChar char="•"/>
            </a:pPr>
            <a:r>
              <a:rPr lang="en-US" dirty="0" err="1">
                <a:latin typeface="Arial" pitchFamily="34" charset="0"/>
                <a:ea typeface="ＭＳ Ｐゴシック" pitchFamily="34" charset="-128"/>
              </a:rPr>
              <a:t>LAr</a:t>
            </a:r>
            <a:r>
              <a:rPr lang="en-US" dirty="0">
                <a:latin typeface="Arial" pitchFamily="34" charset="0"/>
                <a:ea typeface="ＭＳ Ｐゴシック" pitchFamily="34" charset="-128"/>
              </a:rPr>
              <a:t>  calorimeters (87 K)</a:t>
            </a:r>
          </a:p>
          <a:p>
            <a:pPr marL="1257300" lvl="2" indent="-342900">
              <a:buFont typeface="Arial"/>
              <a:buChar char="•"/>
            </a:pPr>
            <a:r>
              <a:rPr lang="en-US" dirty="0">
                <a:latin typeface="Arial" pitchFamily="34" charset="0"/>
                <a:ea typeface="ＭＳ Ｐゴシック" pitchFamily="34" charset="-128"/>
              </a:rPr>
              <a:t>LH</a:t>
            </a:r>
            <a:r>
              <a:rPr lang="en-US" baseline="-25000" dirty="0">
                <a:latin typeface="Arial" pitchFamily="34" charset="0"/>
                <a:ea typeface="ＭＳ Ｐゴシック" pitchFamily="34" charset="-128"/>
              </a:rPr>
              <a:t>2 </a:t>
            </a:r>
            <a:r>
              <a:rPr lang="en-US" dirty="0" smtClean="0">
                <a:latin typeface="Arial" pitchFamily="34" charset="0"/>
                <a:ea typeface="ＭＳ Ｐゴシック" pitchFamily="34" charset="-128"/>
              </a:rPr>
              <a:t>moderators, targets </a:t>
            </a:r>
            <a:r>
              <a:rPr lang="en-US" dirty="0">
                <a:latin typeface="Arial" pitchFamily="34" charset="0"/>
                <a:ea typeface="ＭＳ Ｐゴシック" pitchFamily="34" charset="-128"/>
              </a:rPr>
              <a:t>and absorbers (20 K)</a:t>
            </a:r>
          </a:p>
          <a:p>
            <a:endParaRPr lang="en-US" dirty="0"/>
          </a:p>
        </p:txBody>
      </p:sp>
    </p:spTree>
    <p:extLst>
      <p:ext uri="{BB962C8B-B14F-4D97-AF65-F5344CB8AC3E}">
        <p14:creationId xmlns:p14="http://schemas.microsoft.com/office/powerpoint/2010/main" val="1780022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Radiation Heat Transfer</a:t>
            </a:r>
            <a:endParaRPr lang="en-US" dirty="0"/>
          </a:p>
        </p:txBody>
      </p:sp>
      <p:sp>
        <p:nvSpPr>
          <p:cNvPr id="9" name="Content Placeholder 8"/>
          <p:cNvSpPr>
            <a:spLocks noGrp="1"/>
          </p:cNvSpPr>
          <p:nvPr>
            <p:ph idx="4294967295"/>
          </p:nvPr>
        </p:nvSpPr>
        <p:spPr>
          <a:xfrm>
            <a:off x="152400" y="1718093"/>
            <a:ext cx="8991600" cy="5027613"/>
          </a:xfrm>
        </p:spPr>
        <p:txBody>
          <a:bodyPr/>
          <a:lstStyle/>
          <a:p>
            <a:r>
              <a:rPr lang="en-US" sz="2800" dirty="0" smtClean="0"/>
              <a:t>Use Multilayer Insulation (MLI) or  “</a:t>
            </a:r>
            <a:r>
              <a:rPr lang="en-US" sz="2800" dirty="0" err="1" smtClean="0"/>
              <a:t>superinsulation</a:t>
            </a:r>
            <a:r>
              <a:rPr lang="en-US" sz="2800" dirty="0" smtClean="0"/>
              <a:t>” inside the vacuum space to reduce heat leak</a:t>
            </a:r>
          </a:p>
          <a:p>
            <a:endParaRPr lang="en-US" dirty="0"/>
          </a:p>
        </p:txBody>
      </p:sp>
      <p:graphicFrame>
        <p:nvGraphicFramePr>
          <p:cNvPr id="27650" name="Object 2"/>
          <p:cNvGraphicFramePr>
            <a:graphicFrameLocks noChangeAspect="1"/>
          </p:cNvGraphicFramePr>
          <p:nvPr>
            <p:extLst>
              <p:ext uri="{D42A27DB-BD31-4B8C-83A1-F6EECF244321}">
                <p14:modId xmlns:p14="http://schemas.microsoft.com/office/powerpoint/2010/main" val="2847837338"/>
              </p:ext>
            </p:extLst>
          </p:nvPr>
        </p:nvGraphicFramePr>
        <p:xfrm>
          <a:off x="1181100" y="3050721"/>
          <a:ext cx="5562600" cy="1530350"/>
        </p:xfrm>
        <a:graphic>
          <a:graphicData uri="http://schemas.openxmlformats.org/presentationml/2006/ole">
            <mc:AlternateContent xmlns:mc="http://schemas.openxmlformats.org/markup-compatibility/2006">
              <mc:Choice xmlns:v="urn:schemas-microsoft-com:vml" Requires="v">
                <p:oleObj spid="_x0000_s7248" name="Equation" r:id="rId3" imgW="1523880" imgH="419040" progId="Equation.3">
                  <p:embed/>
                </p:oleObj>
              </mc:Choice>
              <mc:Fallback>
                <p:oleObj name="Equation" r:id="rId3" imgW="15238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050721"/>
                        <a:ext cx="55626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475458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Multilayer Insulation</a:t>
            </a:r>
            <a:endParaRPr lang="en-US" dirty="0"/>
          </a:p>
        </p:txBody>
      </p:sp>
      <p:sp>
        <p:nvSpPr>
          <p:cNvPr id="7" name="Content Placeholder 6"/>
          <p:cNvSpPr>
            <a:spLocks noGrp="1"/>
          </p:cNvSpPr>
          <p:nvPr>
            <p:ph idx="4294967295"/>
          </p:nvPr>
        </p:nvSpPr>
        <p:spPr>
          <a:xfrm>
            <a:off x="152400" y="1676400"/>
            <a:ext cx="4422775" cy="4038600"/>
          </a:xfrm>
        </p:spPr>
        <p:txBody>
          <a:bodyPr/>
          <a:lstStyle/>
          <a:p>
            <a:r>
              <a:rPr lang="en-US" sz="2400" dirty="0" smtClean="0"/>
              <a:t>Used in almost all cryostats</a:t>
            </a:r>
          </a:p>
          <a:p>
            <a:r>
              <a:rPr lang="en-US" sz="2400" dirty="0" smtClean="0"/>
              <a:t>Consists of highly reflective thin sheets with poor thermal contact between sheets</a:t>
            </a:r>
          </a:p>
          <a:p>
            <a:r>
              <a:rPr lang="en-US" sz="2400" dirty="0" smtClean="0"/>
              <a:t>Don’t pack MLI too tightly. Optimal value is ~ 20 layers / inch</a:t>
            </a:r>
          </a:p>
          <a:p>
            <a:r>
              <a:rPr lang="en-US" sz="2400" dirty="0" smtClean="0"/>
              <a:t>Great care must be taken with seams, penetrations and ends.</a:t>
            </a:r>
          </a:p>
          <a:p>
            <a:pPr lvl="1"/>
            <a:r>
              <a:rPr lang="en-US" dirty="0" smtClean="0"/>
              <a:t>Problems with these can dominate the heat leak</a:t>
            </a:r>
            <a:endParaRPr lang="en-US" dirty="0"/>
          </a:p>
        </p:txBody>
      </p:sp>
      <p:pic>
        <p:nvPicPr>
          <p:cNvPr id="9" name="Picture 6"/>
          <p:cNvPicPr>
            <a:picLocks noGrp="1" noChangeAspect="1" noChangeArrowheads="1"/>
          </p:cNvPicPr>
          <p:nvPr>
            <p:ph idx="4294967295"/>
          </p:nvPr>
        </p:nvPicPr>
        <p:blipFill>
          <a:blip r:embed="rId2" cstate="print"/>
          <a:srcRect/>
          <a:stretch>
            <a:fillRect/>
          </a:stretch>
        </p:blipFill>
        <p:spPr>
          <a:xfrm>
            <a:off x="4721225" y="1651000"/>
            <a:ext cx="4422775" cy="3868738"/>
          </a:xfrm>
          <a:noFill/>
          <a:ln/>
        </p:spPr>
      </p:pic>
    </p:spTree>
    <p:extLst>
      <p:ext uri="{BB962C8B-B14F-4D97-AF65-F5344CB8AC3E}">
        <p14:creationId xmlns:p14="http://schemas.microsoft.com/office/powerpoint/2010/main" val="6124076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of MLI in LHC Magnets</a:t>
            </a:r>
            <a:endParaRPr lang="en-US" dirty="0"/>
          </a:p>
        </p:txBody>
      </p:sp>
      <p:sp>
        <p:nvSpPr>
          <p:cNvPr id="11" name="Content Placeholder 10"/>
          <p:cNvSpPr>
            <a:spLocks noGrp="1"/>
          </p:cNvSpPr>
          <p:nvPr>
            <p:ph idx="4294967295"/>
          </p:nvPr>
        </p:nvSpPr>
        <p:spPr>
          <a:xfrm>
            <a:off x="0" y="3581400"/>
            <a:ext cx="8991600" cy="2433638"/>
          </a:xfrm>
        </p:spPr>
        <p:txBody>
          <a:bodyPr/>
          <a:lstStyle/>
          <a:p>
            <a:pPr algn="ctr"/>
            <a:r>
              <a:rPr lang="en-US" sz="1600" dirty="0" smtClean="0"/>
              <a:t>“SERIES-PRODUCED HELIUM II CRYOSTATS</a:t>
            </a:r>
            <a:br>
              <a:rPr lang="en-US" sz="1600" dirty="0" smtClean="0"/>
            </a:br>
            <a:r>
              <a:rPr lang="en-US" sz="1600" dirty="0" smtClean="0"/>
              <a:t>FOR THE LHC MAGNETS: TECHNICAL CHOICES,</a:t>
            </a:r>
            <a:br>
              <a:rPr lang="en-US" sz="1600" dirty="0" smtClean="0"/>
            </a:br>
            <a:r>
              <a:rPr lang="en-US" sz="1600" dirty="0" smtClean="0"/>
              <a:t>INDUSTRIALISATION, COSTS”</a:t>
            </a:r>
            <a:br>
              <a:rPr lang="en-US" sz="1600" dirty="0" smtClean="0"/>
            </a:br>
            <a:r>
              <a:rPr lang="en-US" sz="1600" dirty="0" smtClean="0"/>
              <a:t>A. </a:t>
            </a:r>
            <a:r>
              <a:rPr lang="en-US" sz="1600" dirty="0" err="1" smtClean="0"/>
              <a:t>Poncet</a:t>
            </a:r>
            <a:r>
              <a:rPr lang="en-US" sz="1600" dirty="0" smtClean="0"/>
              <a:t> and V. Parma</a:t>
            </a:r>
            <a:br>
              <a:rPr lang="en-US" sz="1600" dirty="0" smtClean="0"/>
            </a:br>
            <a:r>
              <a:rPr lang="en-US" sz="1600" u="sng" dirty="0" smtClean="0"/>
              <a:t>Adv. </a:t>
            </a:r>
            <a:r>
              <a:rPr lang="en-US" sz="1600" u="sng" dirty="0" err="1" smtClean="0"/>
              <a:t>Cryo</a:t>
            </a:r>
            <a:r>
              <a:rPr lang="en-US" sz="1600" u="sng" dirty="0" smtClean="0"/>
              <a:t>. Engr.</a:t>
            </a:r>
            <a:r>
              <a:rPr lang="en-US" sz="1600" dirty="0" smtClean="0"/>
              <a:t> </a:t>
            </a:r>
            <a:r>
              <a:rPr lang="en-US" sz="1600" dirty="0" err="1" smtClean="0"/>
              <a:t>Vol</a:t>
            </a:r>
            <a:r>
              <a:rPr lang="en-US" sz="1600" dirty="0" smtClean="0"/>
              <a:t> 53</a:t>
            </a:r>
            <a:endParaRPr lang="en-US" sz="1600" dirty="0"/>
          </a:p>
        </p:txBody>
      </p:sp>
      <p:pic>
        <p:nvPicPr>
          <p:cNvPr id="12" name="Picture 4"/>
          <p:cNvPicPr>
            <a:picLocks noGrp="1" noChangeAspect="1" noChangeArrowheads="1"/>
          </p:cNvPicPr>
          <p:nvPr>
            <p:ph idx="4294967295"/>
          </p:nvPr>
        </p:nvPicPr>
        <p:blipFill>
          <a:blip r:embed="rId2" cstate="print"/>
          <a:srcRect/>
          <a:stretch>
            <a:fillRect/>
          </a:stretch>
        </p:blipFill>
        <p:spPr bwMode="auto">
          <a:xfrm>
            <a:off x="0" y="1193800"/>
            <a:ext cx="8991600" cy="2179638"/>
          </a:xfrm>
          <a:prstGeom prst="rect">
            <a:avLst/>
          </a:prstGeom>
          <a:noFill/>
          <a:ln w="9525">
            <a:noFill/>
            <a:miter lim="800000"/>
            <a:headEnd/>
            <a:tailEnd/>
          </a:ln>
          <a:effectLst/>
        </p:spPr>
      </p:pic>
    </p:spTree>
    <p:extLst>
      <p:ext uri="{BB962C8B-B14F-4D97-AF65-F5344CB8AC3E}">
        <p14:creationId xmlns:p14="http://schemas.microsoft.com/office/powerpoint/2010/main" val="25982252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819" y="159290"/>
            <a:ext cx="6931830" cy="954107"/>
          </a:xfrm>
          <a:prstGeom prst="rect">
            <a:avLst/>
          </a:prstGeom>
        </p:spPr>
        <p:txBody>
          <a:bodyPr wrap="none">
            <a:spAutoFit/>
          </a:bodyPr>
          <a:lstStyle/>
          <a:p>
            <a:pPr lvl="0"/>
            <a:r>
              <a:rPr lang="en-US" sz="2800" b="1" dirty="0" smtClean="0">
                <a:solidFill>
                  <a:schemeClr val="bg2"/>
                </a:solidFill>
              </a:rPr>
              <a:t>How Are These Principles Used on </a:t>
            </a:r>
            <a:endParaRPr lang="en-US" sz="2800" b="1" dirty="0">
              <a:solidFill>
                <a:schemeClr val="bg2"/>
              </a:solidFill>
            </a:endParaRPr>
          </a:p>
          <a:p>
            <a:pPr lvl="0"/>
            <a:r>
              <a:rPr lang="en-US" sz="2800" b="1" dirty="0" smtClean="0">
                <a:solidFill>
                  <a:schemeClr val="bg2"/>
                </a:solidFill>
              </a:rPr>
              <a:t> the ESS Elliptical Cavity </a:t>
            </a:r>
            <a:r>
              <a:rPr lang="en-US" sz="2800" b="1" dirty="0" err="1" smtClean="0">
                <a:solidFill>
                  <a:schemeClr val="bg2"/>
                </a:solidFill>
              </a:rPr>
              <a:t>Cryomodule</a:t>
            </a:r>
            <a:r>
              <a:rPr lang="en-US" sz="2800" b="1" dirty="0" smtClean="0">
                <a:solidFill>
                  <a:schemeClr val="bg2"/>
                </a:solidFill>
              </a:rPr>
              <a:t> Design ?</a:t>
            </a:r>
            <a:endParaRPr lang="en-US" sz="2800" b="1" dirty="0">
              <a:solidFill>
                <a:schemeClr val="bg2"/>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86" y="2213302"/>
            <a:ext cx="5358002" cy="3143956"/>
          </a:xfrm>
          <a:prstGeom prst="rect">
            <a:avLst/>
          </a:prstGeom>
        </p:spPr>
      </p:pic>
      <p:sp>
        <p:nvSpPr>
          <p:cNvPr id="24" name="ZoneTexte 23"/>
          <p:cNvSpPr txBox="1"/>
          <p:nvPr/>
        </p:nvSpPr>
        <p:spPr>
          <a:xfrm>
            <a:off x="6660233" y="5825372"/>
            <a:ext cx="2290820" cy="646331"/>
          </a:xfrm>
          <a:prstGeom prst="rect">
            <a:avLst/>
          </a:prstGeom>
          <a:noFill/>
        </p:spPr>
        <p:txBody>
          <a:bodyPr wrap="square" rtlCol="0">
            <a:spAutoFit/>
          </a:bodyPr>
          <a:lstStyle/>
          <a:p>
            <a:pPr marL="171450" indent="-171450">
              <a:buFont typeface="Arial" panose="020B0604020202020204" pitchFamily="34" charset="0"/>
              <a:buChar char="•"/>
            </a:pPr>
            <a:r>
              <a:rPr lang="fr-FR" dirty="0">
                <a:solidFill>
                  <a:schemeClr val="tx1"/>
                </a:solidFill>
              </a:rPr>
              <a:t>total </a:t>
            </a:r>
            <a:r>
              <a:rPr lang="fr-FR" dirty="0" err="1" smtClean="0">
                <a:solidFill>
                  <a:schemeClr val="tx1"/>
                </a:solidFill>
              </a:rPr>
              <a:t>length</a:t>
            </a:r>
            <a:r>
              <a:rPr lang="fr-FR" dirty="0" smtClean="0">
                <a:solidFill>
                  <a:schemeClr val="tx1"/>
                </a:solidFill>
              </a:rPr>
              <a:t>: 6.6 m</a:t>
            </a:r>
          </a:p>
          <a:p>
            <a:pPr marL="171450" indent="-171450">
              <a:buFont typeface="Arial" panose="020B0604020202020204" pitchFamily="34" charset="0"/>
              <a:buChar char="•"/>
            </a:pPr>
            <a:r>
              <a:rPr lang="fr-FR" dirty="0" err="1" smtClean="0">
                <a:solidFill>
                  <a:schemeClr val="tx1"/>
                </a:solidFill>
              </a:rPr>
              <a:t>Beam</a:t>
            </a:r>
            <a:r>
              <a:rPr lang="fr-FR" dirty="0" smtClean="0">
                <a:solidFill>
                  <a:schemeClr val="tx1"/>
                </a:solidFill>
              </a:rPr>
              <a:t> </a:t>
            </a:r>
            <a:r>
              <a:rPr lang="fr-FR" dirty="0" err="1" smtClean="0">
                <a:solidFill>
                  <a:schemeClr val="tx1"/>
                </a:solidFill>
              </a:rPr>
              <a:t>height</a:t>
            </a:r>
            <a:r>
              <a:rPr lang="fr-FR" dirty="0" smtClean="0">
                <a:solidFill>
                  <a:schemeClr val="tx1"/>
                </a:solidFill>
              </a:rPr>
              <a:t>: 1.5 m</a:t>
            </a:r>
            <a:endParaRPr lang="en-US" dirty="0">
              <a:solidFill>
                <a:schemeClr val="tx1"/>
              </a:solidFill>
            </a:endParaRPr>
          </a:p>
        </p:txBody>
      </p:sp>
      <p:pic>
        <p:nvPicPr>
          <p:cNvPr id="25" name="Image 2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73680" y="2722165"/>
            <a:ext cx="4262318" cy="2736304"/>
          </a:xfrm>
          <a:prstGeom prst="rect">
            <a:avLst/>
          </a:prstGeom>
        </p:spPr>
      </p:pic>
      <p:sp>
        <p:nvSpPr>
          <p:cNvPr id="7" name="TextBox 5"/>
          <p:cNvSpPr txBox="1"/>
          <p:nvPr/>
        </p:nvSpPr>
        <p:spPr>
          <a:xfrm>
            <a:off x="167937" y="1451601"/>
            <a:ext cx="8483047" cy="882293"/>
          </a:xfrm>
          <a:prstGeom prst="rect">
            <a:avLst/>
          </a:prstGeom>
          <a:noFill/>
          <a:ln>
            <a:solidFill>
              <a:schemeClr val="bg1"/>
            </a:solidFill>
          </a:ln>
          <a:effectLst/>
        </p:spPr>
        <p:txBody>
          <a:bodyPr wrap="square" rtlCol="0">
            <a:spAutoFit/>
          </a:bodyPr>
          <a:lstStyle/>
          <a:p>
            <a:pPr marL="285750" indent="-285750">
              <a:lnSpc>
                <a:spcPct val="150000"/>
              </a:lnSpc>
              <a:spcBef>
                <a:spcPts val="200"/>
              </a:spcBef>
              <a:spcAft>
                <a:spcPts val="200"/>
              </a:spcAft>
              <a:buFont typeface="Wingdings" charset="2"/>
              <a:buChar char="§"/>
            </a:pPr>
            <a:r>
              <a:rPr lang="en-US" sz="1600" dirty="0" smtClean="0"/>
              <a:t>Similar </a:t>
            </a:r>
            <a:r>
              <a:rPr lang="en-US" sz="1600" dirty="0"/>
              <a:t>to CEBAF/SNS cryomodule with 4 cavities per </a:t>
            </a:r>
            <a:r>
              <a:rPr lang="en-US" sz="1600" dirty="0" err="1" smtClean="0"/>
              <a:t>cryomodule</a:t>
            </a:r>
            <a:r>
              <a:rPr lang="en-US" sz="1600" dirty="0" smtClean="0"/>
              <a:t> </a:t>
            </a:r>
            <a:endParaRPr lang="en-US" sz="1600" dirty="0"/>
          </a:p>
          <a:p>
            <a:pPr marL="285750" indent="-285750">
              <a:lnSpc>
                <a:spcPct val="150000"/>
              </a:lnSpc>
              <a:spcBef>
                <a:spcPts val="200"/>
              </a:spcBef>
              <a:spcAft>
                <a:spcPts val="200"/>
              </a:spcAft>
              <a:buFont typeface="Wingdings" charset="2"/>
              <a:buChar char="§"/>
            </a:pPr>
            <a:r>
              <a:rPr lang="en-US" sz="1600" dirty="0"/>
              <a:t>Common design for medium (6 cells) and high beta (5 cells) </a:t>
            </a:r>
            <a:r>
              <a:rPr lang="en-US" sz="1600" dirty="0" smtClean="0"/>
              <a:t>cavity cryomodules</a:t>
            </a:r>
            <a:endParaRPr lang="en-US" sz="1600" dirty="0"/>
          </a:p>
        </p:txBody>
      </p:sp>
      <p:sp>
        <p:nvSpPr>
          <p:cNvPr id="8" name="TextBox 5"/>
          <p:cNvSpPr txBox="1"/>
          <p:nvPr/>
        </p:nvSpPr>
        <p:spPr>
          <a:xfrm>
            <a:off x="179512" y="5199560"/>
            <a:ext cx="6480720" cy="1251625"/>
          </a:xfrm>
          <a:prstGeom prst="rect">
            <a:avLst/>
          </a:prstGeom>
          <a:noFill/>
          <a:ln>
            <a:solidFill>
              <a:schemeClr val="bg1"/>
            </a:solidFill>
          </a:ln>
          <a:effectLst/>
        </p:spPr>
        <p:txBody>
          <a:bodyPr wrap="square" rtlCol="0">
            <a:spAutoFit/>
          </a:bodyPr>
          <a:lstStyle>
            <a:defPPr>
              <a:defRPr lang="en-US"/>
            </a:defPPr>
            <a:lvl1pPr marL="285750" indent="-285750">
              <a:lnSpc>
                <a:spcPct val="150000"/>
              </a:lnSpc>
              <a:spcBef>
                <a:spcPts val="200"/>
              </a:spcBef>
              <a:spcAft>
                <a:spcPts val="200"/>
              </a:spcAft>
              <a:buFont typeface="Wingdings" charset="2"/>
              <a:buChar char="§"/>
              <a:defRPr sz="1600"/>
            </a:lvl1pPr>
          </a:lstStyle>
          <a:p>
            <a:r>
              <a:rPr lang="en-US" dirty="0"/>
              <a:t>Accelerating gradient:		</a:t>
            </a:r>
          </a:p>
          <a:p>
            <a:pPr lvl="1"/>
            <a:r>
              <a:rPr lang="en-US" dirty="0"/>
              <a:t>for </a:t>
            </a:r>
            <a:r>
              <a:rPr lang="en-US" dirty="0">
                <a:latin typeface="Symbol" panose="05050102010706020507" pitchFamily="18" charset="2"/>
              </a:rPr>
              <a:t>b</a:t>
            </a:r>
            <a:r>
              <a:rPr lang="en-US" dirty="0"/>
              <a:t>=0.67 (Medium Beta):  </a:t>
            </a:r>
            <a:r>
              <a:rPr lang="en-US" dirty="0" err="1"/>
              <a:t>Eacc</a:t>
            </a:r>
            <a:r>
              <a:rPr lang="en-US" dirty="0"/>
              <a:t>=16.7 MV/m </a:t>
            </a:r>
            <a:r>
              <a:rPr lang="en-US" dirty="0" err="1"/>
              <a:t>Qo</a:t>
            </a:r>
            <a:r>
              <a:rPr lang="en-US" dirty="0"/>
              <a:t>&gt; 5E9 at 2 K</a:t>
            </a:r>
          </a:p>
          <a:p>
            <a:pPr lvl="1"/>
            <a:r>
              <a:rPr lang="en-US" dirty="0"/>
              <a:t>for </a:t>
            </a:r>
            <a:r>
              <a:rPr lang="en-US" dirty="0">
                <a:latin typeface="Symbol" panose="05050102010706020507" pitchFamily="18" charset="2"/>
              </a:rPr>
              <a:t>b</a:t>
            </a:r>
            <a:r>
              <a:rPr lang="en-US" dirty="0"/>
              <a:t>=0.86 (High Beta):  </a:t>
            </a:r>
            <a:r>
              <a:rPr lang="en-US" dirty="0" err="1"/>
              <a:t>Eacc</a:t>
            </a:r>
            <a:r>
              <a:rPr lang="en-US" dirty="0"/>
              <a:t>=19.9 MV/m </a:t>
            </a:r>
            <a:r>
              <a:rPr lang="en-US" dirty="0" err="1"/>
              <a:t>Qo</a:t>
            </a:r>
            <a:r>
              <a:rPr lang="en-US" dirty="0"/>
              <a:t>&gt; 5E9 at 2 K</a:t>
            </a:r>
          </a:p>
          <a:p>
            <a:r>
              <a:rPr lang="en-US" dirty="0"/>
              <a:t>Maximum operating helium pressure: 1.431 bar</a:t>
            </a:r>
          </a:p>
        </p:txBody>
      </p:sp>
      <p:sp>
        <p:nvSpPr>
          <p:cNvPr id="3" name="TextBox 2"/>
          <p:cNvSpPr txBox="1"/>
          <p:nvPr/>
        </p:nvSpPr>
        <p:spPr>
          <a:xfrm>
            <a:off x="6212584" y="1488587"/>
            <a:ext cx="2465263" cy="369332"/>
          </a:xfrm>
          <a:prstGeom prst="rect">
            <a:avLst/>
          </a:prstGeom>
          <a:noFill/>
        </p:spPr>
        <p:txBody>
          <a:bodyPr wrap="none" rtlCol="0">
            <a:spAutoFit/>
          </a:bodyPr>
          <a:lstStyle/>
          <a:p>
            <a:r>
              <a:rPr lang="en-US" dirty="0" smtClean="0"/>
              <a:t>Courtesy P. </a:t>
            </a:r>
            <a:r>
              <a:rPr lang="en-US" dirty="0" err="1" smtClean="0"/>
              <a:t>Bosland</a:t>
            </a:r>
            <a:r>
              <a:rPr lang="en-US" dirty="0" smtClean="0"/>
              <a:t> CEA</a:t>
            </a:r>
            <a:endParaRPr lang="en-US" dirty="0"/>
          </a:p>
        </p:txBody>
      </p:sp>
    </p:spTree>
    <p:extLst>
      <p:ext uri="{BB962C8B-B14F-4D97-AF65-F5344CB8AC3E}">
        <p14:creationId xmlns:p14="http://schemas.microsoft.com/office/powerpoint/2010/main" val="2884489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85612" y="1660763"/>
            <a:ext cx="8361257" cy="4650457"/>
          </a:xfrm>
        </p:spPr>
        <p:txBody>
          <a:bodyPr/>
          <a:lstStyle/>
          <a:p>
            <a:r>
              <a:rPr lang="en-US" dirty="0" smtClean="0"/>
              <a:t>This has been just a small sample of cryogenic engineering as applied to accelerators. Other topics include:</a:t>
            </a:r>
          </a:p>
          <a:p>
            <a:pPr lvl="1"/>
            <a:r>
              <a:rPr lang="en-US" dirty="0" smtClean="0"/>
              <a:t>Properties of Cryogenic Fluids</a:t>
            </a:r>
          </a:p>
          <a:p>
            <a:pPr lvl="1"/>
            <a:r>
              <a:rPr lang="en-US" dirty="0" smtClean="0"/>
              <a:t>Cryogenic Properties of Materials</a:t>
            </a:r>
          </a:p>
          <a:p>
            <a:pPr lvl="1"/>
            <a:r>
              <a:rPr lang="en-US" dirty="0" smtClean="0"/>
              <a:t>He II (superfluid helium)</a:t>
            </a:r>
          </a:p>
          <a:p>
            <a:pPr lvl="1"/>
            <a:r>
              <a:rPr lang="en-US" dirty="0" smtClean="0"/>
              <a:t>Safety in Cryogenics</a:t>
            </a:r>
          </a:p>
          <a:p>
            <a:pPr lvl="1"/>
            <a:r>
              <a:rPr lang="en-US" dirty="0" smtClean="0"/>
              <a:t>Instrumentation</a:t>
            </a:r>
          </a:p>
          <a:p>
            <a:pPr lvl="1"/>
            <a:r>
              <a:rPr lang="en-US" dirty="0" smtClean="0"/>
              <a:t>Cryogenic Distribution Systems</a:t>
            </a:r>
          </a:p>
          <a:p>
            <a:pPr lvl="1"/>
            <a:r>
              <a:rPr lang="en-US" dirty="0" smtClean="0"/>
              <a:t>Cryogenics below 1 K</a:t>
            </a:r>
          </a:p>
          <a:p>
            <a:pPr lvl="1"/>
            <a:r>
              <a:rPr lang="en-US" dirty="0" smtClean="0"/>
              <a:t>Use of Small </a:t>
            </a:r>
            <a:r>
              <a:rPr lang="en-US" dirty="0" err="1" smtClean="0"/>
              <a:t>Cryocoolers</a:t>
            </a:r>
            <a:endParaRPr lang="en-US" dirty="0" smtClean="0"/>
          </a:p>
          <a:p>
            <a:pPr lvl="1"/>
            <a:r>
              <a:rPr lang="en-US" dirty="0" smtClean="0"/>
              <a:t>Vacuum Systems</a:t>
            </a:r>
          </a:p>
          <a:p>
            <a:pPr lvl="1"/>
            <a:r>
              <a:rPr lang="en-US" dirty="0" smtClean="0"/>
              <a:t>High Temperature Superconductor Applications</a:t>
            </a:r>
          </a:p>
          <a:p>
            <a:pPr lvl="1"/>
            <a:r>
              <a:rPr lang="en-US" dirty="0" smtClean="0"/>
              <a:t>Superconducting Magnets and RF Cavities</a:t>
            </a:r>
          </a:p>
        </p:txBody>
      </p:sp>
      <p:sp>
        <p:nvSpPr>
          <p:cNvPr id="4" name="Title 3"/>
          <p:cNvSpPr>
            <a:spLocks noGrp="1"/>
          </p:cNvSpPr>
          <p:nvPr>
            <p:ph type="title"/>
          </p:nvPr>
        </p:nvSpPr>
        <p:spPr/>
        <p:txBody>
          <a:bodyPr/>
          <a:lstStyle/>
          <a:p>
            <a:r>
              <a:rPr lang="en-US" dirty="0" smtClean="0"/>
              <a:t>There is Much More to Cryogenic Engineering</a:t>
            </a:r>
            <a:endParaRPr lang="en-US" dirty="0"/>
          </a:p>
        </p:txBody>
      </p:sp>
    </p:spTree>
    <p:extLst>
      <p:ext uri="{BB962C8B-B14F-4D97-AF65-F5344CB8AC3E}">
        <p14:creationId xmlns:p14="http://schemas.microsoft.com/office/powerpoint/2010/main" val="40083846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6733" y="1660764"/>
            <a:ext cx="8425403" cy="3780620"/>
          </a:xfrm>
        </p:spPr>
        <p:txBody>
          <a:bodyPr/>
          <a:lstStyle/>
          <a:p>
            <a:r>
              <a:rPr lang="en-US" dirty="0" smtClean="0"/>
              <a:t>More than 17 current accelerators use cryogenics in some form and an additional 15 new accelerators using cryogenics are planned between now and 2025 in a wide range of locations: Europe, India, China, Korea, Brazil, USA, Japan</a:t>
            </a:r>
          </a:p>
          <a:p>
            <a:r>
              <a:rPr lang="en-US" dirty="0" smtClean="0"/>
              <a:t>These future accelerators include some very large installations: FAIR, XFEL, ESS, LCLS II, ILC</a:t>
            </a:r>
          </a:p>
          <a:p>
            <a:r>
              <a:rPr lang="en-US" dirty="0" smtClean="0"/>
              <a:t>The need for trained staff in this area is an issue and Lund University is in the early stages of developing a center of excellence in cryogenics including classes (senior undergraduate/graduate), research projects and collaborations with ESS and possibly </a:t>
            </a:r>
            <a:r>
              <a:rPr lang="en-US" dirty="0" err="1" smtClean="0"/>
              <a:t>Maxlab</a:t>
            </a:r>
            <a:endParaRPr lang="en-US" dirty="0"/>
          </a:p>
        </p:txBody>
      </p:sp>
      <p:sp>
        <p:nvSpPr>
          <p:cNvPr id="3" name="Title 2"/>
          <p:cNvSpPr>
            <a:spLocks noGrp="1"/>
          </p:cNvSpPr>
          <p:nvPr>
            <p:ph type="title"/>
          </p:nvPr>
        </p:nvSpPr>
        <p:spPr>
          <a:xfrm>
            <a:off x="593511" y="-1"/>
            <a:ext cx="6488197" cy="1441451"/>
          </a:xfrm>
        </p:spPr>
        <p:txBody>
          <a:bodyPr/>
          <a:lstStyle/>
          <a:p>
            <a:r>
              <a:rPr lang="en-US" dirty="0" smtClean="0"/>
              <a:t>The Use of Cryogenics in Accelerators is Growing</a:t>
            </a:r>
            <a:endParaRPr lang="en-US" dirty="0"/>
          </a:p>
        </p:txBody>
      </p:sp>
    </p:spTree>
    <p:extLst>
      <p:ext uri="{BB962C8B-B14F-4D97-AF65-F5344CB8AC3E}">
        <p14:creationId xmlns:p14="http://schemas.microsoft.com/office/powerpoint/2010/main" val="4140937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Future Facilities </a:t>
            </a:r>
            <a:endParaRPr lang="en-US" dirty="0"/>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2978320412"/>
              </p:ext>
            </p:extLst>
          </p:nvPr>
        </p:nvGraphicFramePr>
        <p:xfrm>
          <a:off x="1" y="1459375"/>
          <a:ext cx="9143999" cy="4905082"/>
        </p:xfrm>
        <a:graphic>
          <a:graphicData uri="http://schemas.openxmlformats.org/drawingml/2006/table">
            <a:tbl>
              <a:tblPr firstRow="1" bandRow="1">
                <a:tableStyleId>{5C22544A-7EE6-4342-B048-85BDC9FD1C3A}</a:tableStyleId>
              </a:tblPr>
              <a:tblGrid>
                <a:gridCol w="1351722"/>
                <a:gridCol w="1696278"/>
                <a:gridCol w="1116788"/>
                <a:gridCol w="680749"/>
                <a:gridCol w="1719385"/>
                <a:gridCol w="2579077"/>
              </a:tblGrid>
              <a:tr h="660297">
                <a:tc>
                  <a:txBody>
                    <a:bodyPr/>
                    <a:lstStyle/>
                    <a:p>
                      <a:r>
                        <a:rPr lang="en-US" sz="1800" dirty="0" smtClean="0"/>
                        <a:t>Name</a:t>
                      </a:r>
                      <a:endParaRPr lang="en-US" sz="1800" dirty="0"/>
                    </a:p>
                  </a:txBody>
                  <a:tcPr marT="45713" marB="45713"/>
                </a:tc>
                <a:tc>
                  <a:txBody>
                    <a:bodyPr/>
                    <a:lstStyle/>
                    <a:p>
                      <a:r>
                        <a:rPr lang="en-US" sz="1800" dirty="0" smtClean="0"/>
                        <a:t>Type</a:t>
                      </a:r>
                      <a:endParaRPr lang="en-US" sz="1800" dirty="0"/>
                    </a:p>
                  </a:txBody>
                  <a:tcPr marT="45713" marB="45713"/>
                </a:tc>
                <a:tc>
                  <a:txBody>
                    <a:bodyPr/>
                    <a:lstStyle/>
                    <a:p>
                      <a:r>
                        <a:rPr lang="en-US" sz="1800" dirty="0" smtClean="0"/>
                        <a:t>Lab</a:t>
                      </a:r>
                      <a:endParaRPr lang="en-US" sz="1800" dirty="0"/>
                    </a:p>
                  </a:txBody>
                  <a:tcPr marT="45713" marB="45713"/>
                </a:tc>
                <a:tc>
                  <a:txBody>
                    <a:bodyPr/>
                    <a:lstStyle/>
                    <a:p>
                      <a:r>
                        <a:rPr lang="en-US" sz="1800" dirty="0" smtClean="0"/>
                        <a:t>T (K)</a:t>
                      </a:r>
                      <a:endParaRPr lang="en-US" sz="1800" dirty="0"/>
                    </a:p>
                  </a:txBody>
                  <a:tcPr marT="45713" marB="45713"/>
                </a:tc>
                <a:tc>
                  <a:txBody>
                    <a:bodyPr/>
                    <a:lstStyle/>
                    <a:p>
                      <a:r>
                        <a:rPr lang="en-US" sz="1800" dirty="0" smtClean="0"/>
                        <a:t>Refrigeration Capacity</a:t>
                      </a:r>
                      <a:endParaRPr lang="en-US" sz="1800" dirty="0"/>
                    </a:p>
                  </a:txBody>
                  <a:tcPr marT="45713" marB="45713"/>
                </a:tc>
                <a:tc>
                  <a:txBody>
                    <a:bodyPr/>
                    <a:lstStyle/>
                    <a:p>
                      <a:r>
                        <a:rPr lang="en-US" sz="1800" dirty="0" smtClean="0"/>
                        <a:t>Status (Start</a:t>
                      </a:r>
                      <a:r>
                        <a:rPr lang="en-US" sz="1800" baseline="0" dirty="0" smtClean="0"/>
                        <a:t> of Operation)</a:t>
                      </a:r>
                      <a:endParaRPr lang="en-US" sz="1800" dirty="0"/>
                    </a:p>
                  </a:txBody>
                  <a:tcPr marT="45713" marB="45713"/>
                </a:tc>
              </a:tr>
              <a:tr h="1100504">
                <a:tc>
                  <a:txBody>
                    <a:bodyPr/>
                    <a:lstStyle/>
                    <a:p>
                      <a:r>
                        <a:rPr lang="en-US" sz="1600" dirty="0" smtClean="0">
                          <a:solidFill>
                            <a:schemeClr val="tx1"/>
                          </a:solidFill>
                        </a:rPr>
                        <a:t>ESS</a:t>
                      </a:r>
                      <a:endParaRPr lang="en-US" sz="1600" dirty="0">
                        <a:solidFill>
                          <a:schemeClr val="tx1"/>
                        </a:solidFill>
                      </a:endParaRPr>
                    </a:p>
                  </a:txBody>
                  <a:tcPr marT="45713" marB="45713"/>
                </a:tc>
                <a:tc>
                  <a:txBody>
                    <a:bodyPr/>
                    <a:lstStyle/>
                    <a:p>
                      <a:r>
                        <a:rPr lang="en-US" sz="1600" dirty="0" smtClean="0">
                          <a:solidFill>
                            <a:schemeClr val="tx1"/>
                          </a:solidFill>
                        </a:rPr>
                        <a:t>Accelerator</a:t>
                      </a:r>
                    </a:p>
                    <a:p>
                      <a:endParaRPr lang="en-US" sz="1600" dirty="0" smtClean="0">
                        <a:solidFill>
                          <a:schemeClr val="tx1"/>
                        </a:solidFill>
                      </a:endParaRPr>
                    </a:p>
                    <a:p>
                      <a:r>
                        <a:rPr lang="en-US" sz="1600" dirty="0" smtClean="0">
                          <a:solidFill>
                            <a:schemeClr val="tx1"/>
                          </a:solidFill>
                        </a:rPr>
                        <a:t>LH2</a:t>
                      </a:r>
                      <a:r>
                        <a:rPr lang="en-US" sz="1600" baseline="0" dirty="0" smtClean="0">
                          <a:solidFill>
                            <a:schemeClr val="tx1"/>
                          </a:solidFill>
                        </a:rPr>
                        <a:t> moderator</a:t>
                      </a:r>
                    </a:p>
                    <a:p>
                      <a:r>
                        <a:rPr lang="en-US" sz="1600" baseline="0" dirty="0" err="1" smtClean="0">
                          <a:solidFill>
                            <a:schemeClr val="tx1"/>
                          </a:solidFill>
                        </a:rPr>
                        <a:t>Instrum</a:t>
                      </a:r>
                      <a:r>
                        <a:rPr lang="en-US" sz="1600" baseline="0" dirty="0" smtClean="0">
                          <a:solidFill>
                            <a:schemeClr val="tx1"/>
                          </a:solidFill>
                        </a:rPr>
                        <a:t>. supply</a:t>
                      </a:r>
                      <a:endParaRPr lang="en-US" sz="1600" dirty="0">
                        <a:solidFill>
                          <a:schemeClr val="tx1"/>
                        </a:solidFill>
                      </a:endParaRPr>
                    </a:p>
                  </a:txBody>
                  <a:tcPr marT="45713" marB="45713"/>
                </a:tc>
                <a:tc>
                  <a:txBody>
                    <a:bodyPr/>
                    <a:lstStyle/>
                    <a:p>
                      <a:r>
                        <a:rPr lang="en-US" sz="1600" dirty="0" smtClean="0">
                          <a:solidFill>
                            <a:schemeClr val="tx1"/>
                          </a:solidFill>
                        </a:rPr>
                        <a:t>ESS</a:t>
                      </a:r>
                      <a:endParaRPr lang="en-US" sz="1600" dirty="0">
                        <a:solidFill>
                          <a:schemeClr val="tx1"/>
                        </a:solidFill>
                      </a:endParaRPr>
                    </a:p>
                  </a:txBody>
                  <a:tcPr marT="45713" marB="45713"/>
                </a:tc>
                <a:tc>
                  <a:txBody>
                    <a:bodyPr/>
                    <a:lstStyle/>
                    <a:p>
                      <a:r>
                        <a:rPr lang="en-US" sz="1600" dirty="0" smtClean="0">
                          <a:solidFill>
                            <a:schemeClr val="tx1"/>
                          </a:solidFill>
                        </a:rPr>
                        <a:t>2.0 </a:t>
                      </a:r>
                    </a:p>
                    <a:p>
                      <a:r>
                        <a:rPr lang="en-US" sz="1600" dirty="0" smtClean="0">
                          <a:solidFill>
                            <a:schemeClr val="tx1"/>
                          </a:solidFill>
                        </a:rPr>
                        <a:t>40/50</a:t>
                      </a:r>
                    </a:p>
                    <a:p>
                      <a:r>
                        <a:rPr lang="en-US" sz="1600" dirty="0" smtClean="0">
                          <a:solidFill>
                            <a:schemeClr val="tx1"/>
                          </a:solidFill>
                        </a:rPr>
                        <a:t>16</a:t>
                      </a:r>
                    </a:p>
                    <a:p>
                      <a:r>
                        <a:rPr lang="en-US" sz="1600" dirty="0" smtClean="0">
                          <a:solidFill>
                            <a:schemeClr val="tx1"/>
                          </a:solidFill>
                        </a:rPr>
                        <a:t>4.2</a:t>
                      </a:r>
                      <a:endParaRPr lang="en-US" sz="1600" dirty="0">
                        <a:solidFill>
                          <a:schemeClr val="tx1"/>
                        </a:solidFill>
                      </a:endParaRPr>
                    </a:p>
                  </a:txBody>
                  <a:tcPr marT="45713" marB="45713"/>
                </a:tc>
                <a:tc>
                  <a:txBody>
                    <a:bodyPr/>
                    <a:lstStyle/>
                    <a:p>
                      <a:r>
                        <a:rPr lang="en-US" sz="1600" dirty="0" smtClean="0">
                          <a:solidFill>
                            <a:schemeClr val="tx1"/>
                          </a:solidFill>
                        </a:rPr>
                        <a:t>3 kW</a:t>
                      </a:r>
                    </a:p>
                    <a:p>
                      <a:r>
                        <a:rPr lang="en-US" sz="1600" dirty="0" smtClean="0">
                          <a:solidFill>
                            <a:schemeClr val="tx1"/>
                          </a:solidFill>
                        </a:rPr>
                        <a:t>11 kW</a:t>
                      </a:r>
                    </a:p>
                    <a:p>
                      <a:r>
                        <a:rPr lang="en-US" sz="1600" dirty="0" smtClean="0">
                          <a:solidFill>
                            <a:schemeClr val="tx1"/>
                          </a:solidFill>
                        </a:rPr>
                        <a:t>35 kW</a:t>
                      </a:r>
                    </a:p>
                    <a:p>
                      <a:r>
                        <a:rPr lang="en-US" sz="1600" dirty="0" smtClean="0">
                          <a:solidFill>
                            <a:schemeClr val="tx1"/>
                          </a:solidFill>
                        </a:rPr>
                        <a:t>7500</a:t>
                      </a:r>
                      <a:r>
                        <a:rPr lang="en-US" sz="1600" baseline="0" dirty="0" smtClean="0">
                          <a:solidFill>
                            <a:schemeClr val="tx1"/>
                          </a:solidFill>
                        </a:rPr>
                        <a:t> l/month</a:t>
                      </a:r>
                      <a:endParaRPr lang="en-US" sz="1600" dirty="0">
                        <a:solidFill>
                          <a:schemeClr val="tx1"/>
                        </a:solidFill>
                      </a:endParaRPr>
                    </a:p>
                  </a:txBody>
                  <a:tcPr marT="45713" marB="45713"/>
                </a:tc>
                <a:tc>
                  <a:txBody>
                    <a:bodyPr/>
                    <a:lstStyle/>
                    <a:p>
                      <a:r>
                        <a:rPr lang="en-US" sz="1600" dirty="0" smtClean="0">
                          <a:solidFill>
                            <a:schemeClr val="tx1"/>
                          </a:solidFill>
                        </a:rPr>
                        <a:t>Construction (2019)</a:t>
                      </a:r>
                      <a:endParaRPr lang="en-US" sz="1600" dirty="0">
                        <a:solidFill>
                          <a:schemeClr val="tx1"/>
                        </a:solidFill>
                      </a:endParaRPr>
                    </a:p>
                  </a:txBody>
                  <a:tcPr marT="45713" marB="45713"/>
                </a:tc>
              </a:tr>
              <a:tr h="848957">
                <a:tc>
                  <a:txBody>
                    <a:bodyPr/>
                    <a:lstStyle/>
                    <a:p>
                      <a:r>
                        <a:rPr lang="en-US" sz="1600" dirty="0" smtClean="0">
                          <a:solidFill>
                            <a:schemeClr val="tx1"/>
                          </a:solidFill>
                        </a:rPr>
                        <a:t>ERL</a:t>
                      </a:r>
                      <a:endParaRPr lang="en-US" sz="1600" dirty="0">
                        <a:solidFill>
                          <a:schemeClr val="tx1"/>
                        </a:solidFill>
                      </a:endParaRPr>
                    </a:p>
                  </a:txBody>
                  <a:tcPr marT="45713" marB="45713"/>
                </a:tc>
                <a:tc>
                  <a:txBody>
                    <a:bodyPr/>
                    <a:lstStyle/>
                    <a:p>
                      <a:r>
                        <a:rPr lang="en-US" sz="1600" dirty="0" smtClean="0">
                          <a:solidFill>
                            <a:schemeClr val="tx1"/>
                          </a:solidFill>
                        </a:rPr>
                        <a:t>Electron </a:t>
                      </a:r>
                      <a:r>
                        <a:rPr lang="en-US" sz="1600" dirty="0" err="1" smtClean="0">
                          <a:solidFill>
                            <a:schemeClr val="tx1"/>
                          </a:solidFill>
                        </a:rPr>
                        <a:t>Linac</a:t>
                      </a:r>
                      <a:endParaRPr lang="en-US" sz="1600" dirty="0">
                        <a:solidFill>
                          <a:schemeClr val="tx1"/>
                        </a:solidFill>
                      </a:endParaRPr>
                    </a:p>
                  </a:txBody>
                  <a:tcPr marT="45713" marB="45713"/>
                </a:tc>
                <a:tc>
                  <a:txBody>
                    <a:bodyPr/>
                    <a:lstStyle/>
                    <a:p>
                      <a:r>
                        <a:rPr lang="en-US" sz="1600" dirty="0" smtClean="0">
                          <a:solidFill>
                            <a:schemeClr val="tx1"/>
                          </a:solidFill>
                        </a:rPr>
                        <a:t>Cornell</a:t>
                      </a:r>
                      <a:endParaRPr lang="en-US" sz="1600" dirty="0">
                        <a:solidFill>
                          <a:schemeClr val="tx1"/>
                        </a:solidFill>
                      </a:endParaRPr>
                    </a:p>
                  </a:txBody>
                  <a:tcPr marT="45713" marB="45713"/>
                </a:tc>
                <a:tc>
                  <a:txBody>
                    <a:bodyPr/>
                    <a:lstStyle/>
                    <a:p>
                      <a:r>
                        <a:rPr lang="en-US" sz="1600" dirty="0" smtClean="0">
                          <a:solidFill>
                            <a:schemeClr val="tx1"/>
                          </a:solidFill>
                        </a:rPr>
                        <a:t>1.8</a:t>
                      </a:r>
                    </a:p>
                    <a:p>
                      <a:r>
                        <a:rPr lang="en-US" sz="1600" dirty="0" smtClean="0">
                          <a:solidFill>
                            <a:schemeClr val="tx1"/>
                          </a:solidFill>
                        </a:rPr>
                        <a:t>5</a:t>
                      </a:r>
                    </a:p>
                    <a:p>
                      <a:r>
                        <a:rPr lang="en-US" sz="1600" dirty="0" smtClean="0">
                          <a:solidFill>
                            <a:schemeClr val="tx1"/>
                          </a:solidFill>
                        </a:rPr>
                        <a:t>40-50</a:t>
                      </a:r>
                      <a:endParaRPr lang="en-US" sz="1600" dirty="0">
                        <a:solidFill>
                          <a:schemeClr val="tx1"/>
                        </a:solidFill>
                      </a:endParaRPr>
                    </a:p>
                  </a:txBody>
                  <a:tcPr marT="45713" marB="45713"/>
                </a:tc>
                <a:tc>
                  <a:txBody>
                    <a:bodyPr/>
                    <a:lstStyle/>
                    <a:p>
                      <a:r>
                        <a:rPr lang="en-US" sz="1600" dirty="0" smtClean="0">
                          <a:solidFill>
                            <a:schemeClr val="tx1"/>
                          </a:solidFill>
                        </a:rPr>
                        <a:t>7.5</a:t>
                      </a:r>
                      <a:r>
                        <a:rPr lang="en-US" sz="1600" baseline="0" dirty="0" smtClean="0">
                          <a:solidFill>
                            <a:schemeClr val="tx1"/>
                          </a:solidFill>
                        </a:rPr>
                        <a:t> kW @ 1.8 K</a:t>
                      </a:r>
                    </a:p>
                    <a:p>
                      <a:r>
                        <a:rPr lang="en-US" sz="1600" baseline="0" dirty="0" smtClean="0">
                          <a:solidFill>
                            <a:schemeClr val="tx1"/>
                          </a:solidFill>
                        </a:rPr>
                        <a:t>6.8 kW @ 5 K</a:t>
                      </a:r>
                    </a:p>
                    <a:p>
                      <a:r>
                        <a:rPr lang="en-US" sz="1600" baseline="0" dirty="0" smtClean="0">
                          <a:solidFill>
                            <a:schemeClr val="tx1"/>
                          </a:solidFill>
                        </a:rPr>
                        <a:t>144 kW @ 40-80 </a:t>
                      </a:r>
                      <a:endParaRPr lang="en-US" sz="1600" dirty="0">
                        <a:solidFill>
                          <a:schemeClr val="tx1"/>
                        </a:solidFill>
                      </a:endParaRPr>
                    </a:p>
                  </a:txBody>
                  <a:tcPr marT="45713" marB="45713"/>
                </a:tc>
                <a:tc>
                  <a:txBody>
                    <a:bodyPr/>
                    <a:lstStyle/>
                    <a:p>
                      <a:r>
                        <a:rPr lang="en-US" sz="1600" dirty="0" smtClean="0">
                          <a:solidFill>
                            <a:schemeClr val="tx1"/>
                          </a:solidFill>
                        </a:rPr>
                        <a:t>Proposed:</a:t>
                      </a:r>
                      <a:r>
                        <a:rPr lang="en-US" sz="1600" baseline="0" dirty="0" smtClean="0">
                          <a:solidFill>
                            <a:schemeClr val="tx1"/>
                          </a:solidFill>
                        </a:rPr>
                        <a:t> </a:t>
                      </a:r>
                      <a:r>
                        <a:rPr lang="en-US" sz="1600" dirty="0" smtClean="0">
                          <a:solidFill>
                            <a:schemeClr val="tx1"/>
                          </a:solidFill>
                        </a:rPr>
                        <a:t>Prototypes</a:t>
                      </a:r>
                      <a:r>
                        <a:rPr lang="en-US" sz="1600" baseline="0" dirty="0" smtClean="0">
                          <a:solidFill>
                            <a:schemeClr val="tx1"/>
                          </a:solidFill>
                        </a:rPr>
                        <a:t> under construction</a:t>
                      </a:r>
                    </a:p>
                    <a:p>
                      <a:r>
                        <a:rPr lang="en-US" sz="1600" baseline="0" dirty="0" smtClean="0">
                          <a:solidFill>
                            <a:schemeClr val="tx1"/>
                          </a:solidFill>
                        </a:rPr>
                        <a:t>TESLA Tech</a:t>
                      </a:r>
                      <a:endParaRPr lang="en-US" sz="1600" dirty="0">
                        <a:solidFill>
                          <a:schemeClr val="tx1"/>
                        </a:solidFill>
                      </a:endParaRPr>
                    </a:p>
                  </a:txBody>
                  <a:tcPr marT="45713" marB="45713"/>
                </a:tc>
              </a:tr>
              <a:tr h="848957">
                <a:tc>
                  <a:txBody>
                    <a:bodyPr/>
                    <a:lstStyle/>
                    <a:p>
                      <a:r>
                        <a:rPr lang="en-US" sz="1600" dirty="0" smtClean="0">
                          <a:solidFill>
                            <a:schemeClr val="tx1"/>
                          </a:solidFill>
                        </a:rPr>
                        <a:t>XFEL</a:t>
                      </a:r>
                      <a:endParaRPr lang="en-US" sz="1600" dirty="0">
                        <a:solidFill>
                          <a:schemeClr val="tx1"/>
                        </a:solidFill>
                      </a:endParaRPr>
                    </a:p>
                  </a:txBody>
                  <a:tcPr marT="45713" marB="45713"/>
                </a:tc>
                <a:tc>
                  <a:txBody>
                    <a:bodyPr/>
                    <a:lstStyle/>
                    <a:p>
                      <a:r>
                        <a:rPr lang="en-US" sz="1600" dirty="0" smtClean="0">
                          <a:solidFill>
                            <a:schemeClr val="tx1"/>
                          </a:solidFill>
                        </a:rPr>
                        <a:t>Electron </a:t>
                      </a:r>
                      <a:r>
                        <a:rPr lang="en-US" sz="1600" dirty="0" err="1" smtClean="0">
                          <a:solidFill>
                            <a:schemeClr val="tx1"/>
                          </a:solidFill>
                        </a:rPr>
                        <a:t>Linac</a:t>
                      </a:r>
                      <a:endParaRPr lang="en-US" sz="1600" dirty="0">
                        <a:solidFill>
                          <a:schemeClr val="tx1"/>
                        </a:solidFill>
                      </a:endParaRPr>
                    </a:p>
                  </a:txBody>
                  <a:tcPr marT="45713" marB="45713"/>
                </a:tc>
                <a:tc>
                  <a:txBody>
                    <a:bodyPr/>
                    <a:lstStyle/>
                    <a:p>
                      <a:r>
                        <a:rPr lang="en-US" sz="1600" dirty="0" smtClean="0">
                          <a:solidFill>
                            <a:schemeClr val="tx1"/>
                          </a:solidFill>
                        </a:rPr>
                        <a:t>DESY</a:t>
                      </a:r>
                      <a:endParaRPr lang="en-US" sz="1600" dirty="0">
                        <a:solidFill>
                          <a:schemeClr val="tx1"/>
                        </a:solidFill>
                      </a:endParaRPr>
                    </a:p>
                  </a:txBody>
                  <a:tcPr marT="45713" marB="45713"/>
                </a:tc>
                <a:tc>
                  <a:txBody>
                    <a:bodyPr/>
                    <a:lstStyle/>
                    <a:p>
                      <a:r>
                        <a:rPr lang="en-US" sz="1600" dirty="0" smtClean="0">
                          <a:solidFill>
                            <a:schemeClr val="tx1"/>
                          </a:solidFill>
                        </a:rPr>
                        <a:t>2.0</a:t>
                      </a:r>
                    </a:p>
                    <a:p>
                      <a:r>
                        <a:rPr lang="en-US" sz="1600" dirty="0" smtClean="0">
                          <a:solidFill>
                            <a:schemeClr val="tx1"/>
                          </a:solidFill>
                        </a:rPr>
                        <a:t>5</a:t>
                      </a:r>
                      <a:r>
                        <a:rPr lang="en-US" sz="1600" baseline="0" dirty="0" smtClean="0">
                          <a:solidFill>
                            <a:schemeClr val="tx1"/>
                          </a:solidFill>
                        </a:rPr>
                        <a:t> – 8</a:t>
                      </a:r>
                    </a:p>
                    <a:p>
                      <a:r>
                        <a:rPr lang="en-US" sz="1600" baseline="0" dirty="0" smtClean="0">
                          <a:solidFill>
                            <a:schemeClr val="tx1"/>
                          </a:solidFill>
                        </a:rPr>
                        <a:t>40-80</a:t>
                      </a:r>
                      <a:endParaRPr lang="en-US" sz="1600" dirty="0">
                        <a:solidFill>
                          <a:schemeClr val="tx1"/>
                        </a:solidFill>
                      </a:endParaRPr>
                    </a:p>
                  </a:txBody>
                  <a:tcPr marT="45713" marB="45713"/>
                </a:tc>
                <a:tc>
                  <a:txBody>
                    <a:bodyPr/>
                    <a:lstStyle/>
                    <a:p>
                      <a:r>
                        <a:rPr lang="en-US" sz="1600" dirty="0" smtClean="0">
                          <a:solidFill>
                            <a:schemeClr val="tx1"/>
                          </a:solidFill>
                        </a:rPr>
                        <a:t>2.5 kW @ 2 K</a:t>
                      </a:r>
                    </a:p>
                    <a:p>
                      <a:r>
                        <a:rPr lang="en-US" sz="1600" dirty="0" smtClean="0">
                          <a:solidFill>
                            <a:schemeClr val="tx1"/>
                          </a:solidFill>
                        </a:rPr>
                        <a:t>4 kW@ 5 -8 K</a:t>
                      </a:r>
                    </a:p>
                    <a:p>
                      <a:r>
                        <a:rPr lang="en-US" sz="1600" dirty="0" smtClean="0">
                          <a:solidFill>
                            <a:schemeClr val="tx1"/>
                          </a:solidFill>
                        </a:rPr>
                        <a:t>26 kW @ 40-80</a:t>
                      </a:r>
                      <a:r>
                        <a:rPr lang="en-US" sz="1600" baseline="0" dirty="0" smtClean="0">
                          <a:solidFill>
                            <a:schemeClr val="tx1"/>
                          </a:solidFill>
                        </a:rPr>
                        <a:t> K</a:t>
                      </a:r>
                      <a:endParaRPr lang="en-US" sz="1600" dirty="0">
                        <a:solidFill>
                          <a:schemeClr val="tx1"/>
                        </a:solidFill>
                      </a:endParaRPr>
                    </a:p>
                  </a:txBody>
                  <a:tcPr marT="45713" marB="45713"/>
                </a:tc>
                <a:tc>
                  <a:txBody>
                    <a:bodyPr/>
                    <a:lstStyle/>
                    <a:p>
                      <a:r>
                        <a:rPr lang="en-US" sz="1600" dirty="0" smtClean="0">
                          <a:solidFill>
                            <a:schemeClr val="tx1"/>
                          </a:solidFill>
                        </a:rPr>
                        <a:t>Construction (2017)</a:t>
                      </a:r>
                    </a:p>
                    <a:p>
                      <a:r>
                        <a:rPr lang="en-US" sz="1600" dirty="0" smtClean="0">
                          <a:solidFill>
                            <a:schemeClr val="tx1"/>
                          </a:solidFill>
                        </a:rPr>
                        <a:t>TESLA Tech</a:t>
                      </a:r>
                      <a:endParaRPr lang="en-US" sz="1600" dirty="0">
                        <a:solidFill>
                          <a:schemeClr val="tx1"/>
                        </a:solidFill>
                      </a:endParaRPr>
                    </a:p>
                  </a:txBody>
                  <a:tcPr marT="45713" marB="45713"/>
                </a:tc>
              </a:tr>
              <a:tr h="597410">
                <a:tc>
                  <a:txBody>
                    <a:bodyPr/>
                    <a:lstStyle/>
                    <a:p>
                      <a:r>
                        <a:rPr lang="en-US" sz="1600" dirty="0" smtClean="0">
                          <a:solidFill>
                            <a:schemeClr val="tx1"/>
                          </a:solidFill>
                        </a:rPr>
                        <a:t>LCLS II</a:t>
                      </a:r>
                      <a:endParaRPr lang="en-US" sz="1600" dirty="0">
                        <a:solidFill>
                          <a:schemeClr val="tx1"/>
                        </a:solidFill>
                      </a:endParaRPr>
                    </a:p>
                  </a:txBody>
                  <a:tcPr marT="45713" marB="45713"/>
                </a:tc>
                <a:tc>
                  <a:txBody>
                    <a:bodyPr/>
                    <a:lstStyle/>
                    <a:p>
                      <a:r>
                        <a:rPr lang="en-US" sz="1600" dirty="0" smtClean="0">
                          <a:solidFill>
                            <a:schemeClr val="tx1"/>
                          </a:solidFill>
                        </a:rPr>
                        <a:t>Accelerator</a:t>
                      </a:r>
                      <a:endParaRPr lang="en-US" sz="1600" dirty="0">
                        <a:solidFill>
                          <a:schemeClr val="tx1"/>
                        </a:solidFill>
                      </a:endParaRPr>
                    </a:p>
                  </a:txBody>
                  <a:tcPr marT="45713" marB="45713"/>
                </a:tc>
                <a:tc>
                  <a:txBody>
                    <a:bodyPr/>
                    <a:lstStyle/>
                    <a:p>
                      <a:r>
                        <a:rPr lang="en-US" sz="1600" dirty="0" smtClean="0">
                          <a:solidFill>
                            <a:schemeClr val="tx1"/>
                          </a:solidFill>
                        </a:rPr>
                        <a:t>SLAC</a:t>
                      </a:r>
                      <a:endParaRPr lang="en-US" sz="1600" dirty="0">
                        <a:solidFill>
                          <a:schemeClr val="tx1"/>
                        </a:solidFill>
                      </a:endParaRPr>
                    </a:p>
                  </a:txBody>
                  <a:tcPr marT="45713" marB="45713"/>
                </a:tc>
                <a:tc>
                  <a:txBody>
                    <a:bodyPr/>
                    <a:lstStyle/>
                    <a:p>
                      <a:r>
                        <a:rPr lang="en-US" sz="1600" dirty="0" smtClean="0">
                          <a:solidFill>
                            <a:schemeClr val="tx1"/>
                          </a:solidFill>
                        </a:rPr>
                        <a:t>2.1</a:t>
                      </a:r>
                      <a:r>
                        <a:rPr lang="en-US" sz="1600" baseline="0" dirty="0" smtClean="0">
                          <a:solidFill>
                            <a:schemeClr val="tx1"/>
                          </a:solidFill>
                        </a:rPr>
                        <a:t> K</a:t>
                      </a:r>
                      <a:endParaRPr lang="en-US" sz="1600" dirty="0">
                        <a:solidFill>
                          <a:schemeClr val="tx1"/>
                        </a:solidFill>
                      </a:endParaRPr>
                    </a:p>
                  </a:txBody>
                  <a:tcPr marT="45713" marB="45713"/>
                </a:tc>
                <a:tc>
                  <a:txBody>
                    <a:bodyPr/>
                    <a:lstStyle/>
                    <a:p>
                      <a:r>
                        <a:rPr lang="en-US" sz="1600" dirty="0" smtClean="0">
                          <a:solidFill>
                            <a:schemeClr val="tx1"/>
                          </a:solidFill>
                        </a:rPr>
                        <a:t>~ 4  kW @ 2.1 K</a:t>
                      </a:r>
                    </a:p>
                  </a:txBody>
                  <a:tcPr marT="45713" marB="45713"/>
                </a:tc>
                <a:tc>
                  <a:txBody>
                    <a:bodyPr/>
                    <a:lstStyle/>
                    <a:p>
                      <a:r>
                        <a:rPr lang="en-US" sz="1600" dirty="0" smtClean="0">
                          <a:solidFill>
                            <a:schemeClr val="tx1"/>
                          </a:solidFill>
                        </a:rPr>
                        <a:t>Construction (2019)</a:t>
                      </a:r>
                    </a:p>
                    <a:p>
                      <a:r>
                        <a:rPr lang="en-US" sz="1600" dirty="0" smtClean="0">
                          <a:solidFill>
                            <a:schemeClr val="tx1"/>
                          </a:solidFill>
                        </a:rPr>
                        <a:t>TESLA</a:t>
                      </a:r>
                      <a:r>
                        <a:rPr lang="en-US" sz="1600" baseline="0" dirty="0" smtClean="0">
                          <a:solidFill>
                            <a:schemeClr val="tx1"/>
                          </a:solidFill>
                        </a:rPr>
                        <a:t> Tech</a:t>
                      </a:r>
                      <a:endParaRPr lang="en-US" sz="1600" dirty="0">
                        <a:solidFill>
                          <a:schemeClr val="tx1"/>
                        </a:solidFill>
                      </a:endParaRPr>
                    </a:p>
                  </a:txBody>
                  <a:tcPr marT="45713" marB="45713"/>
                </a:tc>
              </a:tr>
              <a:tr h="848957">
                <a:tc>
                  <a:txBody>
                    <a:bodyPr/>
                    <a:lstStyle/>
                    <a:p>
                      <a:r>
                        <a:rPr lang="en-US" sz="1600" dirty="0" smtClean="0">
                          <a:solidFill>
                            <a:schemeClr val="tx1"/>
                          </a:solidFill>
                        </a:rPr>
                        <a:t>FAIR</a:t>
                      </a:r>
                      <a:endParaRPr lang="en-US" sz="1600" dirty="0">
                        <a:solidFill>
                          <a:schemeClr val="tx1"/>
                        </a:solidFill>
                      </a:endParaRPr>
                    </a:p>
                  </a:txBody>
                  <a:tcPr marT="45713" marB="45713"/>
                </a:tc>
                <a:tc>
                  <a:txBody>
                    <a:bodyPr/>
                    <a:lstStyle/>
                    <a:p>
                      <a:r>
                        <a:rPr lang="en-US" sz="1600" dirty="0" smtClean="0">
                          <a:solidFill>
                            <a:schemeClr val="tx1"/>
                          </a:solidFill>
                        </a:rPr>
                        <a:t>Accelerator &amp; separator magnets</a:t>
                      </a:r>
                      <a:endParaRPr lang="en-US" sz="1600" dirty="0">
                        <a:solidFill>
                          <a:schemeClr val="tx1"/>
                        </a:solidFill>
                      </a:endParaRPr>
                    </a:p>
                  </a:txBody>
                  <a:tcPr marT="45713" marB="45713"/>
                </a:tc>
                <a:tc>
                  <a:txBody>
                    <a:bodyPr/>
                    <a:lstStyle/>
                    <a:p>
                      <a:r>
                        <a:rPr lang="en-US" sz="1600" dirty="0" smtClean="0">
                          <a:solidFill>
                            <a:schemeClr val="tx1"/>
                          </a:solidFill>
                        </a:rPr>
                        <a:t>FAIR/GSI</a:t>
                      </a:r>
                      <a:endParaRPr lang="en-US" sz="1600" dirty="0">
                        <a:solidFill>
                          <a:schemeClr val="tx1"/>
                        </a:solidFill>
                      </a:endParaRPr>
                    </a:p>
                  </a:txBody>
                  <a:tcPr marT="45713" marB="45713"/>
                </a:tc>
                <a:tc>
                  <a:txBody>
                    <a:bodyPr/>
                    <a:lstStyle/>
                    <a:p>
                      <a:r>
                        <a:rPr lang="en-US" sz="1600" dirty="0" smtClean="0">
                          <a:solidFill>
                            <a:schemeClr val="tx1"/>
                          </a:solidFill>
                        </a:rPr>
                        <a:t>4</a:t>
                      </a:r>
                    </a:p>
                    <a:p>
                      <a:r>
                        <a:rPr lang="en-US" sz="1600" dirty="0" smtClean="0">
                          <a:solidFill>
                            <a:schemeClr val="tx1"/>
                          </a:solidFill>
                        </a:rPr>
                        <a:t>50-80</a:t>
                      </a:r>
                      <a:endParaRPr lang="en-US" sz="1600" dirty="0">
                        <a:solidFill>
                          <a:schemeClr val="tx1"/>
                        </a:solidFill>
                      </a:endParaRPr>
                    </a:p>
                  </a:txBody>
                  <a:tcPr marT="45713" marB="45713"/>
                </a:tc>
                <a:tc>
                  <a:txBody>
                    <a:bodyPr/>
                    <a:lstStyle/>
                    <a:p>
                      <a:r>
                        <a:rPr lang="en-US" sz="1600" dirty="0" smtClean="0">
                          <a:solidFill>
                            <a:schemeClr val="tx1"/>
                          </a:solidFill>
                        </a:rPr>
                        <a:t>Up to 37 kW@ 4 K</a:t>
                      </a:r>
                    </a:p>
                    <a:p>
                      <a:r>
                        <a:rPr lang="en-US" sz="1600" dirty="0" smtClean="0">
                          <a:solidFill>
                            <a:schemeClr val="tx1"/>
                          </a:solidFill>
                        </a:rPr>
                        <a:t>Up 30 kW @ 50- 80 K</a:t>
                      </a:r>
                      <a:endParaRPr lang="en-US" sz="1600" dirty="0">
                        <a:solidFill>
                          <a:schemeClr val="tx1"/>
                        </a:solidFill>
                      </a:endParaRPr>
                    </a:p>
                  </a:txBody>
                  <a:tcPr marT="45713" marB="45713"/>
                </a:tc>
                <a:tc>
                  <a:txBody>
                    <a:bodyPr/>
                    <a:lstStyle/>
                    <a:p>
                      <a:r>
                        <a:rPr lang="en-US" sz="1600" dirty="0" smtClean="0">
                          <a:solidFill>
                            <a:schemeClr val="tx1"/>
                          </a:solidFill>
                        </a:rPr>
                        <a:t>2 Plants</a:t>
                      </a:r>
                    </a:p>
                    <a:p>
                      <a:r>
                        <a:rPr lang="en-US" sz="1600" dirty="0" smtClean="0">
                          <a:solidFill>
                            <a:schemeClr val="tx1"/>
                          </a:solidFill>
                        </a:rPr>
                        <a:t>Construction ( 2019)</a:t>
                      </a:r>
                      <a:endParaRPr lang="en-US" sz="1600" dirty="0">
                        <a:solidFill>
                          <a:schemeClr val="tx1"/>
                        </a:solidFill>
                      </a:endParaRPr>
                    </a:p>
                  </a:txBody>
                  <a:tcPr marT="45713" marB="45713"/>
                </a:tc>
              </a:tr>
            </a:tbl>
          </a:graphicData>
        </a:graphic>
      </p:graphicFrame>
    </p:spTree>
    <p:extLst>
      <p:ext uri="{BB962C8B-B14F-4D97-AF65-F5344CB8AC3E}">
        <p14:creationId xmlns:p14="http://schemas.microsoft.com/office/powerpoint/2010/main" val="33932725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8583" y="1247815"/>
            <a:ext cx="8658559" cy="5940088"/>
          </a:xfrm>
          <a:prstGeom prst="rect">
            <a:avLst/>
          </a:prstGeom>
        </p:spPr>
        <p:txBody>
          <a:bodyPr wrap="square">
            <a:spAutoFit/>
          </a:bodyPr>
          <a:lstStyle/>
          <a:p>
            <a:pPr algn="ctr"/>
            <a:endParaRPr lang="en-US" b="1" dirty="0" smtClean="0"/>
          </a:p>
          <a:p>
            <a:pPr algn="ctr"/>
            <a:endParaRPr lang="en-US" b="1" dirty="0"/>
          </a:p>
          <a:p>
            <a:pPr algn="ctr"/>
            <a:r>
              <a:rPr lang="en-US" sz="2400" b="1" dirty="0" smtClean="0"/>
              <a:t>Introduction to ESS [MMT010F]</a:t>
            </a:r>
            <a:endParaRPr lang="en-US" sz="2400" dirty="0" smtClean="0"/>
          </a:p>
          <a:p>
            <a:pPr algn="ctr"/>
            <a:r>
              <a:rPr lang="en-US" sz="1600" dirty="0" smtClean="0"/>
              <a:t>2016 – Reading Period 3</a:t>
            </a:r>
          </a:p>
          <a:p>
            <a:pPr algn="ctr"/>
            <a:endParaRPr lang="en-US" sz="1600" dirty="0" smtClean="0"/>
          </a:p>
          <a:p>
            <a:r>
              <a:rPr lang="en-US" sz="1600" dirty="0" smtClean="0"/>
              <a:t> 	The European Spallation Source (ESS) will enable transformative advances in materials science. ESS is currently one of the largest European Science projects under construction.  In order for ESS to meet its scientific goals, extensive contributions from a variety of engineering disciplines are required. The goal of this course is to introduce the student to the specialized applications of mechanical, electrical and software engineering required to make ESS a success. An overview of the basic project management activities required for a large scale project such as ESS will also be presented. Lectures will presented by the engineers and scientists carrying out the work, who are world leaders in their area of expertise.</a:t>
            </a:r>
          </a:p>
          <a:p>
            <a:endParaRPr lang="en-US" sz="1600" dirty="0" smtClean="0"/>
          </a:p>
          <a:p>
            <a:r>
              <a:rPr lang="en-US" sz="1600" dirty="0" smtClean="0"/>
              <a:t>	For further details both in Swedish and English go to </a:t>
            </a:r>
            <a:r>
              <a:rPr lang="en-US" sz="1600" u="sng" dirty="0" smtClean="0">
                <a:solidFill>
                  <a:schemeClr val="tx2">
                    <a:lumMod val="60000"/>
                    <a:lumOff val="40000"/>
                  </a:schemeClr>
                </a:solidFill>
              </a:rPr>
              <a:t>www.fukurser.lth.se</a:t>
            </a:r>
            <a:r>
              <a:rPr lang="en-US" sz="1600" dirty="0" smtClean="0"/>
              <a:t> and enter the course code in the search string or contact: Prof. J. Weisend (</a:t>
            </a:r>
            <a:r>
              <a:rPr lang="en-US" sz="1600" dirty="0" smtClean="0">
                <a:hlinkClick r:id="rId2"/>
              </a:rPr>
              <a:t>john.weisend@esss.se</a:t>
            </a:r>
            <a:r>
              <a:rPr lang="en-US" sz="1600" dirty="0" smtClean="0"/>
              <a:t>)</a:t>
            </a:r>
          </a:p>
          <a:p>
            <a:endParaRPr lang="en-US" sz="1600" dirty="0" smtClean="0"/>
          </a:p>
          <a:p>
            <a:r>
              <a:rPr lang="en-US" sz="1600" dirty="0" smtClean="0"/>
              <a:t>	To apply for the course fill out the form “</a:t>
            </a:r>
            <a:r>
              <a:rPr lang="en-US" sz="1600" dirty="0" err="1" smtClean="0"/>
              <a:t>Ansökan</a:t>
            </a:r>
            <a:r>
              <a:rPr lang="en-US" sz="1600" dirty="0" smtClean="0"/>
              <a:t> </a:t>
            </a:r>
            <a:r>
              <a:rPr lang="en-US" sz="1600" dirty="0" err="1" smtClean="0"/>
              <a:t>kurs</a:t>
            </a:r>
            <a:r>
              <a:rPr lang="en-US" sz="1600" dirty="0" smtClean="0"/>
              <a:t> </a:t>
            </a:r>
            <a:r>
              <a:rPr lang="en-US" sz="1600" dirty="0" err="1" smtClean="0"/>
              <a:t>på</a:t>
            </a:r>
            <a:r>
              <a:rPr lang="en-US" sz="1600" dirty="0" smtClean="0"/>
              <a:t> </a:t>
            </a:r>
            <a:r>
              <a:rPr lang="en-US" sz="1600" dirty="0" err="1" smtClean="0"/>
              <a:t>annat</a:t>
            </a:r>
            <a:r>
              <a:rPr lang="en-US" sz="1600" dirty="0" smtClean="0"/>
              <a:t> program” at the </a:t>
            </a:r>
            <a:r>
              <a:rPr lang="en-US" sz="1600" dirty="0"/>
              <a:t>site: </a:t>
            </a:r>
            <a:r>
              <a:rPr lang="en-US" sz="1600" dirty="0" smtClean="0"/>
              <a:t>	</a:t>
            </a:r>
            <a:r>
              <a:rPr lang="en-US" sz="1600" dirty="0" smtClean="0">
                <a:hlinkClick r:id="rId3"/>
              </a:rPr>
              <a:t>http</a:t>
            </a:r>
            <a:r>
              <a:rPr lang="en-US" sz="1600" dirty="0">
                <a:hlinkClick r:id="rId3"/>
              </a:rPr>
              <a:t>://www.student.lth.se/kursanmalan</a:t>
            </a:r>
            <a:r>
              <a:rPr lang="en-US" sz="1600" dirty="0" smtClean="0">
                <a:hlinkClick r:id="rId3"/>
              </a:rPr>
              <a:t>/</a:t>
            </a:r>
            <a:endParaRPr lang="en-US" sz="1600" dirty="0" smtClean="0"/>
          </a:p>
          <a:p>
            <a:r>
              <a:rPr lang="en-US" sz="1600" dirty="0" smtClean="0"/>
              <a:t>The course is held at Industrial Production LTH.</a:t>
            </a:r>
          </a:p>
          <a:p>
            <a:endParaRPr lang="en-US" sz="1600" dirty="0" smtClean="0"/>
          </a:p>
          <a:p>
            <a:endParaRPr lang="en-US" sz="1600" dirty="0"/>
          </a:p>
        </p:txBody>
      </p:sp>
      <p:sp>
        <p:nvSpPr>
          <p:cNvPr id="9" name="TextBox 8"/>
          <p:cNvSpPr txBox="1"/>
          <p:nvPr/>
        </p:nvSpPr>
        <p:spPr>
          <a:xfrm>
            <a:off x="3321475" y="833866"/>
            <a:ext cx="2772774" cy="523220"/>
          </a:xfrm>
          <a:prstGeom prst="rect">
            <a:avLst/>
          </a:prstGeom>
          <a:noFill/>
        </p:spPr>
        <p:txBody>
          <a:bodyPr wrap="none" rtlCol="0">
            <a:spAutoFit/>
          </a:bodyPr>
          <a:lstStyle/>
          <a:p>
            <a:r>
              <a:rPr lang="en-US" sz="2800" i="1" dirty="0" smtClean="0"/>
              <a:t>A New Course !</a:t>
            </a:r>
            <a:endParaRPr lang="en-US" sz="2800" i="1" dirty="0"/>
          </a:p>
        </p:txBody>
      </p:sp>
      <p:pic>
        <p:nvPicPr>
          <p:cNvPr id="2" name="Picture 1"/>
          <p:cNvPicPr>
            <a:picLocks noChangeAspect="1"/>
          </p:cNvPicPr>
          <p:nvPr/>
        </p:nvPicPr>
        <p:blipFill>
          <a:blip r:embed="rId4"/>
          <a:stretch>
            <a:fillRect/>
          </a:stretch>
        </p:blipFill>
        <p:spPr>
          <a:xfrm>
            <a:off x="6935014" y="180245"/>
            <a:ext cx="2068957" cy="1307242"/>
          </a:xfrm>
          <a:prstGeom prst="rect">
            <a:avLst/>
          </a:prstGeom>
        </p:spPr>
      </p:pic>
      <p:pic>
        <p:nvPicPr>
          <p:cNvPr id="4" name="Bildobjekt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2016" y="180245"/>
            <a:ext cx="2725093" cy="1532865"/>
          </a:xfrm>
          <a:prstGeom prst="rect">
            <a:avLst/>
          </a:prstGeom>
        </p:spPr>
      </p:pic>
    </p:spTree>
    <p:extLst>
      <p:ext uri="{BB962C8B-B14F-4D97-AF65-F5344CB8AC3E}">
        <p14:creationId xmlns:p14="http://schemas.microsoft.com/office/powerpoint/2010/main" val="39949899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437" y="1488850"/>
            <a:ext cx="8658559" cy="5139870"/>
          </a:xfrm>
          <a:prstGeom prst="rect">
            <a:avLst/>
          </a:prstGeom>
        </p:spPr>
        <p:txBody>
          <a:bodyPr wrap="square">
            <a:spAutoFit/>
          </a:bodyPr>
          <a:lstStyle/>
          <a:p>
            <a:pPr algn="ctr"/>
            <a:r>
              <a:rPr lang="en-US" sz="2400" b="1" dirty="0" smtClean="0">
                <a:solidFill>
                  <a:prstClr val="black"/>
                </a:solidFill>
              </a:rPr>
              <a:t>Cryogenic Engineering </a:t>
            </a:r>
            <a:r>
              <a:rPr lang="en-US" sz="2400" dirty="0" smtClean="0">
                <a:solidFill>
                  <a:prstClr val="black"/>
                </a:solidFill>
              </a:rPr>
              <a:t>[</a:t>
            </a:r>
            <a:r>
              <a:rPr lang="en-US" sz="2400" dirty="0" smtClean="0"/>
              <a:t>MMT020F]</a:t>
            </a:r>
            <a:endParaRPr lang="en-US" sz="2400" dirty="0">
              <a:solidFill>
                <a:prstClr val="black"/>
              </a:solidFill>
            </a:endParaRPr>
          </a:p>
          <a:p>
            <a:pPr algn="ctr"/>
            <a:r>
              <a:rPr lang="en-US" sz="1600" dirty="0" smtClean="0">
                <a:solidFill>
                  <a:prstClr val="black"/>
                </a:solidFill>
              </a:rPr>
              <a:t>2016 – Reading Period 3 </a:t>
            </a:r>
            <a:r>
              <a:rPr lang="en-US" sz="1600" dirty="0">
                <a:solidFill>
                  <a:prstClr val="black"/>
                </a:solidFill>
              </a:rPr>
              <a:t> </a:t>
            </a:r>
            <a:endParaRPr lang="en-US" sz="1600" dirty="0" smtClean="0">
              <a:solidFill>
                <a:prstClr val="black"/>
              </a:solidFill>
            </a:endParaRPr>
          </a:p>
          <a:p>
            <a:pPr algn="ctr"/>
            <a:endParaRPr lang="en-US" sz="1600" dirty="0">
              <a:solidFill>
                <a:prstClr val="black"/>
              </a:solidFill>
            </a:endParaRPr>
          </a:p>
          <a:p>
            <a:pPr defTabSz="457200" fontAlgn="auto">
              <a:spcBef>
                <a:spcPts val="0"/>
              </a:spcBef>
              <a:spcAft>
                <a:spcPts val="0"/>
              </a:spcAft>
            </a:pPr>
            <a:r>
              <a:rPr lang="en-US" sz="1600" dirty="0">
                <a:solidFill>
                  <a:prstClr val="black"/>
                </a:solidFill>
              </a:rPr>
              <a:t>	</a:t>
            </a:r>
            <a:r>
              <a:rPr lang="en-US" sz="1600" dirty="0">
                <a:solidFill>
                  <a:prstClr val="black"/>
                </a:solidFill>
                <a:latin typeface="+mn-lt"/>
                <a:ea typeface="+mn-ea"/>
                <a:cs typeface="+mn-cs"/>
              </a:rPr>
              <a:t>Cryogenics is the science and engineering of phenomena that occur at a temperature below 120 K. Cryogenics is the basis for a multi-billion industry and is a key enabling technology in such areas as the production and use of industrial gases, liquefied natural gas, space exploration, high energy physics, fusion energy and magnetic resonance imaging. It is an important technology for the European Spallation Source (ESS) Project. This class emphasizes the engineering aspects of cryogenics including: cryogenic properties of materials, air separation, refrigeration, liquefaction, cryostat design, </a:t>
            </a:r>
            <a:r>
              <a:rPr lang="en-US" sz="1600" dirty="0" err="1">
                <a:solidFill>
                  <a:prstClr val="black"/>
                </a:solidFill>
                <a:latin typeface="+mn-lt"/>
                <a:ea typeface="+mn-ea"/>
                <a:cs typeface="+mn-cs"/>
              </a:rPr>
              <a:t>cryocoolers</a:t>
            </a:r>
            <a:r>
              <a:rPr lang="en-US" sz="1600" dirty="0">
                <a:solidFill>
                  <a:prstClr val="black"/>
                </a:solidFill>
                <a:latin typeface="+mn-lt"/>
                <a:ea typeface="+mn-ea"/>
                <a:cs typeface="+mn-cs"/>
              </a:rPr>
              <a:t>, instrumentation, cryogenic safety and the properties of cryogenic fluids. Extensive examples will be drawn from current activities in both industry and research (including ESS). The class will consist of lectures and a design project using real world problems.</a:t>
            </a:r>
          </a:p>
          <a:p>
            <a:endParaRPr lang="en-US" sz="1600" dirty="0">
              <a:solidFill>
                <a:prstClr val="black"/>
              </a:solidFill>
            </a:endParaRPr>
          </a:p>
          <a:p>
            <a:r>
              <a:rPr lang="en-US" sz="1600" dirty="0"/>
              <a:t>For further details both in </a:t>
            </a:r>
            <a:r>
              <a:rPr lang="en-US" sz="1600" dirty="0" smtClean="0"/>
              <a:t>Swedish </a:t>
            </a:r>
            <a:r>
              <a:rPr lang="en-US" sz="1600" dirty="0"/>
              <a:t>and </a:t>
            </a:r>
            <a:r>
              <a:rPr lang="en-US" sz="1600" dirty="0" smtClean="0"/>
              <a:t>English </a:t>
            </a:r>
            <a:r>
              <a:rPr lang="en-US" sz="1600" dirty="0"/>
              <a:t>go to </a:t>
            </a:r>
            <a:r>
              <a:rPr lang="en-US" sz="1600" u="sng" dirty="0">
                <a:solidFill>
                  <a:schemeClr val="tx2">
                    <a:lumMod val="60000"/>
                    <a:lumOff val="40000"/>
                  </a:schemeClr>
                </a:solidFill>
              </a:rPr>
              <a:t>www.fukurser.lth.se</a:t>
            </a:r>
            <a:r>
              <a:rPr lang="en-US" sz="1600" dirty="0"/>
              <a:t> and enter the course code in the search string or contact: Prof. J. Weisend (</a:t>
            </a:r>
            <a:r>
              <a:rPr lang="en-US" sz="1600" dirty="0">
                <a:hlinkClick r:id="rId2"/>
              </a:rPr>
              <a:t>john.weisend@esss.se</a:t>
            </a:r>
            <a:r>
              <a:rPr lang="en-US" sz="1600" dirty="0"/>
              <a:t>)</a:t>
            </a:r>
          </a:p>
          <a:p>
            <a:endParaRPr lang="en-US" sz="1600" dirty="0"/>
          </a:p>
          <a:p>
            <a:r>
              <a:rPr lang="en-US" sz="1600" dirty="0"/>
              <a:t>	To apply for the course fill out the form “</a:t>
            </a:r>
            <a:r>
              <a:rPr lang="en-US" sz="1600" dirty="0" err="1"/>
              <a:t>Ansökan</a:t>
            </a:r>
            <a:r>
              <a:rPr lang="en-US" sz="1600" dirty="0"/>
              <a:t> </a:t>
            </a:r>
            <a:r>
              <a:rPr lang="en-US" sz="1600" dirty="0" err="1"/>
              <a:t>kurs</a:t>
            </a:r>
            <a:r>
              <a:rPr lang="en-US" sz="1600" dirty="0"/>
              <a:t> </a:t>
            </a:r>
            <a:r>
              <a:rPr lang="en-US" sz="1600" dirty="0" err="1"/>
              <a:t>på</a:t>
            </a:r>
            <a:r>
              <a:rPr lang="en-US" sz="1600" dirty="0"/>
              <a:t> </a:t>
            </a:r>
            <a:r>
              <a:rPr lang="en-US" sz="1600" dirty="0" err="1"/>
              <a:t>annat</a:t>
            </a:r>
            <a:r>
              <a:rPr lang="en-US" sz="1600" dirty="0"/>
              <a:t> program” at the site: 	</a:t>
            </a:r>
            <a:r>
              <a:rPr lang="en-US" sz="1600" dirty="0">
                <a:hlinkClick r:id="rId3"/>
              </a:rPr>
              <a:t>http://www.student.lth.se/kursanmalan/</a:t>
            </a:r>
            <a:endParaRPr lang="en-US" sz="1600" dirty="0"/>
          </a:p>
          <a:p>
            <a:r>
              <a:rPr lang="en-US" sz="1600" dirty="0" smtClean="0"/>
              <a:t>The course is held at Industrial Production LTH</a:t>
            </a:r>
            <a:endParaRPr lang="en-US" sz="1600" dirty="0"/>
          </a:p>
        </p:txBody>
      </p:sp>
      <p:sp>
        <p:nvSpPr>
          <p:cNvPr id="9" name="TextBox 8"/>
          <p:cNvSpPr txBox="1"/>
          <p:nvPr/>
        </p:nvSpPr>
        <p:spPr>
          <a:xfrm>
            <a:off x="3616627" y="175056"/>
            <a:ext cx="2772774" cy="523220"/>
          </a:xfrm>
          <a:prstGeom prst="rect">
            <a:avLst/>
          </a:prstGeom>
          <a:noFill/>
        </p:spPr>
        <p:txBody>
          <a:bodyPr wrap="none" rtlCol="0">
            <a:spAutoFit/>
          </a:bodyPr>
          <a:lstStyle/>
          <a:p>
            <a:r>
              <a:rPr lang="en-US" sz="2800" i="1" dirty="0" smtClean="0">
                <a:solidFill>
                  <a:prstClr val="black"/>
                </a:solidFill>
              </a:rPr>
              <a:t>A New Course !</a:t>
            </a:r>
            <a:endParaRPr lang="en-US" sz="2800" i="1" dirty="0">
              <a:solidFill>
                <a:prstClr val="black"/>
              </a:solidFill>
            </a:endParaRPr>
          </a:p>
        </p:txBody>
      </p:sp>
      <p:pic>
        <p:nvPicPr>
          <p:cNvPr id="10" name="Picture 9"/>
          <p:cNvPicPr>
            <a:picLocks noChangeAspect="1"/>
          </p:cNvPicPr>
          <p:nvPr/>
        </p:nvPicPr>
        <p:blipFill>
          <a:blip r:embed="rId4"/>
          <a:stretch>
            <a:fillRect/>
          </a:stretch>
        </p:blipFill>
        <p:spPr>
          <a:xfrm>
            <a:off x="110804" y="136844"/>
            <a:ext cx="3316848" cy="1240604"/>
          </a:xfrm>
          <a:prstGeom prst="rect">
            <a:avLst/>
          </a:prstGeom>
        </p:spPr>
      </p:pic>
      <p:pic>
        <p:nvPicPr>
          <p:cNvPr id="8" name="Picture 7"/>
          <p:cNvPicPr>
            <a:picLocks noChangeAspect="1"/>
          </p:cNvPicPr>
          <p:nvPr/>
        </p:nvPicPr>
        <p:blipFill>
          <a:blip r:embed="rId5"/>
          <a:stretch>
            <a:fillRect/>
          </a:stretch>
        </p:blipFill>
        <p:spPr>
          <a:xfrm>
            <a:off x="6935014" y="189615"/>
            <a:ext cx="2068957" cy="1307242"/>
          </a:xfrm>
          <a:prstGeom prst="rect">
            <a:avLst/>
          </a:prstGeom>
        </p:spPr>
      </p:pic>
    </p:spTree>
    <p:extLst>
      <p:ext uri="{BB962C8B-B14F-4D97-AF65-F5344CB8AC3E}">
        <p14:creationId xmlns:p14="http://schemas.microsoft.com/office/powerpoint/2010/main" val="24412560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a:xfrm>
            <a:off x="403214" y="1580114"/>
            <a:ext cx="8294972" cy="4564346"/>
          </a:xfrm>
        </p:spPr>
        <p:txBody>
          <a:bodyPr/>
          <a:lstStyle/>
          <a:p>
            <a:pPr marL="342900" indent="-342900">
              <a:buFont typeface="Arial"/>
              <a:buChar char="•"/>
            </a:pPr>
            <a:r>
              <a:rPr lang="en-US" sz="2400" dirty="0" smtClean="0"/>
              <a:t>Cryogenics is an enabling technology in modern particle accelerators</a:t>
            </a:r>
          </a:p>
          <a:p>
            <a:pPr marL="342900" indent="-342900">
              <a:buFont typeface="Arial"/>
              <a:buChar char="•"/>
            </a:pPr>
            <a:r>
              <a:rPr lang="en-US" sz="2400" dirty="0" smtClean="0"/>
              <a:t>Cryogenics is a multidisciplinary field using many aspects of physics and engineering</a:t>
            </a:r>
          </a:p>
          <a:p>
            <a:pPr marL="342900" indent="-342900">
              <a:buFont typeface="Arial"/>
              <a:buChar char="•"/>
            </a:pPr>
            <a:r>
              <a:rPr lang="en-US" sz="2400" dirty="0" smtClean="0"/>
              <a:t>The use of cryogenics in accelerators (as well as in other scientific research fields) is growing and additional talent is needed.</a:t>
            </a:r>
          </a:p>
          <a:p>
            <a:pPr marL="342900" indent="-342900">
              <a:buFont typeface="Arial"/>
              <a:buChar char="•"/>
            </a:pPr>
            <a:r>
              <a:rPr lang="en-US" sz="2400" dirty="0" smtClean="0"/>
              <a:t>ESS and Lund University are working together to develop a center of excellence in cryogenics in Lund</a:t>
            </a:r>
          </a:p>
          <a:p>
            <a:pPr marL="342900" indent="-342900">
              <a:buFont typeface="Arial"/>
              <a:buChar char="•"/>
            </a:pPr>
            <a:r>
              <a:rPr lang="en-US" sz="2400" dirty="0" smtClean="0"/>
              <a:t>Two new classes on ESS and Cryogenics will be presented in the Fall</a:t>
            </a:r>
            <a:endParaRPr lang="en-US" sz="2400" dirty="0"/>
          </a:p>
        </p:txBody>
      </p:sp>
    </p:spTree>
    <p:extLst>
      <p:ext uri="{BB962C8B-B14F-4D97-AF65-F5344CB8AC3E}">
        <p14:creationId xmlns:p14="http://schemas.microsoft.com/office/powerpoint/2010/main" val="1692633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a:xfrm>
            <a:off x="86308" y="1600075"/>
            <a:ext cx="8963678" cy="4755314"/>
          </a:xfrm>
        </p:spPr>
        <p:txBody>
          <a:bodyPr/>
          <a:lstStyle/>
          <a:p>
            <a:pPr marL="457200" indent="-457200">
              <a:buFont typeface="Arial"/>
              <a:buChar char="•"/>
            </a:pPr>
            <a:r>
              <a:rPr lang="en-US" sz="2400" dirty="0">
                <a:latin typeface="Arial" pitchFamily="34" charset="0"/>
                <a:ea typeface="ＭＳ Ｐゴシック" pitchFamily="34" charset="-128"/>
              </a:rPr>
              <a:t>Since the </a:t>
            </a:r>
            <a:r>
              <a:rPr lang="en-US" sz="2400" dirty="0" err="1">
                <a:latin typeface="Arial" pitchFamily="34" charset="0"/>
                <a:ea typeface="ＭＳ Ｐゴシック" pitchFamily="34" charset="-128"/>
              </a:rPr>
              <a:t>Tevatron</a:t>
            </a:r>
            <a:r>
              <a:rPr lang="en-US" sz="2400" dirty="0">
                <a:latin typeface="Arial" pitchFamily="34" charset="0"/>
                <a:ea typeface="ＭＳ Ｐゴシック" pitchFamily="34" charset="-128"/>
              </a:rPr>
              <a:t> (1983)  accelerator cryogenic systems have become larger, more reliable, more efficient, industrialized and much more </a:t>
            </a:r>
            <a:r>
              <a:rPr lang="en-US" sz="2400" dirty="0" smtClean="0">
                <a:latin typeface="Arial" pitchFamily="34" charset="0"/>
                <a:ea typeface="ＭＳ Ｐゴシック" pitchFamily="34" charset="-128"/>
              </a:rPr>
              <a:t>widespread</a:t>
            </a:r>
          </a:p>
          <a:p>
            <a:pPr marL="457200" indent="-457200">
              <a:buFont typeface="Arial"/>
              <a:buChar char="•"/>
            </a:pPr>
            <a:r>
              <a:rPr lang="en-US" sz="2400" dirty="0" smtClean="0">
                <a:latin typeface="Arial" pitchFamily="34" charset="0"/>
                <a:ea typeface="ＭＳ Ｐゴシック" pitchFamily="34" charset="-128"/>
              </a:rPr>
              <a:t>Cryogenics is found in all types of  accelerator applications including: HEP accelerators, light sources, heavy ion machines</a:t>
            </a:r>
            <a:r>
              <a:rPr lang="en-US" sz="2400" smtClean="0">
                <a:latin typeface="Arial" pitchFamily="34" charset="0"/>
                <a:ea typeface="ＭＳ Ｐゴシック" pitchFamily="34" charset="-128"/>
              </a:rPr>
              <a:t>, neutron </a:t>
            </a:r>
            <a:r>
              <a:rPr lang="en-US" sz="2400" dirty="0" smtClean="0">
                <a:latin typeface="Arial" pitchFamily="34" charset="0"/>
                <a:ea typeface="ＭＳ Ｐゴシック" pitchFamily="34" charset="-128"/>
              </a:rPr>
              <a:t>sources and ADS</a:t>
            </a:r>
            <a:endParaRPr lang="en-US" sz="2400" dirty="0">
              <a:latin typeface="Arial" pitchFamily="34" charset="0"/>
              <a:ea typeface="ＭＳ Ｐゴシック" pitchFamily="34" charset="-128"/>
            </a:endParaRPr>
          </a:p>
          <a:p>
            <a:pPr marL="457200" indent="-457200">
              <a:buFont typeface="Arial"/>
              <a:buChar char="•"/>
            </a:pPr>
            <a:r>
              <a:rPr lang="en-US" sz="2400" dirty="0" smtClean="0">
                <a:latin typeface="Arial" pitchFamily="34" charset="0"/>
                <a:ea typeface="ＭＳ Ｐゴシック" pitchFamily="34" charset="-128"/>
              </a:rPr>
              <a:t>This lecture will give an overview including examples of several key aspects of cryogenic engineering related to accelerators. But there is much more to learn.</a:t>
            </a:r>
          </a:p>
          <a:p>
            <a:pPr marL="457200" indent="-457200">
              <a:buFont typeface="Arial"/>
              <a:buChar char="•"/>
            </a:pPr>
            <a:r>
              <a:rPr lang="en-US" sz="2400" dirty="0" smtClean="0">
                <a:latin typeface="Arial" pitchFamily="34" charset="0"/>
                <a:ea typeface="ＭＳ Ｐゴシック" pitchFamily="34" charset="-128"/>
              </a:rPr>
              <a:t>I will discuss how we get equipment to cryogenic temperatures and keep it at those temperatures in accelerators.</a:t>
            </a:r>
            <a:endParaRPr lang="en-US" sz="2400" dirty="0">
              <a:latin typeface="Arial" pitchFamily="34" charset="0"/>
              <a:ea typeface="ＭＳ Ｐゴシック" pitchFamily="34" charset="-128"/>
            </a:endParaRPr>
          </a:p>
        </p:txBody>
      </p:sp>
    </p:spTree>
    <p:extLst>
      <p:ext uri="{BB962C8B-B14F-4D97-AF65-F5344CB8AC3E}">
        <p14:creationId xmlns:p14="http://schemas.microsoft.com/office/powerpoint/2010/main" val="168695936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30969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ea typeface="ＭＳ Ｐゴシック" pitchFamily="34" charset="-128"/>
              </a:rPr>
              <a:t>Refrigerators vs. Liquefiers</a:t>
            </a:r>
            <a:endParaRPr lang="en-US" dirty="0"/>
          </a:p>
        </p:txBody>
      </p:sp>
      <p:sp>
        <p:nvSpPr>
          <p:cNvPr id="3" name="Content Placeholder 2"/>
          <p:cNvSpPr>
            <a:spLocks noGrp="1"/>
          </p:cNvSpPr>
          <p:nvPr>
            <p:ph idx="1"/>
          </p:nvPr>
        </p:nvSpPr>
        <p:spPr>
          <a:xfrm>
            <a:off x="109940" y="1595076"/>
            <a:ext cx="8705782" cy="4668050"/>
          </a:xfrm>
        </p:spPr>
        <p:txBody>
          <a:bodyPr/>
          <a:lstStyle/>
          <a:p>
            <a:pPr marL="342900" indent="-342900">
              <a:buFont typeface="Arial"/>
              <a:buChar char="•"/>
            </a:pPr>
            <a:r>
              <a:rPr lang="en-US" u="sng" dirty="0">
                <a:latin typeface="Arial" pitchFamily="34" charset="0"/>
                <a:ea typeface="ＭＳ Ｐゴシック" pitchFamily="34" charset="-128"/>
              </a:rPr>
              <a:t>Refrigerators</a:t>
            </a:r>
            <a:r>
              <a:rPr lang="en-US" dirty="0">
                <a:latin typeface="Arial" pitchFamily="34" charset="0"/>
                <a:ea typeface="ＭＳ Ｐゴシック" pitchFamily="34" charset="-128"/>
              </a:rPr>
              <a:t> are closed cycle systems</a:t>
            </a:r>
          </a:p>
          <a:p>
            <a:pPr marL="800100" lvl="1" indent="-342900">
              <a:buFont typeface="Arial"/>
              <a:buChar char="•"/>
            </a:pPr>
            <a:r>
              <a:rPr lang="en-US" dirty="0">
                <a:latin typeface="Arial" pitchFamily="34" charset="0"/>
                <a:ea typeface="ＭＳ Ｐゴシック" pitchFamily="34" charset="-128"/>
              </a:rPr>
              <a:t>They provide cooling and can create liquids but all the mass flow is returned to the start of the cycle</a:t>
            </a:r>
          </a:p>
          <a:p>
            <a:pPr marL="800100" lvl="1" indent="-342900">
              <a:buFont typeface="Arial"/>
              <a:buChar char="•"/>
            </a:pPr>
            <a:r>
              <a:rPr lang="en-US" dirty="0">
                <a:latin typeface="Arial" pitchFamily="34" charset="0"/>
                <a:ea typeface="ＭＳ Ｐゴシック" pitchFamily="34" charset="-128"/>
              </a:rPr>
              <a:t>Such systems are said to have “balanced flow</a:t>
            </a:r>
            <a:r>
              <a:rPr lang="en-US" dirty="0" smtClean="0">
                <a:latin typeface="Arial" pitchFamily="34" charset="0"/>
                <a:ea typeface="ＭＳ Ｐゴシック" pitchFamily="34" charset="-128"/>
              </a:rPr>
              <a:t>”</a:t>
            </a:r>
          </a:p>
          <a:p>
            <a:pPr lvl="1"/>
            <a:endParaRPr lang="en-US" dirty="0">
              <a:latin typeface="Arial" pitchFamily="34" charset="0"/>
              <a:ea typeface="ＭＳ Ｐゴシック" pitchFamily="34" charset="-128"/>
            </a:endParaRPr>
          </a:p>
          <a:p>
            <a:pPr marL="342900" indent="-342900">
              <a:buFont typeface="Arial"/>
              <a:buChar char="•"/>
            </a:pPr>
            <a:r>
              <a:rPr lang="en-US" u="sng" dirty="0">
                <a:latin typeface="Arial" pitchFamily="34" charset="0"/>
                <a:ea typeface="ＭＳ Ｐゴシック" pitchFamily="34" charset="-128"/>
              </a:rPr>
              <a:t>Liquefiers</a:t>
            </a:r>
            <a:r>
              <a:rPr lang="en-US" dirty="0">
                <a:latin typeface="Arial" pitchFamily="34" charset="0"/>
                <a:ea typeface="ＭＳ Ｐゴシック" pitchFamily="34" charset="-128"/>
              </a:rPr>
              <a:t> are open cycle systems</a:t>
            </a:r>
          </a:p>
          <a:p>
            <a:pPr marL="800100" lvl="1" indent="-342900">
              <a:buFont typeface="Arial"/>
              <a:buChar char="•"/>
            </a:pPr>
            <a:r>
              <a:rPr lang="en-US" dirty="0">
                <a:latin typeface="Arial" pitchFamily="34" charset="0"/>
                <a:ea typeface="ＭＳ Ｐゴシック" pitchFamily="34" charset="-128"/>
              </a:rPr>
              <a:t>They provide a liquid which is then drawn off and used elsewhere</a:t>
            </a:r>
          </a:p>
          <a:p>
            <a:pPr marL="800100" lvl="1" indent="-342900">
              <a:buFont typeface="Arial"/>
              <a:buChar char="•"/>
            </a:pPr>
            <a:r>
              <a:rPr lang="en-US" dirty="0">
                <a:latin typeface="Arial" pitchFamily="34" charset="0"/>
                <a:ea typeface="ＭＳ Ｐゴシック" pitchFamily="34" charset="-128"/>
              </a:rPr>
              <a:t>These have “unbalanced flows” the amount of mass returned to the start of the cycle is less than the amount that started by the mass that was converted to liquid. </a:t>
            </a:r>
          </a:p>
          <a:p>
            <a:pPr marL="800100" lvl="1" indent="-342900">
              <a:buFont typeface="Arial"/>
              <a:buChar char="•"/>
            </a:pPr>
            <a:r>
              <a:rPr lang="en-US" dirty="0">
                <a:latin typeface="Arial" pitchFamily="34" charset="0"/>
                <a:ea typeface="ＭＳ Ｐゴシック" pitchFamily="34" charset="-128"/>
              </a:rPr>
              <a:t>In order to keep the cycle running this mass would have to be added as room temperature gas.</a:t>
            </a:r>
          </a:p>
          <a:p>
            <a:endParaRPr lang="en-US" dirty="0"/>
          </a:p>
        </p:txBody>
      </p:sp>
    </p:spTree>
    <p:extLst>
      <p:ext uri="{BB962C8B-B14F-4D97-AF65-F5344CB8AC3E}">
        <p14:creationId xmlns:p14="http://schemas.microsoft.com/office/powerpoint/2010/main" val="35866863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ea typeface="ＭＳ Ｐゴシック" pitchFamily="34" charset="-128"/>
              </a:rPr>
              <a:t>Refrigerators vs. Liquefiers</a:t>
            </a:r>
            <a:endParaRPr lang="en-US" dirty="0"/>
          </a:p>
        </p:txBody>
      </p:sp>
      <p:sp>
        <p:nvSpPr>
          <p:cNvPr id="3" name="Content Placeholder 2"/>
          <p:cNvSpPr>
            <a:spLocks noGrp="1"/>
          </p:cNvSpPr>
          <p:nvPr>
            <p:ph idx="1"/>
          </p:nvPr>
        </p:nvSpPr>
        <p:spPr>
          <a:xfrm>
            <a:off x="234263" y="1607405"/>
            <a:ext cx="8427877" cy="4643392"/>
          </a:xfrm>
        </p:spPr>
        <p:txBody>
          <a:bodyPr/>
          <a:lstStyle/>
          <a:p>
            <a:pPr marL="342900" indent="-342900">
              <a:buFont typeface="Arial"/>
              <a:buChar char="•"/>
            </a:pPr>
            <a:r>
              <a:rPr lang="en-US" dirty="0">
                <a:latin typeface="Arial" pitchFamily="34" charset="0"/>
                <a:ea typeface="ＭＳ Ｐゴシック" pitchFamily="34" charset="-128"/>
              </a:rPr>
              <a:t>In practice, this distinction is less clear cut</a:t>
            </a:r>
          </a:p>
          <a:p>
            <a:pPr marL="800100" lvl="1" indent="-342900">
              <a:buFont typeface="Arial"/>
              <a:buChar char="•"/>
            </a:pPr>
            <a:r>
              <a:rPr lang="en-US" dirty="0">
                <a:latin typeface="Arial" pitchFamily="34" charset="0"/>
                <a:ea typeface="ＭＳ Ｐゴシック" pitchFamily="34" charset="-128"/>
              </a:rPr>
              <a:t>Modern cryogenic plants can operate either as refrigerators or liquefiers and in fact, generally operate as a mixture of the two.</a:t>
            </a:r>
          </a:p>
          <a:p>
            <a:pPr marL="800100" lvl="1" indent="-342900">
              <a:buFont typeface="Arial"/>
              <a:buChar char="•"/>
            </a:pPr>
            <a:r>
              <a:rPr lang="en-US" dirty="0">
                <a:latin typeface="Arial" pitchFamily="34" charset="0"/>
                <a:ea typeface="ＭＳ Ｐゴシック" pitchFamily="34" charset="-128"/>
              </a:rPr>
              <a:t>We talk about refrigeration loads &amp; liquefaction loads</a:t>
            </a:r>
          </a:p>
          <a:p>
            <a:pPr marL="800100" lvl="1" indent="-342900">
              <a:buFont typeface="Arial"/>
              <a:buChar char="•"/>
            </a:pPr>
            <a:r>
              <a:rPr lang="en-US" dirty="0">
                <a:latin typeface="Arial" pitchFamily="34" charset="0"/>
                <a:ea typeface="ＭＳ Ｐゴシック" pitchFamily="34" charset="-128"/>
              </a:rPr>
              <a:t>A key issue is at what temperature is the boil off gas from a cryogenic liquid returned to the cycle?</a:t>
            </a:r>
          </a:p>
          <a:p>
            <a:pPr marL="1257300" lvl="2" indent="-342900">
              <a:buFont typeface="Arial"/>
              <a:buChar char="•"/>
            </a:pPr>
            <a:r>
              <a:rPr lang="en-US" dirty="0">
                <a:latin typeface="Arial" pitchFamily="34" charset="0"/>
                <a:ea typeface="ヒラギノ角ゴ Pro W3"/>
                <a:cs typeface="ヒラギノ角ゴ Pro W3"/>
              </a:rPr>
              <a:t>If brought back at a cryogenic temperature and used to cool incoming warmer gas then this is a refrigeration load</a:t>
            </a:r>
          </a:p>
          <a:p>
            <a:pPr marL="1257300" lvl="2" indent="-342900">
              <a:buFont typeface="Arial"/>
              <a:buChar char="•"/>
            </a:pPr>
            <a:r>
              <a:rPr lang="en-US" dirty="0">
                <a:latin typeface="Arial" pitchFamily="34" charset="0"/>
                <a:ea typeface="ヒラギノ角ゴ Pro W3"/>
                <a:cs typeface="ヒラギノ角ゴ Pro W3"/>
              </a:rPr>
              <a:t>If brought back warm and not used to cool incoming warmer gas this is a liquefaction load</a:t>
            </a:r>
          </a:p>
          <a:p>
            <a:pPr marL="342900" indent="-342900">
              <a:buFont typeface="Arial"/>
              <a:buChar char="•"/>
            </a:pPr>
            <a:r>
              <a:rPr lang="en-US" dirty="0">
                <a:latin typeface="Arial" pitchFamily="34" charset="0"/>
                <a:ea typeface="ＭＳ Ｐゴシック" pitchFamily="34" charset="-128"/>
              </a:rPr>
              <a:t>The thermodynamic rules are the same for refrigerators and liquefiers</a:t>
            </a:r>
          </a:p>
          <a:p>
            <a:pPr marL="342900" indent="-342900">
              <a:buFont typeface="Arial"/>
              <a:buChar char="•"/>
            </a:pPr>
            <a:endParaRPr lang="en-US" dirty="0"/>
          </a:p>
        </p:txBody>
      </p:sp>
    </p:spTree>
    <p:extLst>
      <p:ext uri="{BB962C8B-B14F-4D97-AF65-F5344CB8AC3E}">
        <p14:creationId xmlns:p14="http://schemas.microsoft.com/office/powerpoint/2010/main" val="3504105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60" y="72176"/>
            <a:ext cx="6067426" cy="1441531"/>
          </a:xfrm>
        </p:spPr>
        <p:txBody>
          <a:bodyPr/>
          <a:lstStyle/>
          <a:p>
            <a:r>
              <a:rPr lang="en-US" sz="3200" dirty="0" smtClean="0"/>
              <a:t>Introduction</a:t>
            </a:r>
            <a:endParaRPr lang="en-US" sz="3200" dirty="0"/>
          </a:p>
        </p:txBody>
      </p:sp>
      <p:pic>
        <p:nvPicPr>
          <p:cNvPr id="8" name="Picture 8" descr="C:\Photos\ORNL 2010 Visit\IMG_1104.JPG"/>
          <p:cNvPicPr>
            <a:picLocks noChangeAspect="1" noChangeArrowheads="1"/>
          </p:cNvPicPr>
          <p:nvPr/>
        </p:nvPicPr>
        <p:blipFill>
          <a:blip r:embed="rId2" cstate="print"/>
          <a:srcRect/>
          <a:stretch>
            <a:fillRect/>
          </a:stretch>
        </p:blipFill>
        <p:spPr bwMode="auto">
          <a:xfrm>
            <a:off x="5425106" y="1611433"/>
            <a:ext cx="3411756" cy="2395488"/>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102102" y="1513707"/>
            <a:ext cx="3324285" cy="2493214"/>
          </a:xfrm>
          <a:prstGeom prst="rect">
            <a:avLst/>
          </a:prstGeom>
          <a:noFill/>
          <a:ln w="9525">
            <a:noFill/>
            <a:miter lim="800000"/>
            <a:headEnd/>
            <a:tailEnd/>
          </a:ln>
        </p:spPr>
      </p:pic>
      <p:sp>
        <p:nvSpPr>
          <p:cNvPr id="10" name="TextBox 9"/>
          <p:cNvSpPr txBox="1"/>
          <p:nvPr/>
        </p:nvSpPr>
        <p:spPr>
          <a:xfrm>
            <a:off x="3544411" y="2983100"/>
            <a:ext cx="1069524" cy="646331"/>
          </a:xfrm>
          <a:prstGeom prst="rect">
            <a:avLst/>
          </a:prstGeom>
          <a:noFill/>
        </p:spPr>
        <p:txBody>
          <a:bodyPr wrap="none" rtlCol="0">
            <a:spAutoFit/>
          </a:bodyPr>
          <a:lstStyle/>
          <a:p>
            <a:r>
              <a:rPr lang="en-US" dirty="0" smtClean="0"/>
              <a:t>LHC </a:t>
            </a:r>
          </a:p>
          <a:p>
            <a:r>
              <a:rPr lang="en-US" dirty="0" smtClean="0"/>
              <a:t>Magnets</a:t>
            </a:r>
            <a:endParaRPr lang="en-US" dirty="0"/>
          </a:p>
        </p:txBody>
      </p:sp>
      <p:sp>
        <p:nvSpPr>
          <p:cNvPr id="11" name="TextBox 10"/>
          <p:cNvSpPr txBox="1"/>
          <p:nvPr/>
        </p:nvSpPr>
        <p:spPr>
          <a:xfrm>
            <a:off x="4765951" y="1611433"/>
            <a:ext cx="659155" cy="1200329"/>
          </a:xfrm>
          <a:prstGeom prst="rect">
            <a:avLst/>
          </a:prstGeom>
          <a:noFill/>
        </p:spPr>
        <p:txBody>
          <a:bodyPr wrap="none" rtlCol="0">
            <a:spAutoFit/>
          </a:bodyPr>
          <a:lstStyle/>
          <a:p>
            <a:r>
              <a:rPr lang="en-US" dirty="0" smtClean="0"/>
              <a:t>SNS</a:t>
            </a:r>
          </a:p>
          <a:p>
            <a:r>
              <a:rPr lang="en-US" dirty="0" smtClean="0"/>
              <a:t> 4 K </a:t>
            </a:r>
          </a:p>
          <a:p>
            <a:r>
              <a:rPr lang="en-US" dirty="0" smtClean="0"/>
              <a:t>Cold</a:t>
            </a:r>
          </a:p>
          <a:p>
            <a:r>
              <a:rPr lang="en-US" dirty="0" smtClean="0"/>
              <a:t> Box</a:t>
            </a:r>
            <a:endParaRPr lang="en-US" dirty="0"/>
          </a:p>
        </p:txBody>
      </p:sp>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5727" y="4180961"/>
            <a:ext cx="6096000" cy="2263516"/>
          </a:xfrm>
          <a:prstGeom prst="rect">
            <a:avLst/>
          </a:prstGeom>
        </p:spPr>
      </p:pic>
      <p:sp>
        <p:nvSpPr>
          <p:cNvPr id="13" name="TextBox 12"/>
          <p:cNvSpPr txBox="1"/>
          <p:nvPr/>
        </p:nvSpPr>
        <p:spPr>
          <a:xfrm>
            <a:off x="7188204" y="4943387"/>
            <a:ext cx="1707957" cy="369332"/>
          </a:xfrm>
          <a:prstGeom prst="rect">
            <a:avLst/>
          </a:prstGeom>
          <a:noFill/>
        </p:spPr>
        <p:txBody>
          <a:bodyPr wrap="none" rtlCol="0">
            <a:spAutoFit/>
          </a:bodyPr>
          <a:lstStyle/>
          <a:p>
            <a:r>
              <a:rPr lang="en-US" dirty="0" smtClean="0"/>
              <a:t>ESS </a:t>
            </a:r>
            <a:r>
              <a:rPr lang="en-US" dirty="0" err="1" smtClean="0"/>
              <a:t>Cryomodule</a:t>
            </a:r>
            <a:endParaRPr lang="en-US" dirty="0"/>
          </a:p>
        </p:txBody>
      </p:sp>
    </p:spTree>
    <p:extLst>
      <p:ext uri="{BB962C8B-B14F-4D97-AF65-F5344CB8AC3E}">
        <p14:creationId xmlns:p14="http://schemas.microsoft.com/office/powerpoint/2010/main" val="33432257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60" y="72176"/>
            <a:ext cx="6067426" cy="1441531"/>
          </a:xfrm>
        </p:spPr>
        <p:txBody>
          <a:bodyPr/>
          <a:lstStyle/>
          <a:p>
            <a:r>
              <a:rPr lang="en-US" sz="3200" dirty="0" smtClean="0"/>
              <a:t>Introduction</a:t>
            </a:r>
            <a:endParaRPr lang="en-US" sz="3200" dirty="0"/>
          </a:p>
        </p:txBody>
      </p:sp>
      <p:pic>
        <p:nvPicPr>
          <p:cNvPr id="14" name="Picture 13"/>
          <p:cNvPicPr>
            <a:picLocks noChangeAspect="1"/>
          </p:cNvPicPr>
          <p:nvPr/>
        </p:nvPicPr>
        <p:blipFill>
          <a:blip r:embed="rId2"/>
          <a:stretch>
            <a:fillRect/>
          </a:stretch>
        </p:blipFill>
        <p:spPr>
          <a:xfrm>
            <a:off x="0" y="1513707"/>
            <a:ext cx="5337096" cy="2664927"/>
          </a:xfrm>
          <a:prstGeom prst="rect">
            <a:avLst/>
          </a:prstGeom>
        </p:spPr>
      </p:pic>
      <p:pic>
        <p:nvPicPr>
          <p:cNvPr id="15" name="Picture 2" descr="http://www.atlas.ch/images_atlas1/t_magnet.jpg">
            <a:hlinkClick r:id="rId3"/>
          </p:cNvPr>
          <p:cNvPicPr>
            <a:picLocks noGrp="1" noChangeAspect="1" noChangeArrowheads="1"/>
          </p:cNvPicPr>
          <p:nvPr>
            <p:ph idx="10"/>
          </p:nvPr>
        </p:nvPicPr>
        <p:blipFill>
          <a:blip r:embed="rId4" cstate="print"/>
          <a:srcRect/>
          <a:stretch>
            <a:fillRect/>
          </a:stretch>
        </p:blipFill>
        <p:spPr>
          <a:xfrm>
            <a:off x="4680454" y="4527671"/>
            <a:ext cx="3389264" cy="2209800"/>
          </a:xfrm>
        </p:spPr>
      </p:pic>
      <p:sp>
        <p:nvSpPr>
          <p:cNvPr id="16" name="TextBox 15"/>
          <p:cNvSpPr txBox="1"/>
          <p:nvPr/>
        </p:nvSpPr>
        <p:spPr>
          <a:xfrm>
            <a:off x="8109454" y="4680071"/>
            <a:ext cx="1005403" cy="923330"/>
          </a:xfrm>
          <a:prstGeom prst="rect">
            <a:avLst/>
          </a:prstGeom>
          <a:noFill/>
        </p:spPr>
        <p:txBody>
          <a:bodyPr wrap="none" rtlCol="0">
            <a:spAutoFit/>
          </a:bodyPr>
          <a:lstStyle/>
          <a:p>
            <a:r>
              <a:rPr lang="en-US" dirty="0" smtClean="0"/>
              <a:t>ATLAS</a:t>
            </a:r>
          </a:p>
          <a:p>
            <a:r>
              <a:rPr lang="en-US" dirty="0" smtClean="0"/>
              <a:t>Magnets</a:t>
            </a:r>
          </a:p>
          <a:p>
            <a:r>
              <a:rPr lang="en-US" dirty="0" smtClean="0"/>
              <a:t>At CERN</a:t>
            </a:r>
            <a:endParaRPr lang="en-US" dirty="0"/>
          </a:p>
        </p:txBody>
      </p:sp>
      <p:sp>
        <p:nvSpPr>
          <p:cNvPr id="3" name="TextBox 2"/>
          <p:cNvSpPr txBox="1"/>
          <p:nvPr/>
        </p:nvSpPr>
        <p:spPr>
          <a:xfrm>
            <a:off x="5188468" y="1868850"/>
            <a:ext cx="3671160" cy="369332"/>
          </a:xfrm>
          <a:prstGeom prst="rect">
            <a:avLst/>
          </a:prstGeom>
          <a:noFill/>
        </p:spPr>
        <p:txBody>
          <a:bodyPr wrap="none" rtlCol="0">
            <a:spAutoFit/>
          </a:bodyPr>
          <a:lstStyle/>
          <a:p>
            <a:r>
              <a:rPr lang="en-US" dirty="0" smtClean="0"/>
              <a:t>JSNS LH</a:t>
            </a:r>
            <a:r>
              <a:rPr lang="en-US" baseline="-25000" dirty="0" smtClean="0"/>
              <a:t>2</a:t>
            </a:r>
            <a:r>
              <a:rPr lang="en-US" dirty="0" smtClean="0"/>
              <a:t> Moderator (6.5 kW @ 16 K)</a:t>
            </a:r>
            <a:endParaRPr lang="en-US" dirty="0"/>
          </a:p>
        </p:txBody>
      </p:sp>
    </p:spTree>
    <p:extLst>
      <p:ext uri="{BB962C8B-B14F-4D97-AF65-F5344CB8AC3E}">
        <p14:creationId xmlns:p14="http://schemas.microsoft.com/office/powerpoint/2010/main" val="678422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Catching Cold</a:t>
            </a:r>
            <a:endParaRPr lang="en-US" dirty="0"/>
          </a:p>
        </p:txBody>
      </p:sp>
      <p:sp>
        <p:nvSpPr>
          <p:cNvPr id="3" name="Content Placeholder 2"/>
          <p:cNvSpPr>
            <a:spLocks noGrp="1"/>
          </p:cNvSpPr>
          <p:nvPr>
            <p:ph idx="1"/>
          </p:nvPr>
        </p:nvSpPr>
        <p:spPr>
          <a:xfrm>
            <a:off x="123837" y="1495483"/>
            <a:ext cx="8790523" cy="4860867"/>
          </a:xfrm>
        </p:spPr>
        <p:txBody>
          <a:bodyPr/>
          <a:lstStyle/>
          <a:p>
            <a:pPr marL="342900" indent="-342900">
              <a:buFont typeface="Arial"/>
              <a:buChar char="•"/>
            </a:pPr>
            <a:r>
              <a:rPr lang="en-US" dirty="0"/>
              <a:t>There are really only a few ways in which to make a pure fluid such as helium colder</a:t>
            </a:r>
          </a:p>
          <a:p>
            <a:pPr marL="800100" lvl="1" indent="-342900">
              <a:buFont typeface="Arial"/>
              <a:buChar char="•"/>
            </a:pPr>
            <a:r>
              <a:rPr lang="en-US" dirty="0"/>
              <a:t>Cause the fluid to do work by making it expand against a piston or turbine while keeping it thermally isolated from the outside environment  Isentropic Expansion</a:t>
            </a:r>
          </a:p>
          <a:p>
            <a:pPr marL="800100" lvl="1" indent="-342900">
              <a:buFont typeface="Arial"/>
              <a:buChar char="•"/>
            </a:pPr>
            <a:r>
              <a:rPr lang="en-US" dirty="0"/>
              <a:t>Transfer heat from the fluid to a colder surface</a:t>
            </a:r>
          </a:p>
          <a:p>
            <a:pPr marL="800100" lvl="1" indent="-342900">
              <a:buFont typeface="Arial"/>
              <a:buChar char="•"/>
            </a:pPr>
            <a:r>
              <a:rPr lang="en-US" dirty="0"/>
              <a:t>Cause the fluid to do “internal work” by expanding it through a valve while keeping it thermally isolated Isenthalpic </a:t>
            </a:r>
            <a:r>
              <a:rPr lang="en-US" dirty="0" smtClean="0"/>
              <a:t>Expansion or Joule</a:t>
            </a:r>
            <a:r>
              <a:rPr lang="en-US" dirty="0"/>
              <a:t>-Thomson </a:t>
            </a:r>
            <a:r>
              <a:rPr lang="en-US" dirty="0" smtClean="0"/>
              <a:t>expansion</a:t>
            </a:r>
            <a:endParaRPr lang="en-US" dirty="0"/>
          </a:p>
          <a:p>
            <a:pPr marL="800100" lvl="1" indent="-342900">
              <a:buFont typeface="Arial"/>
              <a:buChar char="•"/>
            </a:pPr>
            <a:r>
              <a:rPr lang="en-US" dirty="0" smtClean="0"/>
              <a:t>Once </a:t>
            </a:r>
            <a:r>
              <a:rPr lang="en-US" dirty="0"/>
              <a:t>the fluid is a liquid, reduce the pressure above the fluid below atmospheric pressure thus reducing the saturation </a:t>
            </a:r>
            <a:r>
              <a:rPr lang="en-US" dirty="0" smtClean="0"/>
              <a:t>temperature</a:t>
            </a:r>
          </a:p>
          <a:p>
            <a:pPr marL="800100" lvl="1" indent="-342900">
              <a:buFont typeface="Arial"/>
              <a:buChar char="•"/>
            </a:pPr>
            <a:endParaRPr lang="en-US" dirty="0"/>
          </a:p>
          <a:p>
            <a:pPr marL="342900" indent="-342900">
              <a:buFont typeface="Arial"/>
              <a:buChar char="•"/>
            </a:pPr>
            <a:r>
              <a:rPr lang="en-US" dirty="0"/>
              <a:t>All modern cryogenic plants do the first 3. Ones that provide cooling below 4.2 K also do the last item</a:t>
            </a:r>
          </a:p>
          <a:p>
            <a:endParaRPr lang="en-US" dirty="0"/>
          </a:p>
        </p:txBody>
      </p:sp>
    </p:spTree>
    <p:extLst>
      <p:ext uri="{BB962C8B-B14F-4D97-AF65-F5344CB8AC3E}">
        <p14:creationId xmlns:p14="http://schemas.microsoft.com/office/powerpoint/2010/main" val="8886007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ea typeface="ＭＳ Ｐゴシック" pitchFamily="34" charset="-128"/>
              </a:rPr>
              <a:t>Collins Cycle</a:t>
            </a:r>
            <a:endParaRPr lang="en-US" dirty="0"/>
          </a:p>
        </p:txBody>
      </p:sp>
      <p:sp>
        <p:nvSpPr>
          <p:cNvPr id="3" name="Content Placeholder 2"/>
          <p:cNvSpPr>
            <a:spLocks noGrp="1"/>
          </p:cNvSpPr>
          <p:nvPr>
            <p:ph idx="1"/>
          </p:nvPr>
        </p:nvSpPr>
        <p:spPr>
          <a:xfrm>
            <a:off x="224762" y="1632063"/>
            <a:ext cx="8462038" cy="4544760"/>
          </a:xfrm>
        </p:spPr>
        <p:txBody>
          <a:bodyPr/>
          <a:lstStyle/>
          <a:p>
            <a:r>
              <a:rPr lang="en-US" dirty="0">
                <a:latin typeface="Arial" pitchFamily="34" charset="0"/>
                <a:ea typeface="ＭＳ Ｐゴシック" pitchFamily="34" charset="-128"/>
              </a:rPr>
              <a:t>Cycle consists of :</a:t>
            </a:r>
          </a:p>
          <a:p>
            <a:endParaRPr lang="en-US" dirty="0">
              <a:latin typeface="Arial" pitchFamily="34" charset="0"/>
              <a:ea typeface="ＭＳ Ｐゴシック" pitchFamily="34" charset="-128"/>
            </a:endParaRPr>
          </a:p>
          <a:p>
            <a:pPr lvl="1"/>
            <a:r>
              <a:rPr lang="en-US" dirty="0">
                <a:latin typeface="Arial" pitchFamily="34" charset="0"/>
                <a:ea typeface="ＭＳ Ｐゴシック" pitchFamily="34" charset="-128"/>
              </a:rPr>
              <a:t>1) Compression of Helium  to ~ 16 Bar with cooling back to 300 K + oil removal</a:t>
            </a:r>
          </a:p>
          <a:p>
            <a:pPr lvl="1"/>
            <a:r>
              <a:rPr lang="en-US" dirty="0">
                <a:latin typeface="Arial" pitchFamily="34" charset="0"/>
                <a:ea typeface="ＭＳ Ｐゴシック" pitchFamily="34" charset="-128"/>
              </a:rPr>
              <a:t>2) Cooling of  high pressure gas with LN</a:t>
            </a:r>
            <a:r>
              <a:rPr lang="en-US" baseline="-25000" dirty="0">
                <a:latin typeface="Arial" pitchFamily="34" charset="0"/>
                <a:ea typeface="ＭＳ Ｐゴシック" pitchFamily="34" charset="-128"/>
              </a:rPr>
              <a:t>2</a:t>
            </a:r>
          </a:p>
          <a:p>
            <a:pPr lvl="1"/>
            <a:r>
              <a:rPr lang="en-US" dirty="0">
                <a:latin typeface="Arial" pitchFamily="34" charset="0"/>
                <a:ea typeface="ＭＳ Ｐゴシック" pitchFamily="34" charset="-128"/>
              </a:rPr>
              <a:t>3) Isentropic expansion via 2 or more expansion engines</a:t>
            </a:r>
          </a:p>
          <a:p>
            <a:pPr lvl="1"/>
            <a:r>
              <a:rPr lang="en-US" dirty="0">
                <a:latin typeface="Arial" pitchFamily="34" charset="0"/>
                <a:ea typeface="ＭＳ Ｐゴシック" pitchFamily="34" charset="-128"/>
              </a:rPr>
              <a:t>4) Cooling of high pressure gas by the cold returning low pressure stream</a:t>
            </a:r>
          </a:p>
          <a:p>
            <a:pPr lvl="1"/>
            <a:r>
              <a:rPr lang="en-US" dirty="0">
                <a:latin typeface="Arial" pitchFamily="34" charset="0"/>
                <a:ea typeface="ＭＳ Ｐゴシック" pitchFamily="34" charset="-128"/>
              </a:rPr>
              <a:t>5) Isenthalpic expansion through JT valve</a:t>
            </a:r>
          </a:p>
          <a:p>
            <a:pPr lvl="1"/>
            <a:r>
              <a:rPr lang="en-US" dirty="0">
                <a:latin typeface="Arial" pitchFamily="34" charset="0"/>
                <a:ea typeface="ＭＳ Ｐゴシック" pitchFamily="34" charset="-128"/>
              </a:rPr>
              <a:t>6) Return of gas to compressors at just above 1 Bar</a:t>
            </a:r>
          </a:p>
          <a:p>
            <a:endParaRPr lang="en-US" dirty="0"/>
          </a:p>
        </p:txBody>
      </p:sp>
    </p:spTree>
    <p:extLst>
      <p:ext uri="{BB962C8B-B14F-4D97-AF65-F5344CB8AC3E}">
        <p14:creationId xmlns:p14="http://schemas.microsoft.com/office/powerpoint/2010/main" val="16565875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ea typeface="ＭＳ Ｐゴシック" pitchFamily="34" charset="-128"/>
              </a:rPr>
              <a:t>CTI 4000 Refrigerator</a:t>
            </a:r>
            <a:br>
              <a:rPr lang="en-US" dirty="0">
                <a:latin typeface="Arial" pitchFamily="34" charset="0"/>
                <a:ea typeface="ＭＳ Ｐゴシック" pitchFamily="34" charset="-128"/>
              </a:rPr>
            </a:br>
            <a:r>
              <a:rPr lang="en-US" dirty="0">
                <a:latin typeface="Arial" pitchFamily="34" charset="0"/>
                <a:ea typeface="ＭＳ Ｐゴシック" pitchFamily="34" charset="-128"/>
              </a:rPr>
              <a:t>(early 80’s vintage ~ 1.2 kW @ 4.5 K)</a:t>
            </a:r>
            <a:endParaRPr lang="en-US" dirty="0"/>
          </a:p>
        </p:txBody>
      </p:sp>
      <p:pic>
        <p:nvPicPr>
          <p:cNvPr id="7" name="Picture 2"/>
          <p:cNvPicPr>
            <a:picLocks noGrp="1" noChangeAspect="1" noChangeArrowheads="1"/>
          </p:cNvPicPr>
          <p:nvPr>
            <p:ph idx="1"/>
          </p:nvPr>
        </p:nvPicPr>
        <p:blipFill>
          <a:blip r:embed="rId2" cstate="print"/>
          <a:srcRect/>
          <a:stretch>
            <a:fillRect/>
          </a:stretch>
        </p:blipFill>
        <p:spPr>
          <a:xfrm>
            <a:off x="269502" y="1441531"/>
            <a:ext cx="3321050" cy="5027613"/>
          </a:xfrm>
        </p:spPr>
      </p:pic>
      <p:pic>
        <p:nvPicPr>
          <p:cNvPr id="8" name="Picture 3"/>
          <p:cNvPicPr>
            <a:picLocks noChangeAspect="1" noChangeArrowheads="1"/>
          </p:cNvPicPr>
          <p:nvPr/>
        </p:nvPicPr>
        <p:blipFill>
          <a:blip r:embed="rId3" cstate="print"/>
          <a:srcRect/>
          <a:stretch>
            <a:fillRect/>
          </a:stretch>
        </p:blipFill>
        <p:spPr>
          <a:xfrm>
            <a:off x="4492625" y="1552393"/>
            <a:ext cx="3965536" cy="4837770"/>
          </a:xfrm>
          <a:prstGeom prst="rect">
            <a:avLst/>
          </a:prstGeom>
        </p:spPr>
      </p:pic>
    </p:spTree>
    <p:extLst>
      <p:ext uri="{BB962C8B-B14F-4D97-AF65-F5344CB8AC3E}">
        <p14:creationId xmlns:p14="http://schemas.microsoft.com/office/powerpoint/2010/main" val="24348270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33099</TotalTime>
  <Words>2797</Words>
  <Application>Microsoft Macintosh PowerPoint</Application>
  <PresentationFormat>On-screen Show (4:3)</PresentationFormat>
  <Paragraphs>408</Paragraphs>
  <Slides>42</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46" baseType="lpstr">
      <vt:lpstr>Office-tema</vt:lpstr>
      <vt:lpstr>Anpassad formgivning</vt:lpstr>
      <vt:lpstr>Default Theme</vt:lpstr>
      <vt:lpstr>Equation</vt:lpstr>
      <vt:lpstr>PowerPoint Presentation</vt:lpstr>
      <vt:lpstr>Outline</vt:lpstr>
      <vt:lpstr>Introduction</vt:lpstr>
      <vt:lpstr>Introduction</vt:lpstr>
      <vt:lpstr>Introduction</vt:lpstr>
      <vt:lpstr>Introduction</vt:lpstr>
      <vt:lpstr>Catching Cold</vt:lpstr>
      <vt:lpstr>Collins Cycle</vt:lpstr>
      <vt:lpstr>CTI 4000 Refrigerator (early 80’s vintage ~ 1.2 kW @ 4.5 K)</vt:lpstr>
      <vt:lpstr>LHC 4.5 K Refrigeration Plant 18 kW @ 4.5 K – produced in ~ 2004 1of 8 required (4 from Linde, 4 from Air Liquide)</vt:lpstr>
      <vt:lpstr>Carnot Cycle</vt:lpstr>
      <vt:lpstr>Carnot Cycle</vt:lpstr>
      <vt:lpstr>Coefficient of Performance  &amp; the Carnot Cycle</vt:lpstr>
      <vt:lpstr>Coefficient of Performance  &amp; the Carnot Cycle</vt:lpstr>
      <vt:lpstr>Carnot Cycles &amp; the Real World</vt:lpstr>
      <vt:lpstr>The real world is sometimes not kind to cryogenic engineers</vt:lpstr>
      <vt:lpstr>Cryostats, Cryomodules and Dewars</vt:lpstr>
      <vt:lpstr>Cryostats</vt:lpstr>
      <vt:lpstr>E158 LH2 Target Cryostat</vt:lpstr>
      <vt:lpstr>Thermal Insulation</vt:lpstr>
      <vt:lpstr>Three Ways to Transfer Heat</vt:lpstr>
      <vt:lpstr>Conduction Heat Transfer</vt:lpstr>
      <vt:lpstr>Design Example  ILC Cryomodule Support Post</vt:lpstr>
      <vt:lpstr>Convection Heat Transfer</vt:lpstr>
      <vt:lpstr>Vacuum Insulation</vt:lpstr>
      <vt:lpstr>Radiation Heat Transfer</vt:lpstr>
      <vt:lpstr>Radiation Heat Transfer</vt:lpstr>
      <vt:lpstr>Radiation Heat Transfer</vt:lpstr>
      <vt:lpstr>Radiation Heat Transfer</vt:lpstr>
      <vt:lpstr>Radiation Heat Transfer</vt:lpstr>
      <vt:lpstr>Multilayer Insulation</vt:lpstr>
      <vt:lpstr>Example of MLI in LHC Magnets</vt:lpstr>
      <vt:lpstr>PowerPoint Presentation</vt:lpstr>
      <vt:lpstr>There is Much More to Cryogenic Engineering</vt:lpstr>
      <vt:lpstr>The Use of Cryogenics in Accelerators is Growing</vt:lpstr>
      <vt:lpstr>Examples of Future Facilities </vt:lpstr>
      <vt:lpstr>PowerPoint Presentation</vt:lpstr>
      <vt:lpstr>PowerPoint Presentation</vt:lpstr>
      <vt:lpstr>Summary</vt:lpstr>
      <vt:lpstr>Back Up Slides</vt:lpstr>
      <vt:lpstr>Refrigerators vs. Liquefiers</vt:lpstr>
      <vt:lpstr>Refrigerators vs. Liquefiers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John Weisend</cp:lastModifiedBy>
  <cp:revision>522</cp:revision>
  <cp:lastPrinted>2013-11-04T14:55:04Z</cp:lastPrinted>
  <dcterms:created xsi:type="dcterms:W3CDTF">2013-09-21T18:00:17Z</dcterms:created>
  <dcterms:modified xsi:type="dcterms:W3CDTF">2015-11-11T09:39:55Z</dcterms:modified>
</cp:coreProperties>
</file>