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28"/>
  </p:notesMasterIdLst>
  <p:sldIdLst>
    <p:sldId id="256" r:id="rId2"/>
    <p:sldId id="283" r:id="rId3"/>
    <p:sldId id="270" r:id="rId4"/>
    <p:sldId id="271" r:id="rId5"/>
    <p:sldId id="272" r:id="rId6"/>
    <p:sldId id="273" r:id="rId7"/>
    <p:sldId id="274" r:id="rId8"/>
    <p:sldId id="284" r:id="rId9"/>
    <p:sldId id="275" r:id="rId10"/>
    <p:sldId id="276" r:id="rId11"/>
    <p:sldId id="277" r:id="rId12"/>
    <p:sldId id="278" r:id="rId13"/>
    <p:sldId id="288" r:id="rId14"/>
    <p:sldId id="289" r:id="rId15"/>
    <p:sldId id="290" r:id="rId16"/>
    <p:sldId id="286" r:id="rId17"/>
    <p:sldId id="287" r:id="rId18"/>
    <p:sldId id="285" r:id="rId19"/>
    <p:sldId id="294" r:id="rId20"/>
    <p:sldId id="291" r:id="rId21"/>
    <p:sldId id="293" r:id="rId22"/>
    <p:sldId id="281" r:id="rId23"/>
    <p:sldId id="280" r:id="rId24"/>
    <p:sldId id="257" r:id="rId25"/>
    <p:sldId id="292" r:id="rId26"/>
    <p:sldId id="295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4B7FAF"/>
    <a:srgbClr val="000066"/>
    <a:srgbClr val="000099"/>
    <a:srgbClr val="D6E6DC"/>
    <a:srgbClr val="699DC5"/>
    <a:srgbClr val="0A9CC5"/>
    <a:srgbClr val="41B4C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8" autoAdjust="0"/>
    <p:restoredTop sz="94653" autoAdjust="0"/>
  </p:normalViewPr>
  <p:slideViewPr>
    <p:cSldViewPr>
      <p:cViewPr varScale="1">
        <p:scale>
          <a:sx n="80" d="100"/>
          <a:sy n="80" d="100"/>
        </p:scale>
        <p:origin x="-461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9C636D-B405-484A-85AA-BA938482012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CA1802-03FF-4834-BCA6-82B64760A1C8}" type="slidenum">
              <a:rPr lang="en-US"/>
              <a:pPr/>
              <a:t>23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341813"/>
            <a:ext cx="5019675" cy="4116387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1979613" cy="6858000"/>
          </a:xfrm>
          <a:prstGeom prst="rect">
            <a:avLst/>
          </a:prstGeom>
          <a:pattFill prst="dkHorz">
            <a:fgClr>
              <a:schemeClr val="accent2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95513" y="2130425"/>
            <a:ext cx="6262687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43213" y="4292600"/>
            <a:ext cx="4929187" cy="1346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rgbClr val="000099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7E586D2B-6AAE-457B-9610-45D0E2AA3646}" type="datetime1">
              <a:rPr lang="sv-SE" smtClean="0"/>
              <a:pPr/>
              <a:t>2007-02-27</a:t>
            </a:fld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0A48027-1186-4D14-8A57-77B0663E05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logo-ng-sheared.C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93" y="-1198145"/>
            <a:ext cx="4762500" cy="4762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76B225-FD29-4D50-A098-D53408424895}" type="datetime1">
              <a:rPr lang="sv-SE" smtClean="0"/>
              <a:pPr/>
              <a:t>2007-02-27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BE25E-1BEC-424C-B589-68D7410EA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381000"/>
            <a:ext cx="2041525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73763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B4CA33-0B30-476A-AE4E-A77BAB135D39}" type="datetime1">
              <a:rPr lang="sv-SE" smtClean="0"/>
              <a:pPr/>
              <a:t>2007-02-27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1BC5E-6BC8-4AF2-980B-483B2DC2A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6719888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06050E-AA45-48E7-BB64-A00D1BE523E2}" type="datetime1">
              <a:rPr lang="sv-SE" smtClean="0"/>
              <a:pPr/>
              <a:t>2007-02-27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9F8BFAF-79C3-4A31-94CE-3045D58E5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6719888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8153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3733800"/>
            <a:ext cx="8153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40184F-C389-4C5F-996B-510947A96083}" type="datetime1">
              <a:rPr lang="sv-SE" smtClean="0"/>
              <a:pPr/>
              <a:t>2007-02-27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EE9D73F-E32E-48D9-804C-C8DA22AD20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CFA0ED1-D241-4795-B081-D7A4949C93B2}" type="datetime1">
              <a:rPr lang="sv-SE" altLang="en-US" smtClean="0"/>
              <a:pPr/>
              <a:t>2007-02-27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www.nordugrid.org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542D84F-CE0A-46DD-97E3-72F286FB3D7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FC6A68F-B795-4AAF-A577-647D0A9815EF}" type="datetime1">
              <a:rPr lang="sv-SE" altLang="en-US" smtClean="0"/>
              <a:pPr/>
              <a:t>2007-02-27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www.nordugrid.org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4A9C8DA-AC05-40FC-9262-4073BC57F0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C276F-4D6A-4BAE-B7CE-E304D5B70FED}" type="datetime1">
              <a:rPr lang="sv-SE" smtClean="0"/>
              <a:pPr/>
              <a:t>2007-02-27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D21E4-B297-4319-93C2-549465BB49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84BAA1-1FBE-4833-A104-148F8C531FB8}" type="datetime1">
              <a:rPr lang="sv-SE" smtClean="0"/>
              <a:pPr/>
              <a:t>2007-02-27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04AB1-558D-44D4-B2F5-56AC1C96B4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6ABDB3-D511-4FC0-A2D2-A18D46E11B94}" type="datetime1">
              <a:rPr lang="sv-SE" smtClean="0"/>
              <a:pPr/>
              <a:t>2007-02-27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AC174-5E24-43EB-8CFC-0507C55E5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9D816C-E9E2-4B8D-94B2-4FC1AB7BACCC}" type="datetime1">
              <a:rPr lang="sv-SE" smtClean="0"/>
              <a:pPr/>
              <a:t>2007-02-27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FAE65-A354-4D90-9B04-BBF2B4E6D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5740A6-1300-43B9-B3BC-7A3D30715002}" type="datetime1">
              <a:rPr lang="sv-SE" smtClean="0"/>
              <a:pPr/>
              <a:t>2007-02-27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A9629-9571-42B3-99A0-E140A7BF75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D66DE5-875F-4A41-B533-20EC8C487722}" type="datetime1">
              <a:rPr lang="sv-SE" smtClean="0"/>
              <a:pPr/>
              <a:t>2007-02-27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52DF2-6AE1-4912-9360-5F0994AA4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8A5987-1C6B-4A32-AC94-E8C526155A81}" type="datetime1">
              <a:rPr lang="sv-SE" smtClean="0"/>
              <a:pPr/>
              <a:t>2007-02-27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2ED12-8C30-4750-8BA0-2FA0BC634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FAC47A-1245-440B-B523-DCD07127A69F}" type="datetime1">
              <a:rPr lang="sv-SE" smtClean="0"/>
              <a:pPr/>
              <a:t>2007-02-27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F59BA-5C41-49CF-A2B2-3DC921A49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381000"/>
            <a:ext cx="671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C60E159-02A8-4839-BA15-6CE904C2C2FA}" type="datetime1">
              <a:rPr lang="sv-SE" smtClean="0"/>
              <a:pPr/>
              <a:t>2007-02-27</a:t>
            </a:fld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6EABE9A-57F1-4E99-BA6D-3CEE396B944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703" name="Picture 7" descr="logo-ng-sheared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4475" y="304800"/>
            <a:ext cx="1584325" cy="596900"/>
          </a:xfrm>
          <a:prstGeom prst="rect">
            <a:avLst/>
          </a:prstGeom>
          <a:noFill/>
        </p:spPr>
      </p:pic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0" y="152400"/>
            <a:ext cx="91440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52400" y="0"/>
            <a:ext cx="0" cy="68580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8991600" y="152400"/>
            <a:ext cx="152400" cy="60198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0"/>
            <a:ext cx="152400" cy="1066800"/>
          </a:xfrm>
          <a:prstGeom prst="rect">
            <a:avLst/>
          </a:prstGeom>
          <a:solidFill>
            <a:srgbClr val="C8004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0" y="6172200"/>
            <a:ext cx="152400" cy="6858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304800" y="0"/>
            <a:ext cx="0" cy="152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304800" y="1066800"/>
            <a:ext cx="0" cy="57912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152400" y="0"/>
            <a:ext cx="152400" cy="152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152400" y="1066800"/>
            <a:ext cx="152400" cy="5105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00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hyperlink" Target="http://www.gridlab.org/" TargetMode="External"/><Relationship Id="rId18" Type="http://schemas.openxmlformats.org/officeDocument/2006/relationships/hyperlink" Target="http://grid.infn.it/index.php?infngrid" TargetMode="External"/><Relationship Id="rId26" Type="http://schemas.openxmlformats.org/officeDocument/2006/relationships/image" Target="../media/image53.png"/><Relationship Id="rId39" Type="http://schemas.openxmlformats.org/officeDocument/2006/relationships/hyperlink" Target="http://www.ivdgl.org/grid2003/index.php" TargetMode="External"/><Relationship Id="rId3" Type="http://schemas.openxmlformats.org/officeDocument/2006/relationships/image" Target="../media/image35.png"/><Relationship Id="rId21" Type="http://schemas.openxmlformats.org/officeDocument/2006/relationships/image" Target="../media/image48.png"/><Relationship Id="rId34" Type="http://schemas.openxmlformats.org/officeDocument/2006/relationships/image" Target="../media/image59.png"/><Relationship Id="rId42" Type="http://schemas.openxmlformats.org/officeDocument/2006/relationships/image" Target="../media/image66.png"/><Relationship Id="rId7" Type="http://schemas.openxmlformats.org/officeDocument/2006/relationships/image" Target="../media/image38.png"/><Relationship Id="rId12" Type="http://schemas.openxmlformats.org/officeDocument/2006/relationships/image" Target="../media/image43.jpeg"/><Relationship Id="rId17" Type="http://schemas.openxmlformats.org/officeDocument/2006/relationships/image" Target="../media/image46.png"/><Relationship Id="rId25" Type="http://schemas.openxmlformats.org/officeDocument/2006/relationships/image" Target="../media/image52.jpeg"/><Relationship Id="rId33" Type="http://schemas.openxmlformats.org/officeDocument/2006/relationships/hyperlink" Target="http://www.grangenet.net/" TargetMode="External"/><Relationship Id="rId38" Type="http://schemas.openxmlformats.org/officeDocument/2006/relationships/image" Target="../media/image63.png"/><Relationship Id="rId2" Type="http://schemas.openxmlformats.org/officeDocument/2006/relationships/image" Target="../media/image34.jpeg"/><Relationship Id="rId16" Type="http://schemas.openxmlformats.org/officeDocument/2006/relationships/hyperlink" Target="http://www.westgrid.ca/home.html" TargetMode="External"/><Relationship Id="rId20" Type="http://schemas.openxmlformats.org/officeDocument/2006/relationships/hyperlink" Target="http://www.gridpp.ac.uk/" TargetMode="External"/><Relationship Id="rId29" Type="http://schemas.openxmlformats.org/officeDocument/2006/relationships/hyperlink" Target="http://cagraidsvr06.cs.tcd.ie/index.html" TargetMode="External"/><Relationship Id="rId41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11" Type="http://schemas.openxmlformats.org/officeDocument/2006/relationships/image" Target="../media/image42.jpeg"/><Relationship Id="rId24" Type="http://schemas.openxmlformats.org/officeDocument/2006/relationships/image" Target="../media/image51.png"/><Relationship Id="rId32" Type="http://schemas.openxmlformats.org/officeDocument/2006/relationships/image" Target="../media/image58.png"/><Relationship Id="rId37" Type="http://schemas.openxmlformats.org/officeDocument/2006/relationships/image" Target="../media/image62.png"/><Relationship Id="rId40" Type="http://schemas.openxmlformats.org/officeDocument/2006/relationships/image" Target="../media/image64.png"/><Relationship Id="rId5" Type="http://schemas.openxmlformats.org/officeDocument/2006/relationships/hyperlink" Target="http://www.grid.it/" TargetMode="External"/><Relationship Id="rId15" Type="http://schemas.openxmlformats.org/officeDocument/2006/relationships/image" Target="../media/image45.png"/><Relationship Id="rId23" Type="http://schemas.openxmlformats.org/officeDocument/2006/relationships/image" Target="../media/image50.emf"/><Relationship Id="rId28" Type="http://schemas.openxmlformats.org/officeDocument/2006/relationships/image" Target="../media/image55.png"/><Relationship Id="rId36" Type="http://schemas.openxmlformats.org/officeDocument/2006/relationships/image" Target="../media/image61.png"/><Relationship Id="rId10" Type="http://schemas.openxmlformats.org/officeDocument/2006/relationships/image" Target="../media/image41.png"/><Relationship Id="rId19" Type="http://schemas.openxmlformats.org/officeDocument/2006/relationships/image" Target="../media/image47.jpeg"/><Relationship Id="rId31" Type="http://schemas.openxmlformats.org/officeDocument/2006/relationships/image" Target="../media/image57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image" Target="../media/image44.jpeg"/><Relationship Id="rId22" Type="http://schemas.openxmlformats.org/officeDocument/2006/relationships/image" Target="../media/image49.png"/><Relationship Id="rId27" Type="http://schemas.openxmlformats.org/officeDocument/2006/relationships/image" Target="../media/image54.jpeg"/><Relationship Id="rId30" Type="http://schemas.openxmlformats.org/officeDocument/2006/relationships/image" Target="../media/image56.jpeg"/><Relationship Id="rId35" Type="http://schemas.openxmlformats.org/officeDocument/2006/relationships/image" Target="../media/image60.jpeg"/><Relationship Id="rId43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\slides\atlasIntro.av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High Energy Physics </a:t>
            </a:r>
            <a:r>
              <a:rPr lang="en-US" dirty="0" smtClean="0"/>
              <a:t>and </a:t>
            </a:r>
            <a:r>
              <a:rPr lang="en-US" dirty="0"/>
              <a:t>Grid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i="1" dirty="0"/>
              <a:t>Oxana Smirnova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 smtClean="0"/>
              <a:t>FYS225/FKF050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February </a:t>
            </a:r>
            <a:r>
              <a:rPr lang="en-US" sz="2400" dirty="0" smtClean="0"/>
              <a:t>27</a:t>
            </a:r>
            <a:r>
              <a:rPr lang="en-US" sz="2400" dirty="0"/>
              <a:t>, </a:t>
            </a:r>
            <a:r>
              <a:rPr lang="en-US" sz="2400" dirty="0" smtClean="0"/>
              <a:t>2007, Lund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Monte Carlo data production flow </a:t>
            </a:r>
            <a:r>
              <a:rPr lang="en-US" sz="1900"/>
              <a:t>(10 Mevents)</a:t>
            </a:r>
            <a:endParaRPr lang="fr-FR" sz="1900"/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052513"/>
            <a:ext cx="7673975" cy="4986337"/>
          </a:xfrm>
          <a:noFill/>
          <a:ln/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C5BD-C983-42D0-A566-B5217DD57175}" type="datetime1">
              <a:rPr lang="sv-SE" smtClean="0"/>
              <a:pPr/>
              <a:t>2007-02-27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9FCC-4157-4BFC-9F0E-F6829EADB7BD}" type="slidenum">
              <a:rPr lang="en-US"/>
              <a:pPr/>
              <a:t>10</a:t>
            </a:fld>
            <a:endParaRPr lang="en-US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76288" y="2957513"/>
            <a:ext cx="7591425" cy="941387"/>
          </a:xfrm>
          <a:prstGeom prst="rect">
            <a:avLst/>
          </a:prstGeom>
          <a:solidFill>
            <a:srgbClr val="FFFF99"/>
          </a:solidFill>
          <a:ln w="25400" cap="sq">
            <a:solidFill>
              <a:srgbClr val="800000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CC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800">
                <a:solidFill>
                  <a:srgbClr val="CC0000"/>
                </a:solidFill>
              </a:rPr>
              <a:t>Very different tasks/algorithms (ATLAS experiment in this example)</a:t>
            </a:r>
          </a:p>
          <a:p>
            <a:pPr>
              <a:buFontTx/>
              <a:buChar char="•"/>
            </a:pPr>
            <a:r>
              <a:rPr lang="en-US" sz="1800">
                <a:solidFill>
                  <a:srgbClr val="CC0000"/>
                </a:solidFill>
              </a:rPr>
              <a:t>Single job lasts from 10 minutes to 20 hours</a:t>
            </a:r>
          </a:p>
          <a:p>
            <a:pPr>
              <a:buFontTx/>
              <a:buChar char="•"/>
            </a:pPr>
            <a:r>
              <a:rPr lang="en-US" sz="1800">
                <a:solidFill>
                  <a:srgbClr val="CC0000"/>
                </a:solidFill>
              </a:rPr>
              <a:t>Most tasks require large amounts of input and produce large output data</a:t>
            </a:r>
            <a:endParaRPr lang="ru-RU" sz="1800">
              <a:solidFill>
                <a:srgbClr val="CC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Software for HEP experiments</a:t>
            </a: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Massive pieces of software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Written by very many different authors in different languages (C++, Java, Python, Fortran)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Dozens of external components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Occupy as much as ~10 GB of disk space each release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Frequent releases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Every experiment can release as often as once a month during the preparation phase (which is </a:t>
            </a:r>
            <a:r>
              <a:rPr lang="en-US" sz="2000" i="1" dirty="0"/>
              <a:t>now</a:t>
            </a:r>
            <a:r>
              <a:rPr lang="en-US" sz="2000" dirty="0"/>
              <a:t> for LHC)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Difficult to set up outside the lab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Experiments can not afford supporting different operating systems and different computer configurations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For a small university group it is very difficult to manage different software sets and maintain hardware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ALICE, ATLAS, H1, PHENIX etc – all in many versions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Solution: use external computing </a:t>
            </a:r>
            <a:r>
              <a:rPr lang="en-US" sz="2000" dirty="0" smtClean="0"/>
              <a:t>resources</a:t>
            </a:r>
            <a:endParaRPr lang="en-US" sz="2000" i="1" dirty="0">
              <a:solidFill>
                <a:srgbClr val="CC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D75D-EB17-4935-8F0A-20E3A3862AF0}" type="datetime1">
              <a:rPr lang="sv-SE" smtClean="0"/>
              <a:pPr/>
              <a:t>2007-02-27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37AF-8031-4D4B-A881-3CE4987156F5}" type="slidenum">
              <a:rPr lang="en-US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HEP computing specifics</a:t>
            </a: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142983"/>
            <a:ext cx="3940175" cy="516732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Data-intensive tasks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Large datasets, large files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Lengthy processing times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Large memory consumption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High throughput is necessary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Very distributed resources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Distributed computing resources of </a:t>
            </a:r>
            <a:r>
              <a:rPr lang="en-US" sz="1800" i="1" u="sng" dirty="0"/>
              <a:t>modest</a:t>
            </a:r>
            <a:r>
              <a:rPr lang="en-US" sz="1800" dirty="0"/>
              <a:t> size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Produced and processed data are hence distributed, too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Issues of coordination, synchronization and authorization are outstanding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HEP is by no means unique in its demands, but we are first, we are many, and we </a:t>
            </a:r>
            <a:r>
              <a:rPr lang="en-US" sz="2000" b="1" i="1" dirty="0">
                <a:solidFill>
                  <a:srgbClr val="CC3300"/>
                </a:solidFill>
              </a:rPr>
              <a:t>badly</a:t>
            </a:r>
            <a:r>
              <a:rPr lang="en-US" sz="2000" dirty="0"/>
              <a:t> need it</a:t>
            </a:r>
            <a:endParaRPr lang="ru-RU" sz="2000" dirty="0"/>
          </a:p>
        </p:txBody>
      </p:sp>
      <p:pic>
        <p:nvPicPr>
          <p:cNvPr id="31748" name="Picture 4" descr="CMS-membe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86550" y="2276647"/>
            <a:ext cx="4000000" cy="2761905"/>
          </a:xfrm>
          <a:noFill/>
          <a:ln/>
        </p:spPr>
      </p:pic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3122-43DB-49F3-BB23-A996A8B6BCAA}" type="datetime1">
              <a:rPr lang="sv-SE" smtClean="0"/>
              <a:pPr/>
              <a:t>2007-02-27</a:t>
            </a:fld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779B-60CC-4436-A825-6F6CEAB37F4C}" type="slidenum">
              <a:rPr lang="en-US"/>
              <a:pPr/>
              <a:t>12</a:t>
            </a:fld>
            <a:endParaRPr lang="en-US"/>
          </a:p>
        </p:txBody>
      </p:sp>
      <p:pic>
        <p:nvPicPr>
          <p:cNvPr id="31753" name="Picture 9" descr="CMS-trigger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643050"/>
            <a:ext cx="4065587" cy="3394075"/>
          </a:xfrm>
        </p:spPr>
      </p:pic>
      <p:grpSp>
        <p:nvGrpSpPr>
          <p:cNvPr id="31749" name="Group 5"/>
          <p:cNvGrpSpPr>
            <a:grpSpLocks/>
          </p:cNvGrpSpPr>
          <p:nvPr/>
        </p:nvGrpSpPr>
        <p:grpSpPr bwMode="auto">
          <a:xfrm>
            <a:off x="5219700" y="1616075"/>
            <a:ext cx="2925763" cy="3625850"/>
            <a:chOff x="930" y="300"/>
            <a:chExt cx="1843" cy="2284"/>
          </a:xfrm>
        </p:grpSpPr>
        <p:pic>
          <p:nvPicPr>
            <p:cNvPr id="31750" name="Picture 6" descr="wp10-demo_000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73" y="1344"/>
              <a:ext cx="800" cy="1240"/>
            </a:xfrm>
            <a:prstGeom prst="rect">
              <a:avLst/>
            </a:prstGeom>
            <a:noFill/>
          </p:spPr>
        </p:pic>
        <p:pic>
          <p:nvPicPr>
            <p:cNvPr id="31751" name="Picture 7" descr="wp10-demo_000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74" y="799"/>
              <a:ext cx="800" cy="1240"/>
            </a:xfrm>
            <a:prstGeom prst="rect">
              <a:avLst/>
            </a:prstGeom>
            <a:noFill/>
          </p:spPr>
        </p:pic>
        <p:pic>
          <p:nvPicPr>
            <p:cNvPr id="31752" name="Picture 8" descr="wp10-demo_000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30" y="300"/>
              <a:ext cx="800" cy="1240"/>
            </a:xfrm>
            <a:prstGeom prst="rect">
              <a:avLst/>
            </a:prstGeom>
            <a:noFill/>
          </p:spPr>
        </p:pic>
      </p:grp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Grid to the rescue</a:t>
            </a: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200" smtClean="0"/>
              <a:t>Distributed supercomputer, based on commodity PCs and fast WAN</a:t>
            </a:r>
            <a:endParaRPr lang="ru-RU" sz="2200" smtClean="0"/>
          </a:p>
          <a:p>
            <a:r>
              <a:rPr lang="en-US" sz="2200" smtClean="0"/>
              <a:t>Access to the great variety of resources by a single pass – certificate </a:t>
            </a:r>
            <a:endParaRPr lang="ru-RU" sz="2200" smtClean="0"/>
          </a:p>
          <a:p>
            <a:r>
              <a:rPr lang="en-US" sz="2200" smtClean="0"/>
              <a:t>A possibility to manage distributed data in a synchronous manner </a:t>
            </a:r>
          </a:p>
          <a:p>
            <a:r>
              <a:rPr lang="en-US" sz="2200" smtClean="0"/>
              <a:t>A new commodity</a:t>
            </a:r>
            <a:endParaRPr lang="en-GB" sz="2200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13046" y="1219200"/>
            <a:ext cx="3747008" cy="4876800"/>
          </a:xfrm>
          <a:noFill/>
          <a:ln/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856163" y="1428736"/>
            <a:ext cx="3930679" cy="4714908"/>
            <a:chOff x="2822" y="829"/>
            <a:chExt cx="3013" cy="3806"/>
          </a:xfrm>
        </p:grpSpPr>
        <p:pic>
          <p:nvPicPr>
            <p:cNvPr id="10246" name="Picture 6" descr="tan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26" y="1398"/>
              <a:ext cx="2543" cy="205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 flipH="1">
              <a:off x="3288" y="1071"/>
              <a:ext cx="363" cy="108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48" name="Text Box 8"/>
            <p:cNvSpPr txBox="1">
              <a:spLocks noChangeArrowheads="1"/>
            </p:cNvSpPr>
            <p:nvPr/>
          </p:nvSpPr>
          <p:spPr bwMode="auto">
            <a:xfrm>
              <a:off x="3198" y="861"/>
              <a:ext cx="1439" cy="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Supercomputer</a:t>
              </a:r>
              <a:endParaRPr lang="en-GB" sz="1600"/>
            </a:p>
          </p:txBody>
        </p:sp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 flipV="1">
              <a:off x="3288" y="3113"/>
              <a:ext cx="545" cy="6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50" name="Text Box 10"/>
            <p:cNvSpPr txBox="1">
              <a:spLocks noChangeArrowheads="1"/>
            </p:cNvSpPr>
            <p:nvPr/>
          </p:nvSpPr>
          <p:spPr bwMode="auto">
            <a:xfrm>
              <a:off x="2822" y="3781"/>
              <a:ext cx="1150" cy="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Workstation</a:t>
              </a:r>
              <a:endParaRPr lang="en-GB" sz="1600"/>
            </a:p>
          </p:txBody>
        </p:sp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 flipH="1" flipV="1">
              <a:off x="5012" y="2750"/>
              <a:ext cx="272" cy="81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52" name="Text Box 12"/>
            <p:cNvSpPr txBox="1">
              <a:spLocks noChangeArrowheads="1"/>
            </p:cNvSpPr>
            <p:nvPr/>
          </p:nvSpPr>
          <p:spPr bwMode="auto">
            <a:xfrm>
              <a:off x="4923" y="3628"/>
              <a:ext cx="912" cy="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PC Farm</a:t>
              </a:r>
              <a:endParaRPr lang="en-GB" sz="1600"/>
            </a:p>
          </p:txBody>
        </p: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 flipH="1">
              <a:off x="4694" y="1071"/>
              <a:ext cx="136" cy="363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54" name="Text Box 14"/>
            <p:cNvSpPr txBox="1">
              <a:spLocks noChangeArrowheads="1"/>
            </p:cNvSpPr>
            <p:nvPr/>
          </p:nvSpPr>
          <p:spPr bwMode="auto">
            <a:xfrm>
              <a:off x="4592" y="829"/>
              <a:ext cx="893" cy="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/>
                <a:t>The Grid</a:t>
              </a:r>
              <a:endParaRPr lang="en-GB" sz="1600" b="1"/>
            </a:p>
          </p:txBody>
        </p:sp>
      </p:grpSp>
      <p:grpSp>
        <p:nvGrpSpPr>
          <p:cNvPr id="26" name="Organization Chart 2"/>
          <p:cNvGrpSpPr>
            <a:grpSpLocks noChangeAspect="1"/>
          </p:cNvGrpSpPr>
          <p:nvPr/>
        </p:nvGrpSpPr>
        <p:grpSpPr bwMode="auto">
          <a:xfrm>
            <a:off x="5572132" y="1357298"/>
            <a:ext cx="2105025" cy="4406900"/>
            <a:chOff x="2745" y="1504"/>
            <a:chExt cx="1597" cy="3752"/>
          </a:xfrm>
        </p:grpSpPr>
        <p:cxnSp>
          <p:nvCxnSpPr>
            <p:cNvPr id="37892" name="_s37892"/>
            <p:cNvCxnSpPr>
              <a:cxnSpLocks noChangeShapeType="1"/>
              <a:stCxn id="37" idx="0"/>
              <a:endCxn id="34" idx="2"/>
            </p:cNvCxnSpPr>
            <p:nvPr/>
          </p:nvCxnSpPr>
          <p:spPr bwMode="auto">
            <a:xfrm rot="16200000">
              <a:off x="3342" y="3379"/>
              <a:ext cx="405" cy="1"/>
            </a:xfrm>
            <a:prstGeom prst="straightConnector1">
              <a:avLst/>
            </a:prstGeom>
            <a:noFill/>
            <a:ln w="38100">
              <a:solidFill>
                <a:srgbClr val="540000"/>
              </a:solidFill>
              <a:round/>
              <a:headEnd type="triangle" w="lg" len="med"/>
              <a:tailEnd/>
            </a:ln>
          </p:spPr>
        </p:cxnSp>
        <p:cxnSp>
          <p:nvCxnSpPr>
            <p:cNvPr id="37893" name="_s37893"/>
            <p:cNvCxnSpPr>
              <a:cxnSpLocks noChangeShapeType="1"/>
              <a:stCxn id="36" idx="0"/>
              <a:endCxn id="35" idx="2"/>
            </p:cNvCxnSpPr>
            <p:nvPr/>
          </p:nvCxnSpPr>
          <p:spPr bwMode="auto">
            <a:xfrm rot="16200000">
              <a:off x="3342" y="4764"/>
              <a:ext cx="406" cy="1"/>
            </a:xfrm>
            <a:prstGeom prst="straightConnector1">
              <a:avLst/>
            </a:prstGeom>
            <a:noFill/>
            <a:ln w="38100">
              <a:solidFill>
                <a:srgbClr val="540000"/>
              </a:solidFill>
              <a:round/>
              <a:headEnd type="triangle" w="lg" len="med"/>
              <a:tailEnd/>
            </a:ln>
          </p:spPr>
        </p:cxnSp>
        <p:cxnSp>
          <p:nvCxnSpPr>
            <p:cNvPr id="37894" name="_s37894"/>
            <p:cNvCxnSpPr>
              <a:cxnSpLocks noChangeShapeType="1"/>
              <a:stCxn id="35" idx="0"/>
              <a:endCxn id="37" idx="2"/>
            </p:cNvCxnSpPr>
            <p:nvPr/>
          </p:nvCxnSpPr>
          <p:spPr bwMode="auto">
            <a:xfrm rot="16200000">
              <a:off x="3343" y="4071"/>
              <a:ext cx="403" cy="1"/>
            </a:xfrm>
            <a:prstGeom prst="straightConnector1">
              <a:avLst/>
            </a:prstGeom>
            <a:noFill/>
            <a:ln w="38100">
              <a:solidFill>
                <a:srgbClr val="540000"/>
              </a:solidFill>
              <a:round/>
              <a:headEnd type="triangle" w="lg" len="med"/>
              <a:tailEnd/>
            </a:ln>
          </p:spPr>
        </p:cxnSp>
        <p:cxnSp>
          <p:nvCxnSpPr>
            <p:cNvPr id="37895" name="_s37895"/>
            <p:cNvCxnSpPr>
              <a:cxnSpLocks noChangeShapeType="1"/>
              <a:stCxn id="34" idx="0"/>
              <a:endCxn id="33" idx="2"/>
            </p:cNvCxnSpPr>
            <p:nvPr/>
          </p:nvCxnSpPr>
          <p:spPr bwMode="auto">
            <a:xfrm rot="16200000">
              <a:off x="3342" y="2686"/>
              <a:ext cx="405" cy="1"/>
            </a:xfrm>
            <a:prstGeom prst="straightConnector1">
              <a:avLst/>
            </a:prstGeom>
            <a:noFill/>
            <a:ln w="38100">
              <a:solidFill>
                <a:srgbClr val="540000"/>
              </a:solidFill>
              <a:round/>
              <a:headEnd type="triangle" w="lg" len="med"/>
              <a:tailEnd/>
            </a:ln>
          </p:spPr>
        </p:cxnSp>
        <p:cxnSp>
          <p:nvCxnSpPr>
            <p:cNvPr id="37896" name="_s37896"/>
            <p:cNvCxnSpPr>
              <a:cxnSpLocks noChangeShapeType="1"/>
              <a:stCxn id="33" idx="0"/>
              <a:endCxn id="32" idx="2"/>
            </p:cNvCxnSpPr>
            <p:nvPr/>
          </p:nvCxnSpPr>
          <p:spPr bwMode="auto">
            <a:xfrm rot="16200000">
              <a:off x="3342" y="1993"/>
              <a:ext cx="405" cy="1"/>
            </a:xfrm>
            <a:prstGeom prst="straightConnector1">
              <a:avLst/>
            </a:prstGeom>
            <a:noFill/>
            <a:ln w="38100">
              <a:solidFill>
                <a:srgbClr val="540000"/>
              </a:solidFill>
              <a:round/>
              <a:headEnd type="triangle" w="lg" len="med"/>
              <a:tailEnd/>
            </a:ln>
          </p:spPr>
        </p:cxnSp>
        <p:sp>
          <p:nvSpPr>
            <p:cNvPr id="32" name="_s37897"/>
            <p:cNvSpPr>
              <a:spLocks noChangeArrowheads="1"/>
            </p:cNvSpPr>
            <p:nvPr/>
          </p:nvSpPr>
          <p:spPr bwMode="auto">
            <a:xfrm>
              <a:off x="2818" y="1504"/>
              <a:ext cx="1450" cy="2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9F67F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84125" tIns="42062" rIns="84125" bIns="4206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Sewage</a:t>
              </a:r>
              <a:endParaRPr kumimoji="1" lang="en-GB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_s37898"/>
            <p:cNvSpPr>
              <a:spLocks noChangeArrowheads="1"/>
            </p:cNvSpPr>
            <p:nvPr/>
          </p:nvSpPr>
          <p:spPr bwMode="auto">
            <a:xfrm>
              <a:off x="2804" y="2196"/>
              <a:ext cx="1479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84125" tIns="42062" rIns="84125" bIns="4206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Water</a:t>
              </a:r>
              <a:endParaRPr kumimoji="1" lang="en-GB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_s37899"/>
            <p:cNvSpPr>
              <a:spLocks noChangeArrowheads="1"/>
            </p:cNvSpPr>
            <p:nvPr/>
          </p:nvSpPr>
          <p:spPr bwMode="auto">
            <a:xfrm>
              <a:off x="2745" y="2889"/>
              <a:ext cx="1597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6600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84125" tIns="42062" rIns="84125" bIns="4206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Electricity</a:t>
              </a:r>
              <a:endParaRPr kumimoji="1" lang="en-GB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_s37900"/>
            <p:cNvSpPr>
              <a:spLocks noChangeArrowheads="1"/>
            </p:cNvSpPr>
            <p:nvPr/>
          </p:nvSpPr>
          <p:spPr bwMode="auto">
            <a:xfrm>
              <a:off x="2837" y="4273"/>
              <a:ext cx="1413" cy="28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D600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84125" tIns="42062" rIns="84125" bIns="4206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Internet</a:t>
              </a:r>
              <a:endParaRPr kumimoji="1" lang="en-GB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_s37901"/>
            <p:cNvSpPr>
              <a:spLocks noChangeArrowheads="1"/>
            </p:cNvSpPr>
            <p:nvPr/>
          </p:nvSpPr>
          <p:spPr bwMode="auto">
            <a:xfrm>
              <a:off x="2875" y="4968"/>
              <a:ext cx="1337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66FF"/>
                </a:gs>
                <a:gs pos="100000">
                  <a:srgbClr val="993366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Grid</a:t>
              </a:r>
              <a:endParaRPr kumimoji="1" lang="en-GB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_s37902"/>
            <p:cNvSpPr>
              <a:spLocks noChangeArrowheads="1"/>
            </p:cNvSpPr>
            <p:nvPr/>
          </p:nvSpPr>
          <p:spPr bwMode="auto">
            <a:xfrm>
              <a:off x="2746" y="3582"/>
              <a:ext cx="1595" cy="2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D600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Radio/TV</a:t>
              </a:r>
              <a:endParaRPr kumimoji="1" lang="en-GB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0269" name="Picture 29" descr="lhc-detectors-ne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000240"/>
            <a:ext cx="4421187" cy="3060700"/>
          </a:xfrm>
          <a:prstGeom prst="rect">
            <a:avLst/>
          </a:prstGeom>
          <a:noFill/>
        </p:spPr>
      </p:pic>
      <p:sp>
        <p:nvSpPr>
          <p:cNvPr id="38" name="Date Placeholder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85CB-882A-494A-91C2-6E034C6E918B}" type="datetime1">
              <a:rPr lang="sv-SE" smtClean="0"/>
              <a:pPr/>
              <a:t>2007-02-27</a:t>
            </a:fld>
            <a:endParaRPr lang="en-US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BFAF-79C3-4A31-94CE-3045D58E5B8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From distributed resources …</a:t>
            </a:r>
            <a:endParaRPr lang="ru-RU"/>
          </a:p>
        </p:txBody>
      </p:sp>
      <p:pic>
        <p:nvPicPr>
          <p:cNvPr id="105479" name="Picture 7" descr="use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98848" y="3567684"/>
            <a:ext cx="222504" cy="179832"/>
          </a:xfrm>
        </p:spPr>
      </p:pic>
      <p:pic>
        <p:nvPicPr>
          <p:cNvPr id="105509" name="Picture 37" descr="globe-pa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370013"/>
            <a:ext cx="8497887" cy="4189412"/>
          </a:xfrm>
          <a:prstGeom prst="rect">
            <a:avLst/>
          </a:prstGeom>
          <a:noFill/>
        </p:spPr>
      </p:pic>
      <p:sp>
        <p:nvSpPr>
          <p:cNvPr id="105523" name="Rectangle 51"/>
          <p:cNvSpPr>
            <a:spLocks noChangeArrowheads="1"/>
          </p:cNvSpPr>
          <p:nvPr/>
        </p:nvSpPr>
        <p:spPr bwMode="auto">
          <a:xfrm>
            <a:off x="3490913" y="1268413"/>
            <a:ext cx="2160587" cy="4752975"/>
          </a:xfrm>
          <a:prstGeom prst="rect">
            <a:avLst/>
          </a:prstGeom>
          <a:solidFill>
            <a:srgbClr val="FFFF99">
              <a:alpha val="60001"/>
            </a:srgbClr>
          </a:solidFill>
          <a:ln w="19050" algn="ctr">
            <a:solidFill>
              <a:srgbClr val="FFCC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524" name="Rectangle 52"/>
          <p:cNvSpPr>
            <a:spLocks noChangeArrowheads="1"/>
          </p:cNvSpPr>
          <p:nvPr/>
        </p:nvSpPr>
        <p:spPr bwMode="auto">
          <a:xfrm>
            <a:off x="5795963" y="1268413"/>
            <a:ext cx="2160587" cy="2160587"/>
          </a:xfrm>
          <a:prstGeom prst="rect">
            <a:avLst/>
          </a:prstGeom>
          <a:solidFill>
            <a:srgbClr val="CCFFCC">
              <a:alpha val="60001"/>
            </a:srgbClr>
          </a:solidFill>
          <a:ln w="19050" algn="ctr">
            <a:solidFill>
              <a:srgbClr val="99FF66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525" name="Rectangle 53"/>
          <p:cNvSpPr>
            <a:spLocks noChangeArrowheads="1"/>
          </p:cNvSpPr>
          <p:nvPr/>
        </p:nvSpPr>
        <p:spPr bwMode="auto">
          <a:xfrm>
            <a:off x="6227763" y="2563813"/>
            <a:ext cx="2160587" cy="2449512"/>
          </a:xfrm>
          <a:prstGeom prst="rect">
            <a:avLst/>
          </a:prstGeom>
          <a:solidFill>
            <a:srgbClr val="CCFFFF">
              <a:alpha val="60001"/>
            </a:srgbClr>
          </a:solidFill>
          <a:ln w="19050" algn="ctr">
            <a:solidFill>
              <a:srgbClr val="66FFFF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522" name="Rectangle 50"/>
          <p:cNvSpPr>
            <a:spLocks noChangeArrowheads="1"/>
          </p:cNvSpPr>
          <p:nvPr/>
        </p:nvSpPr>
        <p:spPr bwMode="auto">
          <a:xfrm>
            <a:off x="1187450" y="1268413"/>
            <a:ext cx="2160588" cy="4752975"/>
          </a:xfrm>
          <a:prstGeom prst="rect">
            <a:avLst/>
          </a:prstGeom>
          <a:solidFill>
            <a:srgbClr val="FFCC99">
              <a:alpha val="60001"/>
            </a:srgbClr>
          </a:solidFill>
          <a:ln w="19050" algn="ctr">
            <a:solidFill>
              <a:srgbClr val="FF99CC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5480" name="Picture 8" descr="server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4149725"/>
            <a:ext cx="617538" cy="647700"/>
          </a:xfrm>
          <a:prstGeom prst="rect">
            <a:avLst/>
          </a:prstGeom>
          <a:noFill/>
        </p:spPr>
      </p:pic>
      <p:pic>
        <p:nvPicPr>
          <p:cNvPr id="105481" name="Picture 9" descr="serve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0413" y="2492375"/>
            <a:ext cx="615950" cy="646113"/>
          </a:xfrm>
          <a:prstGeom prst="rect">
            <a:avLst/>
          </a:prstGeom>
          <a:noFill/>
        </p:spPr>
      </p:pic>
      <p:pic>
        <p:nvPicPr>
          <p:cNvPr id="105496" name="Picture 24" descr="storage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84438" y="3716338"/>
            <a:ext cx="701675" cy="647700"/>
          </a:xfrm>
          <a:prstGeom prst="rect">
            <a:avLst/>
          </a:prstGeom>
          <a:noFill/>
        </p:spPr>
      </p:pic>
      <p:pic>
        <p:nvPicPr>
          <p:cNvPr id="105497" name="Picture 25" descr="storage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8975" y="3284538"/>
            <a:ext cx="933450" cy="647700"/>
          </a:xfrm>
          <a:prstGeom prst="rect">
            <a:avLst/>
          </a:prstGeom>
          <a:noFill/>
        </p:spPr>
      </p:pic>
      <p:pic>
        <p:nvPicPr>
          <p:cNvPr id="105498" name="Picture 26" descr="server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68538" y="2924175"/>
            <a:ext cx="898525" cy="647700"/>
          </a:xfrm>
          <a:prstGeom prst="rect">
            <a:avLst/>
          </a:prstGeom>
          <a:noFill/>
        </p:spPr>
      </p:pic>
      <p:pic>
        <p:nvPicPr>
          <p:cNvPr id="105499" name="Picture 27" descr="server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04025" y="1844675"/>
            <a:ext cx="617538" cy="647700"/>
          </a:xfrm>
          <a:prstGeom prst="rect">
            <a:avLst/>
          </a:prstGeom>
          <a:noFill/>
        </p:spPr>
      </p:pic>
      <p:pic>
        <p:nvPicPr>
          <p:cNvPr id="105500" name="Picture 28" descr="storage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64388" y="2709863"/>
            <a:ext cx="571500" cy="647700"/>
          </a:xfrm>
          <a:prstGeom prst="rect">
            <a:avLst/>
          </a:prstGeom>
          <a:noFill/>
        </p:spPr>
      </p:pic>
      <p:pic>
        <p:nvPicPr>
          <p:cNvPr id="105510" name="Picture 38" descr="us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3788" y="2060575"/>
            <a:ext cx="7921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511" name="Picture 39" descr="us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3644900"/>
            <a:ext cx="7921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512" name="Picture 40" descr="us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1412875"/>
            <a:ext cx="7921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513" name="Line 41"/>
          <p:cNvSpPr>
            <a:spLocks noChangeShapeType="1"/>
          </p:cNvSpPr>
          <p:nvPr/>
        </p:nvSpPr>
        <p:spPr bwMode="auto">
          <a:xfrm>
            <a:off x="1908175" y="3141663"/>
            <a:ext cx="287338" cy="71437"/>
          </a:xfrm>
          <a:prstGeom prst="line">
            <a:avLst/>
          </a:prstGeom>
          <a:noFill/>
          <a:ln w="57150">
            <a:solidFill>
              <a:srgbClr val="9999FF"/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5514" name="Line 42"/>
          <p:cNvSpPr>
            <a:spLocks noChangeShapeType="1"/>
          </p:cNvSpPr>
          <p:nvPr/>
        </p:nvSpPr>
        <p:spPr bwMode="auto">
          <a:xfrm>
            <a:off x="1835150" y="3213100"/>
            <a:ext cx="504825" cy="647700"/>
          </a:xfrm>
          <a:prstGeom prst="line">
            <a:avLst/>
          </a:prstGeom>
          <a:noFill/>
          <a:ln w="57150">
            <a:solidFill>
              <a:srgbClr val="9999FF"/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5515" name="Line 43"/>
          <p:cNvSpPr>
            <a:spLocks noChangeShapeType="1"/>
          </p:cNvSpPr>
          <p:nvPr/>
        </p:nvSpPr>
        <p:spPr bwMode="auto">
          <a:xfrm>
            <a:off x="6300788" y="2060575"/>
            <a:ext cx="431800" cy="215900"/>
          </a:xfrm>
          <a:prstGeom prst="line">
            <a:avLst/>
          </a:prstGeom>
          <a:noFill/>
          <a:ln w="57150">
            <a:solidFill>
              <a:srgbClr val="9999FF"/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5516" name="Line 44"/>
          <p:cNvSpPr>
            <a:spLocks noChangeShapeType="1"/>
          </p:cNvSpPr>
          <p:nvPr/>
        </p:nvSpPr>
        <p:spPr bwMode="auto">
          <a:xfrm>
            <a:off x="7019925" y="4292600"/>
            <a:ext cx="360363" cy="144463"/>
          </a:xfrm>
          <a:prstGeom prst="line">
            <a:avLst/>
          </a:prstGeom>
          <a:noFill/>
          <a:ln w="57150">
            <a:solidFill>
              <a:srgbClr val="9999FF"/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5517" name="Line 45"/>
          <p:cNvSpPr>
            <a:spLocks noChangeShapeType="1"/>
          </p:cNvSpPr>
          <p:nvPr/>
        </p:nvSpPr>
        <p:spPr bwMode="auto">
          <a:xfrm>
            <a:off x="3849688" y="2781300"/>
            <a:ext cx="576262" cy="719138"/>
          </a:xfrm>
          <a:prstGeom prst="line">
            <a:avLst/>
          </a:prstGeom>
          <a:noFill/>
          <a:ln w="57150">
            <a:solidFill>
              <a:srgbClr val="9999FF"/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5518" name="Line 46"/>
          <p:cNvSpPr>
            <a:spLocks noChangeShapeType="1"/>
          </p:cNvSpPr>
          <p:nvPr/>
        </p:nvSpPr>
        <p:spPr bwMode="auto">
          <a:xfrm>
            <a:off x="3922713" y="2708275"/>
            <a:ext cx="576262" cy="144463"/>
          </a:xfrm>
          <a:prstGeom prst="line">
            <a:avLst/>
          </a:prstGeom>
          <a:noFill/>
          <a:ln w="57150">
            <a:solidFill>
              <a:srgbClr val="9999FF"/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5519" name="Line 47"/>
          <p:cNvSpPr>
            <a:spLocks noChangeShapeType="1"/>
          </p:cNvSpPr>
          <p:nvPr/>
        </p:nvSpPr>
        <p:spPr bwMode="auto">
          <a:xfrm>
            <a:off x="6300788" y="2133600"/>
            <a:ext cx="792162" cy="790575"/>
          </a:xfrm>
          <a:prstGeom prst="line">
            <a:avLst/>
          </a:prstGeom>
          <a:noFill/>
          <a:ln w="57150">
            <a:solidFill>
              <a:srgbClr val="9999FF"/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5520" name="Line 48"/>
          <p:cNvSpPr>
            <a:spLocks noChangeShapeType="1"/>
          </p:cNvSpPr>
          <p:nvPr/>
        </p:nvSpPr>
        <p:spPr bwMode="auto">
          <a:xfrm flipH="1">
            <a:off x="6804025" y="3068638"/>
            <a:ext cx="288925" cy="576262"/>
          </a:xfrm>
          <a:prstGeom prst="line">
            <a:avLst/>
          </a:prstGeom>
          <a:noFill/>
          <a:ln w="57150">
            <a:solidFill>
              <a:srgbClr val="9999FF"/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5521" name="Text Box 49"/>
          <p:cNvSpPr txBox="1">
            <a:spLocks noChangeArrowheads="1"/>
          </p:cNvSpPr>
          <p:nvPr/>
        </p:nvSpPr>
        <p:spPr bwMode="auto">
          <a:xfrm>
            <a:off x="468313" y="4725988"/>
            <a:ext cx="496822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hlink"/>
                </a:solidFill>
                <a:latin typeface="AvantGarde Md BT" pitchFamily="34" charset="0"/>
              </a:rPr>
              <a:t>Present situation:</a:t>
            </a:r>
          </a:p>
          <a:p>
            <a:pPr>
              <a:buFontTx/>
              <a:buChar char="•"/>
            </a:pPr>
            <a:r>
              <a:rPr lang="en-US" sz="2000" dirty="0">
                <a:solidFill>
                  <a:schemeClr val="hlink"/>
                </a:solidFill>
                <a:latin typeface="AvantGarde Md BT" pitchFamily="34" charset="0"/>
              </a:rPr>
              <a:t> cross-national projects</a:t>
            </a:r>
          </a:p>
          <a:p>
            <a:pPr>
              <a:buFontTx/>
              <a:buChar char="•"/>
            </a:pPr>
            <a:r>
              <a:rPr lang="en-US" sz="2000" dirty="0">
                <a:solidFill>
                  <a:schemeClr val="hlink"/>
                </a:solidFill>
                <a:latin typeface="AvantGarde Md BT" pitchFamily="34" charset="0"/>
              </a:rPr>
              <a:t> users and resources in different domains</a:t>
            </a:r>
          </a:p>
          <a:p>
            <a:pPr>
              <a:buFontTx/>
              <a:buChar char="•"/>
            </a:pPr>
            <a:r>
              <a:rPr lang="en-US" sz="2000" dirty="0">
                <a:solidFill>
                  <a:schemeClr val="hlink"/>
                </a:solidFill>
                <a:latin typeface="AvantGarde Md BT" pitchFamily="34" charset="0"/>
              </a:rPr>
              <a:t> separate access to each resource</a:t>
            </a:r>
            <a:endParaRPr lang="ru-RU" sz="2000" dirty="0">
              <a:solidFill>
                <a:schemeClr val="hlink"/>
              </a:solidFill>
              <a:latin typeface="AvantGarde Md BT" pitchFamily="34" charset="0"/>
            </a:endParaRPr>
          </a:p>
        </p:txBody>
      </p:sp>
      <p:pic>
        <p:nvPicPr>
          <p:cNvPr id="34" name="Picture 7" descr="us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3650" y="2851150"/>
            <a:ext cx="798513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ACB8-F347-430B-9BC9-67B0F32D91E0}" type="datetime1">
              <a:rPr lang="sv-SE" smtClean="0"/>
              <a:pPr/>
              <a:t>2007-02-27</a:t>
            </a:fld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21E4-B297-4319-93C2-549465BB49A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… to World Wide Grid</a:t>
            </a:r>
            <a:endParaRPr lang="ru-RU" dirty="0"/>
          </a:p>
        </p:txBody>
      </p:sp>
      <p:pic>
        <p:nvPicPr>
          <p:cNvPr id="108552" name="Picture 8" descr="use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98848" y="3567684"/>
            <a:ext cx="222504" cy="179832"/>
          </a:xfrm>
        </p:spPr>
      </p:pic>
      <p:pic>
        <p:nvPicPr>
          <p:cNvPr id="108546" name="Picture 2" descr="globe-pa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370013"/>
            <a:ext cx="8497887" cy="4189412"/>
          </a:xfrm>
          <a:prstGeom prst="rect">
            <a:avLst/>
          </a:prstGeom>
          <a:noFill/>
        </p:spPr>
      </p:pic>
      <p:sp>
        <p:nvSpPr>
          <p:cNvPr id="108850" name="Rectangle 306"/>
          <p:cNvSpPr>
            <a:spLocks noChangeArrowheads="1"/>
          </p:cNvSpPr>
          <p:nvPr/>
        </p:nvSpPr>
        <p:spPr bwMode="auto">
          <a:xfrm>
            <a:off x="8132763" y="1862138"/>
            <a:ext cx="542925" cy="59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848" name="Rectangle 304"/>
          <p:cNvSpPr>
            <a:spLocks noChangeArrowheads="1"/>
          </p:cNvSpPr>
          <p:nvPr/>
        </p:nvSpPr>
        <p:spPr bwMode="auto">
          <a:xfrm>
            <a:off x="7591425" y="1862138"/>
            <a:ext cx="541338" cy="59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846" name="Rectangle 302"/>
          <p:cNvSpPr>
            <a:spLocks noChangeArrowheads="1"/>
          </p:cNvSpPr>
          <p:nvPr/>
        </p:nvSpPr>
        <p:spPr bwMode="auto">
          <a:xfrm>
            <a:off x="7048500" y="1862138"/>
            <a:ext cx="542925" cy="59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844" name="Rectangle 300"/>
          <p:cNvSpPr>
            <a:spLocks noChangeArrowheads="1"/>
          </p:cNvSpPr>
          <p:nvPr/>
        </p:nvSpPr>
        <p:spPr bwMode="auto">
          <a:xfrm>
            <a:off x="6505575" y="1862138"/>
            <a:ext cx="542925" cy="59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842" name="Rectangle 298"/>
          <p:cNvSpPr>
            <a:spLocks noChangeArrowheads="1"/>
          </p:cNvSpPr>
          <p:nvPr/>
        </p:nvSpPr>
        <p:spPr bwMode="auto">
          <a:xfrm>
            <a:off x="5964238" y="1862138"/>
            <a:ext cx="541337" cy="59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840" name="Rectangle 296"/>
          <p:cNvSpPr>
            <a:spLocks noChangeArrowheads="1"/>
          </p:cNvSpPr>
          <p:nvPr/>
        </p:nvSpPr>
        <p:spPr bwMode="auto">
          <a:xfrm>
            <a:off x="5421313" y="1862138"/>
            <a:ext cx="542925" cy="59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838" name="Rectangle 294"/>
          <p:cNvSpPr>
            <a:spLocks noChangeArrowheads="1"/>
          </p:cNvSpPr>
          <p:nvPr/>
        </p:nvSpPr>
        <p:spPr bwMode="auto">
          <a:xfrm>
            <a:off x="4878388" y="1862138"/>
            <a:ext cx="542925" cy="59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836" name="Rectangle 292"/>
          <p:cNvSpPr>
            <a:spLocks noChangeArrowheads="1"/>
          </p:cNvSpPr>
          <p:nvPr/>
        </p:nvSpPr>
        <p:spPr bwMode="auto">
          <a:xfrm>
            <a:off x="4337050" y="1862138"/>
            <a:ext cx="541338" cy="59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834" name="Rectangle 290"/>
          <p:cNvSpPr>
            <a:spLocks noChangeArrowheads="1"/>
          </p:cNvSpPr>
          <p:nvPr/>
        </p:nvSpPr>
        <p:spPr bwMode="auto">
          <a:xfrm>
            <a:off x="3794125" y="1862138"/>
            <a:ext cx="542925" cy="59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832" name="Rectangle 288"/>
          <p:cNvSpPr>
            <a:spLocks noChangeArrowheads="1"/>
          </p:cNvSpPr>
          <p:nvPr/>
        </p:nvSpPr>
        <p:spPr bwMode="auto">
          <a:xfrm>
            <a:off x="3251200" y="1862138"/>
            <a:ext cx="542925" cy="59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830" name="Rectangle 286"/>
          <p:cNvSpPr>
            <a:spLocks noChangeArrowheads="1"/>
          </p:cNvSpPr>
          <p:nvPr/>
        </p:nvSpPr>
        <p:spPr bwMode="auto">
          <a:xfrm>
            <a:off x="2709863" y="1862138"/>
            <a:ext cx="541337" cy="59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828" name="Rectangle 284"/>
          <p:cNvSpPr>
            <a:spLocks noChangeArrowheads="1"/>
          </p:cNvSpPr>
          <p:nvPr/>
        </p:nvSpPr>
        <p:spPr bwMode="auto">
          <a:xfrm>
            <a:off x="2166938" y="1862138"/>
            <a:ext cx="542925" cy="59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826" name="Rectangle 282"/>
          <p:cNvSpPr>
            <a:spLocks noChangeArrowheads="1"/>
          </p:cNvSpPr>
          <p:nvPr/>
        </p:nvSpPr>
        <p:spPr bwMode="auto">
          <a:xfrm>
            <a:off x="1624013" y="1862138"/>
            <a:ext cx="542925" cy="59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824" name="Rectangle 280"/>
          <p:cNvSpPr>
            <a:spLocks noChangeArrowheads="1"/>
          </p:cNvSpPr>
          <p:nvPr/>
        </p:nvSpPr>
        <p:spPr bwMode="auto">
          <a:xfrm>
            <a:off x="1082675" y="1862138"/>
            <a:ext cx="541338" cy="59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822" name="Rectangle 278"/>
          <p:cNvSpPr>
            <a:spLocks noChangeArrowheads="1"/>
          </p:cNvSpPr>
          <p:nvPr/>
        </p:nvSpPr>
        <p:spPr bwMode="auto">
          <a:xfrm>
            <a:off x="539750" y="1862138"/>
            <a:ext cx="542925" cy="59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819" name="Rectangle 275"/>
          <p:cNvSpPr>
            <a:spLocks noChangeArrowheads="1"/>
          </p:cNvSpPr>
          <p:nvPr/>
        </p:nvSpPr>
        <p:spPr bwMode="auto">
          <a:xfrm>
            <a:off x="8132763" y="2457450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817" name="Rectangle 273"/>
          <p:cNvSpPr>
            <a:spLocks noChangeArrowheads="1"/>
          </p:cNvSpPr>
          <p:nvPr/>
        </p:nvSpPr>
        <p:spPr bwMode="auto">
          <a:xfrm>
            <a:off x="7591425" y="2457450"/>
            <a:ext cx="541338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815" name="Rectangle 271"/>
          <p:cNvSpPr>
            <a:spLocks noChangeArrowheads="1"/>
          </p:cNvSpPr>
          <p:nvPr/>
        </p:nvSpPr>
        <p:spPr bwMode="auto">
          <a:xfrm>
            <a:off x="7048500" y="2457450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813" name="Rectangle 269"/>
          <p:cNvSpPr>
            <a:spLocks noChangeArrowheads="1"/>
          </p:cNvSpPr>
          <p:nvPr/>
        </p:nvSpPr>
        <p:spPr bwMode="auto">
          <a:xfrm>
            <a:off x="6505575" y="2457450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811" name="Rectangle 267"/>
          <p:cNvSpPr>
            <a:spLocks noChangeArrowheads="1"/>
          </p:cNvSpPr>
          <p:nvPr/>
        </p:nvSpPr>
        <p:spPr bwMode="auto">
          <a:xfrm>
            <a:off x="5964238" y="2457450"/>
            <a:ext cx="541337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809" name="Rectangle 265"/>
          <p:cNvSpPr>
            <a:spLocks noChangeArrowheads="1"/>
          </p:cNvSpPr>
          <p:nvPr/>
        </p:nvSpPr>
        <p:spPr bwMode="auto">
          <a:xfrm>
            <a:off x="5421313" y="2457450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807" name="Rectangle 263"/>
          <p:cNvSpPr>
            <a:spLocks noChangeArrowheads="1"/>
          </p:cNvSpPr>
          <p:nvPr/>
        </p:nvSpPr>
        <p:spPr bwMode="auto">
          <a:xfrm>
            <a:off x="4878388" y="2457450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805" name="Rectangle 261"/>
          <p:cNvSpPr>
            <a:spLocks noChangeArrowheads="1"/>
          </p:cNvSpPr>
          <p:nvPr/>
        </p:nvSpPr>
        <p:spPr bwMode="auto">
          <a:xfrm>
            <a:off x="4337050" y="2457450"/>
            <a:ext cx="541338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803" name="Rectangle 259"/>
          <p:cNvSpPr>
            <a:spLocks noChangeArrowheads="1"/>
          </p:cNvSpPr>
          <p:nvPr/>
        </p:nvSpPr>
        <p:spPr bwMode="auto">
          <a:xfrm>
            <a:off x="3794125" y="2457450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801" name="Rectangle 257"/>
          <p:cNvSpPr>
            <a:spLocks noChangeArrowheads="1"/>
          </p:cNvSpPr>
          <p:nvPr/>
        </p:nvSpPr>
        <p:spPr bwMode="auto">
          <a:xfrm>
            <a:off x="3251200" y="2457450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799" name="Rectangle 255"/>
          <p:cNvSpPr>
            <a:spLocks noChangeArrowheads="1"/>
          </p:cNvSpPr>
          <p:nvPr/>
        </p:nvSpPr>
        <p:spPr bwMode="auto">
          <a:xfrm>
            <a:off x="2709863" y="2457450"/>
            <a:ext cx="541337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797" name="Rectangle 253"/>
          <p:cNvSpPr>
            <a:spLocks noChangeArrowheads="1"/>
          </p:cNvSpPr>
          <p:nvPr/>
        </p:nvSpPr>
        <p:spPr bwMode="auto">
          <a:xfrm>
            <a:off x="2166938" y="2457450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795" name="Rectangle 251"/>
          <p:cNvSpPr>
            <a:spLocks noChangeArrowheads="1"/>
          </p:cNvSpPr>
          <p:nvPr/>
        </p:nvSpPr>
        <p:spPr bwMode="auto">
          <a:xfrm>
            <a:off x="1624013" y="2457450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793" name="Rectangle 249"/>
          <p:cNvSpPr>
            <a:spLocks noChangeArrowheads="1"/>
          </p:cNvSpPr>
          <p:nvPr/>
        </p:nvSpPr>
        <p:spPr bwMode="auto">
          <a:xfrm>
            <a:off x="1082675" y="2457450"/>
            <a:ext cx="541338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791" name="Rectangle 247"/>
          <p:cNvSpPr>
            <a:spLocks noChangeArrowheads="1"/>
          </p:cNvSpPr>
          <p:nvPr/>
        </p:nvSpPr>
        <p:spPr bwMode="auto">
          <a:xfrm>
            <a:off x="539750" y="2457450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788" name="Rectangle 244"/>
          <p:cNvSpPr>
            <a:spLocks noChangeArrowheads="1"/>
          </p:cNvSpPr>
          <p:nvPr/>
        </p:nvSpPr>
        <p:spPr bwMode="auto">
          <a:xfrm>
            <a:off x="5964238" y="5427663"/>
            <a:ext cx="541337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786" name="Rectangle 242"/>
          <p:cNvSpPr>
            <a:spLocks noChangeArrowheads="1"/>
          </p:cNvSpPr>
          <p:nvPr/>
        </p:nvSpPr>
        <p:spPr bwMode="auto">
          <a:xfrm>
            <a:off x="5964238" y="4833938"/>
            <a:ext cx="541337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784" name="Rectangle 240"/>
          <p:cNvSpPr>
            <a:spLocks noChangeArrowheads="1"/>
          </p:cNvSpPr>
          <p:nvPr/>
        </p:nvSpPr>
        <p:spPr bwMode="auto">
          <a:xfrm>
            <a:off x="5964238" y="4238625"/>
            <a:ext cx="541337" cy="595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782" name="Rectangle 238"/>
          <p:cNvSpPr>
            <a:spLocks noChangeArrowheads="1"/>
          </p:cNvSpPr>
          <p:nvPr/>
        </p:nvSpPr>
        <p:spPr bwMode="auto">
          <a:xfrm>
            <a:off x="5964238" y="3644900"/>
            <a:ext cx="541337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780" name="Rectangle 236"/>
          <p:cNvSpPr>
            <a:spLocks noChangeArrowheads="1"/>
          </p:cNvSpPr>
          <p:nvPr/>
        </p:nvSpPr>
        <p:spPr bwMode="auto">
          <a:xfrm>
            <a:off x="5964238" y="3051175"/>
            <a:ext cx="541337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778" name="Rectangle 234"/>
          <p:cNvSpPr>
            <a:spLocks noChangeArrowheads="1"/>
          </p:cNvSpPr>
          <p:nvPr/>
        </p:nvSpPr>
        <p:spPr bwMode="auto">
          <a:xfrm>
            <a:off x="5964238" y="1268413"/>
            <a:ext cx="541337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776" name="Rectangle 232"/>
          <p:cNvSpPr>
            <a:spLocks noChangeArrowheads="1"/>
          </p:cNvSpPr>
          <p:nvPr/>
        </p:nvSpPr>
        <p:spPr bwMode="auto">
          <a:xfrm>
            <a:off x="6505575" y="5427663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774" name="Rectangle 230"/>
          <p:cNvSpPr>
            <a:spLocks noChangeArrowheads="1"/>
          </p:cNvSpPr>
          <p:nvPr/>
        </p:nvSpPr>
        <p:spPr bwMode="auto">
          <a:xfrm>
            <a:off x="6505575" y="4833938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772" name="Rectangle 228"/>
          <p:cNvSpPr>
            <a:spLocks noChangeArrowheads="1"/>
          </p:cNvSpPr>
          <p:nvPr/>
        </p:nvSpPr>
        <p:spPr bwMode="auto">
          <a:xfrm>
            <a:off x="6505575" y="4238625"/>
            <a:ext cx="542925" cy="595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770" name="Rectangle 226"/>
          <p:cNvSpPr>
            <a:spLocks noChangeArrowheads="1"/>
          </p:cNvSpPr>
          <p:nvPr/>
        </p:nvSpPr>
        <p:spPr bwMode="auto">
          <a:xfrm>
            <a:off x="6505575" y="3644900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768" name="Rectangle 224"/>
          <p:cNvSpPr>
            <a:spLocks noChangeArrowheads="1"/>
          </p:cNvSpPr>
          <p:nvPr/>
        </p:nvSpPr>
        <p:spPr bwMode="auto">
          <a:xfrm>
            <a:off x="6505575" y="3051175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766" name="Rectangle 222"/>
          <p:cNvSpPr>
            <a:spLocks noChangeArrowheads="1"/>
          </p:cNvSpPr>
          <p:nvPr/>
        </p:nvSpPr>
        <p:spPr bwMode="auto">
          <a:xfrm>
            <a:off x="6505575" y="1268413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764" name="Rectangle 220"/>
          <p:cNvSpPr>
            <a:spLocks noChangeArrowheads="1"/>
          </p:cNvSpPr>
          <p:nvPr/>
        </p:nvSpPr>
        <p:spPr bwMode="auto">
          <a:xfrm>
            <a:off x="7048500" y="5427663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762" name="Rectangle 218"/>
          <p:cNvSpPr>
            <a:spLocks noChangeArrowheads="1"/>
          </p:cNvSpPr>
          <p:nvPr/>
        </p:nvSpPr>
        <p:spPr bwMode="auto">
          <a:xfrm>
            <a:off x="7048500" y="4833938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760" name="Rectangle 216"/>
          <p:cNvSpPr>
            <a:spLocks noChangeArrowheads="1"/>
          </p:cNvSpPr>
          <p:nvPr/>
        </p:nvSpPr>
        <p:spPr bwMode="auto">
          <a:xfrm>
            <a:off x="7048500" y="4238625"/>
            <a:ext cx="542925" cy="595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758" name="Rectangle 214"/>
          <p:cNvSpPr>
            <a:spLocks noChangeArrowheads="1"/>
          </p:cNvSpPr>
          <p:nvPr/>
        </p:nvSpPr>
        <p:spPr bwMode="auto">
          <a:xfrm>
            <a:off x="7048500" y="3644900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756" name="Rectangle 212"/>
          <p:cNvSpPr>
            <a:spLocks noChangeArrowheads="1"/>
          </p:cNvSpPr>
          <p:nvPr/>
        </p:nvSpPr>
        <p:spPr bwMode="auto">
          <a:xfrm>
            <a:off x="7048500" y="3051175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754" name="Rectangle 210"/>
          <p:cNvSpPr>
            <a:spLocks noChangeArrowheads="1"/>
          </p:cNvSpPr>
          <p:nvPr/>
        </p:nvSpPr>
        <p:spPr bwMode="auto">
          <a:xfrm>
            <a:off x="7048500" y="1268413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752" name="Rectangle 208"/>
          <p:cNvSpPr>
            <a:spLocks noChangeArrowheads="1"/>
          </p:cNvSpPr>
          <p:nvPr/>
        </p:nvSpPr>
        <p:spPr bwMode="auto">
          <a:xfrm>
            <a:off x="7591425" y="5427663"/>
            <a:ext cx="541338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750" name="Rectangle 206"/>
          <p:cNvSpPr>
            <a:spLocks noChangeArrowheads="1"/>
          </p:cNvSpPr>
          <p:nvPr/>
        </p:nvSpPr>
        <p:spPr bwMode="auto">
          <a:xfrm>
            <a:off x="7591425" y="4833938"/>
            <a:ext cx="541338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748" name="Rectangle 204"/>
          <p:cNvSpPr>
            <a:spLocks noChangeArrowheads="1"/>
          </p:cNvSpPr>
          <p:nvPr/>
        </p:nvSpPr>
        <p:spPr bwMode="auto">
          <a:xfrm>
            <a:off x="7591425" y="4238625"/>
            <a:ext cx="541338" cy="595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746" name="Rectangle 202"/>
          <p:cNvSpPr>
            <a:spLocks noChangeArrowheads="1"/>
          </p:cNvSpPr>
          <p:nvPr/>
        </p:nvSpPr>
        <p:spPr bwMode="auto">
          <a:xfrm>
            <a:off x="7591425" y="3644900"/>
            <a:ext cx="541338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744" name="Rectangle 200"/>
          <p:cNvSpPr>
            <a:spLocks noChangeArrowheads="1"/>
          </p:cNvSpPr>
          <p:nvPr/>
        </p:nvSpPr>
        <p:spPr bwMode="auto">
          <a:xfrm>
            <a:off x="7591425" y="3051175"/>
            <a:ext cx="541338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742" name="Rectangle 198"/>
          <p:cNvSpPr>
            <a:spLocks noChangeArrowheads="1"/>
          </p:cNvSpPr>
          <p:nvPr/>
        </p:nvSpPr>
        <p:spPr bwMode="auto">
          <a:xfrm>
            <a:off x="7591425" y="1268413"/>
            <a:ext cx="541338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740" name="Rectangle 196"/>
          <p:cNvSpPr>
            <a:spLocks noChangeArrowheads="1"/>
          </p:cNvSpPr>
          <p:nvPr/>
        </p:nvSpPr>
        <p:spPr bwMode="auto">
          <a:xfrm>
            <a:off x="8132763" y="5427663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738" name="Rectangle 194"/>
          <p:cNvSpPr>
            <a:spLocks noChangeArrowheads="1"/>
          </p:cNvSpPr>
          <p:nvPr/>
        </p:nvSpPr>
        <p:spPr bwMode="auto">
          <a:xfrm>
            <a:off x="8132763" y="4833938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736" name="Rectangle 192"/>
          <p:cNvSpPr>
            <a:spLocks noChangeArrowheads="1"/>
          </p:cNvSpPr>
          <p:nvPr/>
        </p:nvSpPr>
        <p:spPr bwMode="auto">
          <a:xfrm>
            <a:off x="8132763" y="4238625"/>
            <a:ext cx="542925" cy="595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734" name="Rectangle 190"/>
          <p:cNvSpPr>
            <a:spLocks noChangeArrowheads="1"/>
          </p:cNvSpPr>
          <p:nvPr/>
        </p:nvSpPr>
        <p:spPr bwMode="auto">
          <a:xfrm>
            <a:off x="8132763" y="3644900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732" name="Rectangle 188"/>
          <p:cNvSpPr>
            <a:spLocks noChangeArrowheads="1"/>
          </p:cNvSpPr>
          <p:nvPr/>
        </p:nvSpPr>
        <p:spPr bwMode="auto">
          <a:xfrm>
            <a:off x="8132763" y="3051175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730" name="Rectangle 186"/>
          <p:cNvSpPr>
            <a:spLocks noChangeArrowheads="1"/>
          </p:cNvSpPr>
          <p:nvPr/>
        </p:nvSpPr>
        <p:spPr bwMode="auto">
          <a:xfrm>
            <a:off x="8132763" y="1268413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727" name="Rectangle 183"/>
          <p:cNvSpPr>
            <a:spLocks noChangeArrowheads="1"/>
          </p:cNvSpPr>
          <p:nvPr/>
        </p:nvSpPr>
        <p:spPr bwMode="auto">
          <a:xfrm>
            <a:off x="3251200" y="5427663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725" name="Rectangle 181"/>
          <p:cNvSpPr>
            <a:spLocks noChangeArrowheads="1"/>
          </p:cNvSpPr>
          <p:nvPr/>
        </p:nvSpPr>
        <p:spPr bwMode="auto">
          <a:xfrm>
            <a:off x="3251200" y="4833938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723" name="Rectangle 179"/>
          <p:cNvSpPr>
            <a:spLocks noChangeArrowheads="1"/>
          </p:cNvSpPr>
          <p:nvPr/>
        </p:nvSpPr>
        <p:spPr bwMode="auto">
          <a:xfrm>
            <a:off x="3251200" y="4238625"/>
            <a:ext cx="542925" cy="595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721" name="Rectangle 177"/>
          <p:cNvSpPr>
            <a:spLocks noChangeArrowheads="1"/>
          </p:cNvSpPr>
          <p:nvPr/>
        </p:nvSpPr>
        <p:spPr bwMode="auto">
          <a:xfrm>
            <a:off x="3251200" y="3644900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719" name="Rectangle 175"/>
          <p:cNvSpPr>
            <a:spLocks noChangeArrowheads="1"/>
          </p:cNvSpPr>
          <p:nvPr/>
        </p:nvSpPr>
        <p:spPr bwMode="auto">
          <a:xfrm>
            <a:off x="3251200" y="3051175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717" name="Rectangle 173"/>
          <p:cNvSpPr>
            <a:spLocks noChangeArrowheads="1"/>
          </p:cNvSpPr>
          <p:nvPr/>
        </p:nvSpPr>
        <p:spPr bwMode="auto">
          <a:xfrm>
            <a:off x="3251200" y="1268413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715" name="Rectangle 171"/>
          <p:cNvSpPr>
            <a:spLocks noChangeArrowheads="1"/>
          </p:cNvSpPr>
          <p:nvPr/>
        </p:nvSpPr>
        <p:spPr bwMode="auto">
          <a:xfrm>
            <a:off x="3794125" y="5427663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713" name="Rectangle 169"/>
          <p:cNvSpPr>
            <a:spLocks noChangeArrowheads="1"/>
          </p:cNvSpPr>
          <p:nvPr/>
        </p:nvSpPr>
        <p:spPr bwMode="auto">
          <a:xfrm>
            <a:off x="3794125" y="4833938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711" name="Rectangle 167"/>
          <p:cNvSpPr>
            <a:spLocks noChangeArrowheads="1"/>
          </p:cNvSpPr>
          <p:nvPr/>
        </p:nvSpPr>
        <p:spPr bwMode="auto">
          <a:xfrm>
            <a:off x="3794125" y="4238625"/>
            <a:ext cx="542925" cy="595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709" name="Rectangle 165"/>
          <p:cNvSpPr>
            <a:spLocks noChangeArrowheads="1"/>
          </p:cNvSpPr>
          <p:nvPr/>
        </p:nvSpPr>
        <p:spPr bwMode="auto">
          <a:xfrm>
            <a:off x="3794125" y="3644900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707" name="Rectangle 163"/>
          <p:cNvSpPr>
            <a:spLocks noChangeArrowheads="1"/>
          </p:cNvSpPr>
          <p:nvPr/>
        </p:nvSpPr>
        <p:spPr bwMode="auto">
          <a:xfrm>
            <a:off x="3794125" y="3051175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705" name="Rectangle 161"/>
          <p:cNvSpPr>
            <a:spLocks noChangeArrowheads="1"/>
          </p:cNvSpPr>
          <p:nvPr/>
        </p:nvSpPr>
        <p:spPr bwMode="auto">
          <a:xfrm>
            <a:off x="3794125" y="1268413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703" name="Rectangle 159"/>
          <p:cNvSpPr>
            <a:spLocks noChangeArrowheads="1"/>
          </p:cNvSpPr>
          <p:nvPr/>
        </p:nvSpPr>
        <p:spPr bwMode="auto">
          <a:xfrm>
            <a:off x="4337050" y="5427663"/>
            <a:ext cx="541338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701" name="Rectangle 157"/>
          <p:cNvSpPr>
            <a:spLocks noChangeArrowheads="1"/>
          </p:cNvSpPr>
          <p:nvPr/>
        </p:nvSpPr>
        <p:spPr bwMode="auto">
          <a:xfrm>
            <a:off x="4337050" y="4833938"/>
            <a:ext cx="541338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699" name="Rectangle 155"/>
          <p:cNvSpPr>
            <a:spLocks noChangeArrowheads="1"/>
          </p:cNvSpPr>
          <p:nvPr/>
        </p:nvSpPr>
        <p:spPr bwMode="auto">
          <a:xfrm>
            <a:off x="4337050" y="4238625"/>
            <a:ext cx="541338" cy="595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697" name="Rectangle 153"/>
          <p:cNvSpPr>
            <a:spLocks noChangeArrowheads="1"/>
          </p:cNvSpPr>
          <p:nvPr/>
        </p:nvSpPr>
        <p:spPr bwMode="auto">
          <a:xfrm>
            <a:off x="4337050" y="3644900"/>
            <a:ext cx="541338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695" name="Rectangle 151"/>
          <p:cNvSpPr>
            <a:spLocks noChangeArrowheads="1"/>
          </p:cNvSpPr>
          <p:nvPr/>
        </p:nvSpPr>
        <p:spPr bwMode="auto">
          <a:xfrm>
            <a:off x="4337050" y="3051175"/>
            <a:ext cx="541338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693" name="Rectangle 149"/>
          <p:cNvSpPr>
            <a:spLocks noChangeArrowheads="1"/>
          </p:cNvSpPr>
          <p:nvPr/>
        </p:nvSpPr>
        <p:spPr bwMode="auto">
          <a:xfrm>
            <a:off x="4337050" y="1268413"/>
            <a:ext cx="541338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691" name="Rectangle 147"/>
          <p:cNvSpPr>
            <a:spLocks noChangeArrowheads="1"/>
          </p:cNvSpPr>
          <p:nvPr/>
        </p:nvSpPr>
        <p:spPr bwMode="auto">
          <a:xfrm>
            <a:off x="4878388" y="5427663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689" name="Rectangle 145"/>
          <p:cNvSpPr>
            <a:spLocks noChangeArrowheads="1"/>
          </p:cNvSpPr>
          <p:nvPr/>
        </p:nvSpPr>
        <p:spPr bwMode="auto">
          <a:xfrm>
            <a:off x="4878388" y="4833938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687" name="Rectangle 143"/>
          <p:cNvSpPr>
            <a:spLocks noChangeArrowheads="1"/>
          </p:cNvSpPr>
          <p:nvPr/>
        </p:nvSpPr>
        <p:spPr bwMode="auto">
          <a:xfrm>
            <a:off x="4878388" y="4238625"/>
            <a:ext cx="542925" cy="595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685" name="Rectangle 141"/>
          <p:cNvSpPr>
            <a:spLocks noChangeArrowheads="1"/>
          </p:cNvSpPr>
          <p:nvPr/>
        </p:nvSpPr>
        <p:spPr bwMode="auto">
          <a:xfrm>
            <a:off x="4878388" y="3644900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683" name="Rectangle 139"/>
          <p:cNvSpPr>
            <a:spLocks noChangeArrowheads="1"/>
          </p:cNvSpPr>
          <p:nvPr/>
        </p:nvSpPr>
        <p:spPr bwMode="auto">
          <a:xfrm>
            <a:off x="4878388" y="3051175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681" name="Rectangle 137"/>
          <p:cNvSpPr>
            <a:spLocks noChangeArrowheads="1"/>
          </p:cNvSpPr>
          <p:nvPr/>
        </p:nvSpPr>
        <p:spPr bwMode="auto">
          <a:xfrm>
            <a:off x="4878388" y="1268413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679" name="Rectangle 135"/>
          <p:cNvSpPr>
            <a:spLocks noChangeArrowheads="1"/>
          </p:cNvSpPr>
          <p:nvPr/>
        </p:nvSpPr>
        <p:spPr bwMode="auto">
          <a:xfrm>
            <a:off x="5421313" y="5427663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677" name="Rectangle 133"/>
          <p:cNvSpPr>
            <a:spLocks noChangeArrowheads="1"/>
          </p:cNvSpPr>
          <p:nvPr/>
        </p:nvSpPr>
        <p:spPr bwMode="auto">
          <a:xfrm>
            <a:off x="5421313" y="4833938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675" name="Rectangle 131"/>
          <p:cNvSpPr>
            <a:spLocks noChangeArrowheads="1"/>
          </p:cNvSpPr>
          <p:nvPr/>
        </p:nvSpPr>
        <p:spPr bwMode="auto">
          <a:xfrm>
            <a:off x="5421313" y="4238625"/>
            <a:ext cx="542925" cy="595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673" name="Rectangle 129"/>
          <p:cNvSpPr>
            <a:spLocks noChangeArrowheads="1"/>
          </p:cNvSpPr>
          <p:nvPr/>
        </p:nvSpPr>
        <p:spPr bwMode="auto">
          <a:xfrm>
            <a:off x="5421313" y="3644900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671" name="Rectangle 127"/>
          <p:cNvSpPr>
            <a:spLocks noChangeArrowheads="1"/>
          </p:cNvSpPr>
          <p:nvPr/>
        </p:nvSpPr>
        <p:spPr bwMode="auto">
          <a:xfrm>
            <a:off x="5421313" y="3051175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669" name="Rectangle 125"/>
          <p:cNvSpPr>
            <a:spLocks noChangeArrowheads="1"/>
          </p:cNvSpPr>
          <p:nvPr/>
        </p:nvSpPr>
        <p:spPr bwMode="auto">
          <a:xfrm>
            <a:off x="5421313" y="1268413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666" name="Rectangle 122"/>
          <p:cNvSpPr>
            <a:spLocks noChangeArrowheads="1"/>
          </p:cNvSpPr>
          <p:nvPr/>
        </p:nvSpPr>
        <p:spPr bwMode="auto">
          <a:xfrm>
            <a:off x="2709863" y="3644900"/>
            <a:ext cx="541337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664" name="Rectangle 120"/>
          <p:cNvSpPr>
            <a:spLocks noChangeArrowheads="1"/>
          </p:cNvSpPr>
          <p:nvPr/>
        </p:nvSpPr>
        <p:spPr bwMode="auto">
          <a:xfrm>
            <a:off x="2166938" y="3644900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662" name="Rectangle 118"/>
          <p:cNvSpPr>
            <a:spLocks noChangeArrowheads="1"/>
          </p:cNvSpPr>
          <p:nvPr/>
        </p:nvSpPr>
        <p:spPr bwMode="auto">
          <a:xfrm>
            <a:off x="1624013" y="3644900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660" name="Rectangle 116"/>
          <p:cNvSpPr>
            <a:spLocks noChangeArrowheads="1"/>
          </p:cNvSpPr>
          <p:nvPr/>
        </p:nvSpPr>
        <p:spPr bwMode="auto">
          <a:xfrm>
            <a:off x="1082675" y="3644900"/>
            <a:ext cx="541338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658" name="Rectangle 114"/>
          <p:cNvSpPr>
            <a:spLocks noChangeArrowheads="1"/>
          </p:cNvSpPr>
          <p:nvPr/>
        </p:nvSpPr>
        <p:spPr bwMode="auto">
          <a:xfrm>
            <a:off x="539750" y="3644900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655" name="Rectangle 111"/>
          <p:cNvSpPr>
            <a:spLocks noChangeArrowheads="1"/>
          </p:cNvSpPr>
          <p:nvPr/>
        </p:nvSpPr>
        <p:spPr bwMode="auto">
          <a:xfrm>
            <a:off x="2709863" y="3051175"/>
            <a:ext cx="541337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653" name="Rectangle 109"/>
          <p:cNvSpPr>
            <a:spLocks noChangeArrowheads="1"/>
          </p:cNvSpPr>
          <p:nvPr/>
        </p:nvSpPr>
        <p:spPr bwMode="auto">
          <a:xfrm>
            <a:off x="2166938" y="3051175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651" name="Rectangle 107"/>
          <p:cNvSpPr>
            <a:spLocks noChangeArrowheads="1"/>
          </p:cNvSpPr>
          <p:nvPr/>
        </p:nvSpPr>
        <p:spPr bwMode="auto">
          <a:xfrm>
            <a:off x="1624013" y="3051175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649" name="Rectangle 105"/>
          <p:cNvSpPr>
            <a:spLocks noChangeArrowheads="1"/>
          </p:cNvSpPr>
          <p:nvPr/>
        </p:nvSpPr>
        <p:spPr bwMode="auto">
          <a:xfrm>
            <a:off x="1082675" y="3051175"/>
            <a:ext cx="541338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647" name="Rectangle 103"/>
          <p:cNvSpPr>
            <a:spLocks noChangeArrowheads="1"/>
          </p:cNvSpPr>
          <p:nvPr/>
        </p:nvSpPr>
        <p:spPr bwMode="auto">
          <a:xfrm>
            <a:off x="539750" y="3051175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592" name="Rectangle 48"/>
          <p:cNvSpPr>
            <a:spLocks noChangeArrowheads="1"/>
          </p:cNvSpPr>
          <p:nvPr/>
        </p:nvSpPr>
        <p:spPr bwMode="auto">
          <a:xfrm>
            <a:off x="2709863" y="5427663"/>
            <a:ext cx="541337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591" name="Rectangle 47"/>
          <p:cNvSpPr>
            <a:spLocks noChangeArrowheads="1"/>
          </p:cNvSpPr>
          <p:nvPr/>
        </p:nvSpPr>
        <p:spPr bwMode="auto">
          <a:xfrm>
            <a:off x="2166938" y="5427663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590" name="Rectangle 46"/>
          <p:cNvSpPr>
            <a:spLocks noChangeArrowheads="1"/>
          </p:cNvSpPr>
          <p:nvPr/>
        </p:nvSpPr>
        <p:spPr bwMode="auto">
          <a:xfrm>
            <a:off x="1624013" y="5427663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589" name="Rectangle 45"/>
          <p:cNvSpPr>
            <a:spLocks noChangeArrowheads="1"/>
          </p:cNvSpPr>
          <p:nvPr/>
        </p:nvSpPr>
        <p:spPr bwMode="auto">
          <a:xfrm>
            <a:off x="1082675" y="5427663"/>
            <a:ext cx="541338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588" name="Rectangle 44"/>
          <p:cNvSpPr>
            <a:spLocks noChangeArrowheads="1"/>
          </p:cNvSpPr>
          <p:nvPr/>
        </p:nvSpPr>
        <p:spPr bwMode="auto">
          <a:xfrm>
            <a:off x="539750" y="5427663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587" name="Rectangle 43"/>
          <p:cNvSpPr>
            <a:spLocks noChangeArrowheads="1"/>
          </p:cNvSpPr>
          <p:nvPr/>
        </p:nvSpPr>
        <p:spPr bwMode="auto">
          <a:xfrm>
            <a:off x="2709863" y="4833938"/>
            <a:ext cx="541337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586" name="Rectangle 42"/>
          <p:cNvSpPr>
            <a:spLocks noChangeArrowheads="1"/>
          </p:cNvSpPr>
          <p:nvPr/>
        </p:nvSpPr>
        <p:spPr bwMode="auto">
          <a:xfrm>
            <a:off x="2166938" y="4833938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585" name="Rectangle 41"/>
          <p:cNvSpPr>
            <a:spLocks noChangeArrowheads="1"/>
          </p:cNvSpPr>
          <p:nvPr/>
        </p:nvSpPr>
        <p:spPr bwMode="auto">
          <a:xfrm>
            <a:off x="1624013" y="4833938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584" name="Rectangle 40"/>
          <p:cNvSpPr>
            <a:spLocks noChangeArrowheads="1"/>
          </p:cNvSpPr>
          <p:nvPr/>
        </p:nvSpPr>
        <p:spPr bwMode="auto">
          <a:xfrm>
            <a:off x="1082675" y="4833938"/>
            <a:ext cx="541338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583" name="Rectangle 39"/>
          <p:cNvSpPr>
            <a:spLocks noChangeArrowheads="1"/>
          </p:cNvSpPr>
          <p:nvPr/>
        </p:nvSpPr>
        <p:spPr bwMode="auto">
          <a:xfrm>
            <a:off x="539750" y="4833938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582" name="Rectangle 38"/>
          <p:cNvSpPr>
            <a:spLocks noChangeArrowheads="1"/>
          </p:cNvSpPr>
          <p:nvPr/>
        </p:nvSpPr>
        <p:spPr bwMode="auto">
          <a:xfrm>
            <a:off x="2709863" y="4238625"/>
            <a:ext cx="541337" cy="595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581" name="Rectangle 37"/>
          <p:cNvSpPr>
            <a:spLocks noChangeArrowheads="1"/>
          </p:cNvSpPr>
          <p:nvPr/>
        </p:nvSpPr>
        <p:spPr bwMode="auto">
          <a:xfrm>
            <a:off x="2166938" y="4238625"/>
            <a:ext cx="542925" cy="595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580" name="Rectangle 36"/>
          <p:cNvSpPr>
            <a:spLocks noChangeArrowheads="1"/>
          </p:cNvSpPr>
          <p:nvPr/>
        </p:nvSpPr>
        <p:spPr bwMode="auto">
          <a:xfrm>
            <a:off x="1624013" y="4238625"/>
            <a:ext cx="542925" cy="595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579" name="Rectangle 35"/>
          <p:cNvSpPr>
            <a:spLocks noChangeArrowheads="1"/>
          </p:cNvSpPr>
          <p:nvPr/>
        </p:nvSpPr>
        <p:spPr bwMode="auto">
          <a:xfrm>
            <a:off x="1082675" y="4238625"/>
            <a:ext cx="541338" cy="595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578" name="Rectangle 34"/>
          <p:cNvSpPr>
            <a:spLocks noChangeArrowheads="1"/>
          </p:cNvSpPr>
          <p:nvPr/>
        </p:nvSpPr>
        <p:spPr bwMode="auto">
          <a:xfrm>
            <a:off x="539750" y="4238625"/>
            <a:ext cx="542925" cy="595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577" name="Rectangle 33"/>
          <p:cNvSpPr>
            <a:spLocks noChangeArrowheads="1"/>
          </p:cNvSpPr>
          <p:nvPr/>
        </p:nvSpPr>
        <p:spPr bwMode="auto">
          <a:xfrm>
            <a:off x="2709863" y="1268413"/>
            <a:ext cx="541337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576" name="Rectangle 32"/>
          <p:cNvSpPr>
            <a:spLocks noChangeArrowheads="1"/>
          </p:cNvSpPr>
          <p:nvPr/>
        </p:nvSpPr>
        <p:spPr bwMode="auto">
          <a:xfrm>
            <a:off x="2166938" y="1268413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575" name="Rectangle 31"/>
          <p:cNvSpPr>
            <a:spLocks noChangeArrowheads="1"/>
          </p:cNvSpPr>
          <p:nvPr/>
        </p:nvSpPr>
        <p:spPr bwMode="auto">
          <a:xfrm>
            <a:off x="1624013" y="1268413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574" name="Rectangle 30"/>
          <p:cNvSpPr>
            <a:spLocks noChangeArrowheads="1"/>
          </p:cNvSpPr>
          <p:nvPr/>
        </p:nvSpPr>
        <p:spPr bwMode="auto">
          <a:xfrm>
            <a:off x="1082675" y="1268413"/>
            <a:ext cx="541338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573" name="Rectangle 29"/>
          <p:cNvSpPr>
            <a:spLocks noChangeArrowheads="1"/>
          </p:cNvSpPr>
          <p:nvPr/>
        </p:nvSpPr>
        <p:spPr bwMode="auto">
          <a:xfrm>
            <a:off x="539750" y="1268413"/>
            <a:ext cx="5429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500"/>
          </a:p>
        </p:txBody>
      </p:sp>
      <p:sp>
        <p:nvSpPr>
          <p:cNvPr id="108593" name="Line 49"/>
          <p:cNvSpPr>
            <a:spLocks noChangeShapeType="1"/>
          </p:cNvSpPr>
          <p:nvPr/>
        </p:nvSpPr>
        <p:spPr bwMode="auto">
          <a:xfrm>
            <a:off x="539750" y="1268413"/>
            <a:ext cx="8135938" cy="0"/>
          </a:xfrm>
          <a:prstGeom prst="line">
            <a:avLst/>
          </a:prstGeom>
          <a:noFill/>
          <a:ln w="28575" cap="sq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8594" name="Line 50"/>
          <p:cNvSpPr>
            <a:spLocks noChangeShapeType="1"/>
          </p:cNvSpPr>
          <p:nvPr/>
        </p:nvSpPr>
        <p:spPr bwMode="auto">
          <a:xfrm>
            <a:off x="539750" y="1862138"/>
            <a:ext cx="8135938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8595" name="Line 51"/>
          <p:cNvSpPr>
            <a:spLocks noChangeShapeType="1"/>
          </p:cNvSpPr>
          <p:nvPr/>
        </p:nvSpPr>
        <p:spPr bwMode="auto">
          <a:xfrm>
            <a:off x="539750" y="4833938"/>
            <a:ext cx="8135938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8596" name="Line 52"/>
          <p:cNvSpPr>
            <a:spLocks noChangeShapeType="1"/>
          </p:cNvSpPr>
          <p:nvPr/>
        </p:nvSpPr>
        <p:spPr bwMode="auto">
          <a:xfrm>
            <a:off x="539750" y="5427663"/>
            <a:ext cx="8135938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8597" name="Line 53"/>
          <p:cNvSpPr>
            <a:spLocks noChangeShapeType="1"/>
          </p:cNvSpPr>
          <p:nvPr/>
        </p:nvSpPr>
        <p:spPr bwMode="auto">
          <a:xfrm>
            <a:off x="539750" y="6021388"/>
            <a:ext cx="8135938" cy="0"/>
          </a:xfrm>
          <a:prstGeom prst="line">
            <a:avLst/>
          </a:prstGeom>
          <a:noFill/>
          <a:ln w="28575" cap="sq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8598" name="Line 54"/>
          <p:cNvSpPr>
            <a:spLocks noChangeShapeType="1"/>
          </p:cNvSpPr>
          <p:nvPr/>
        </p:nvSpPr>
        <p:spPr bwMode="auto">
          <a:xfrm>
            <a:off x="539750" y="1268413"/>
            <a:ext cx="0" cy="4752975"/>
          </a:xfrm>
          <a:prstGeom prst="line">
            <a:avLst/>
          </a:prstGeom>
          <a:noFill/>
          <a:ln w="28575" cap="sq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8599" name="Line 55"/>
          <p:cNvSpPr>
            <a:spLocks noChangeShapeType="1"/>
          </p:cNvSpPr>
          <p:nvPr/>
        </p:nvSpPr>
        <p:spPr bwMode="auto">
          <a:xfrm>
            <a:off x="1082675" y="1268413"/>
            <a:ext cx="0" cy="47529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8600" name="Line 56"/>
          <p:cNvSpPr>
            <a:spLocks noChangeShapeType="1"/>
          </p:cNvSpPr>
          <p:nvPr/>
        </p:nvSpPr>
        <p:spPr bwMode="auto">
          <a:xfrm>
            <a:off x="1624013" y="1268413"/>
            <a:ext cx="0" cy="47529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8601" name="Line 57"/>
          <p:cNvSpPr>
            <a:spLocks noChangeShapeType="1"/>
          </p:cNvSpPr>
          <p:nvPr/>
        </p:nvSpPr>
        <p:spPr bwMode="auto">
          <a:xfrm>
            <a:off x="2166938" y="1268413"/>
            <a:ext cx="0" cy="47529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8602" name="Line 58"/>
          <p:cNvSpPr>
            <a:spLocks noChangeShapeType="1"/>
          </p:cNvSpPr>
          <p:nvPr/>
        </p:nvSpPr>
        <p:spPr bwMode="auto">
          <a:xfrm>
            <a:off x="2709863" y="1268413"/>
            <a:ext cx="0" cy="47529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8603" name="Line 59"/>
          <p:cNvSpPr>
            <a:spLocks noChangeShapeType="1"/>
          </p:cNvSpPr>
          <p:nvPr/>
        </p:nvSpPr>
        <p:spPr bwMode="auto">
          <a:xfrm>
            <a:off x="8675688" y="1268413"/>
            <a:ext cx="0" cy="4752975"/>
          </a:xfrm>
          <a:prstGeom prst="line">
            <a:avLst/>
          </a:prstGeom>
          <a:noFill/>
          <a:ln w="28575" cap="sq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8648" name="Line 104"/>
          <p:cNvSpPr>
            <a:spLocks noChangeShapeType="1"/>
          </p:cNvSpPr>
          <p:nvPr/>
        </p:nvSpPr>
        <p:spPr bwMode="auto">
          <a:xfrm>
            <a:off x="539750" y="4238625"/>
            <a:ext cx="8135938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8659" name="Line 115"/>
          <p:cNvSpPr>
            <a:spLocks noChangeShapeType="1"/>
          </p:cNvSpPr>
          <p:nvPr/>
        </p:nvSpPr>
        <p:spPr bwMode="auto">
          <a:xfrm>
            <a:off x="539750" y="3644900"/>
            <a:ext cx="8135938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8670" name="Line 126"/>
          <p:cNvSpPr>
            <a:spLocks noChangeShapeType="1"/>
          </p:cNvSpPr>
          <p:nvPr/>
        </p:nvSpPr>
        <p:spPr bwMode="auto">
          <a:xfrm>
            <a:off x="5421313" y="1268413"/>
            <a:ext cx="0" cy="47529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8682" name="Line 138"/>
          <p:cNvSpPr>
            <a:spLocks noChangeShapeType="1"/>
          </p:cNvSpPr>
          <p:nvPr/>
        </p:nvSpPr>
        <p:spPr bwMode="auto">
          <a:xfrm>
            <a:off x="4878388" y="1268413"/>
            <a:ext cx="0" cy="47529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8694" name="Line 150"/>
          <p:cNvSpPr>
            <a:spLocks noChangeShapeType="1"/>
          </p:cNvSpPr>
          <p:nvPr/>
        </p:nvSpPr>
        <p:spPr bwMode="auto">
          <a:xfrm>
            <a:off x="4337050" y="1268413"/>
            <a:ext cx="0" cy="47529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8706" name="Line 162"/>
          <p:cNvSpPr>
            <a:spLocks noChangeShapeType="1"/>
          </p:cNvSpPr>
          <p:nvPr/>
        </p:nvSpPr>
        <p:spPr bwMode="auto">
          <a:xfrm>
            <a:off x="3794125" y="1268413"/>
            <a:ext cx="0" cy="47529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8718" name="Line 174"/>
          <p:cNvSpPr>
            <a:spLocks noChangeShapeType="1"/>
          </p:cNvSpPr>
          <p:nvPr/>
        </p:nvSpPr>
        <p:spPr bwMode="auto">
          <a:xfrm>
            <a:off x="3251200" y="1268413"/>
            <a:ext cx="0" cy="47529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8731" name="Line 187"/>
          <p:cNvSpPr>
            <a:spLocks noChangeShapeType="1"/>
          </p:cNvSpPr>
          <p:nvPr/>
        </p:nvSpPr>
        <p:spPr bwMode="auto">
          <a:xfrm>
            <a:off x="8132763" y="1268413"/>
            <a:ext cx="0" cy="47529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8743" name="Line 199"/>
          <p:cNvSpPr>
            <a:spLocks noChangeShapeType="1"/>
          </p:cNvSpPr>
          <p:nvPr/>
        </p:nvSpPr>
        <p:spPr bwMode="auto">
          <a:xfrm>
            <a:off x="7591425" y="1268413"/>
            <a:ext cx="0" cy="47529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8755" name="Line 211"/>
          <p:cNvSpPr>
            <a:spLocks noChangeShapeType="1"/>
          </p:cNvSpPr>
          <p:nvPr/>
        </p:nvSpPr>
        <p:spPr bwMode="auto">
          <a:xfrm>
            <a:off x="7048500" y="1268413"/>
            <a:ext cx="0" cy="47529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8767" name="Line 223"/>
          <p:cNvSpPr>
            <a:spLocks noChangeShapeType="1"/>
          </p:cNvSpPr>
          <p:nvPr/>
        </p:nvSpPr>
        <p:spPr bwMode="auto">
          <a:xfrm>
            <a:off x="6505575" y="1268413"/>
            <a:ext cx="0" cy="47529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8779" name="Line 235"/>
          <p:cNvSpPr>
            <a:spLocks noChangeShapeType="1"/>
          </p:cNvSpPr>
          <p:nvPr/>
        </p:nvSpPr>
        <p:spPr bwMode="auto">
          <a:xfrm>
            <a:off x="5964238" y="1268413"/>
            <a:ext cx="0" cy="47529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8792" name="Line 248"/>
          <p:cNvSpPr>
            <a:spLocks noChangeShapeType="1"/>
          </p:cNvSpPr>
          <p:nvPr/>
        </p:nvSpPr>
        <p:spPr bwMode="auto">
          <a:xfrm>
            <a:off x="539750" y="3051175"/>
            <a:ext cx="8135938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8823" name="Line 279"/>
          <p:cNvSpPr>
            <a:spLocks noChangeShapeType="1"/>
          </p:cNvSpPr>
          <p:nvPr/>
        </p:nvSpPr>
        <p:spPr bwMode="auto">
          <a:xfrm>
            <a:off x="539750" y="2457450"/>
            <a:ext cx="8135938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4211638" y="2349500"/>
            <a:ext cx="1439862" cy="1727200"/>
          </a:xfrm>
          <a:prstGeom prst="rect">
            <a:avLst/>
          </a:prstGeom>
          <a:solidFill>
            <a:srgbClr val="FFFF99">
              <a:alpha val="60001"/>
            </a:srgbClr>
          </a:solidFill>
          <a:ln w="19050" algn="ctr">
            <a:solidFill>
              <a:srgbClr val="FFCC00"/>
            </a:solidFill>
            <a:prstDash val="dash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6588125" y="1700213"/>
            <a:ext cx="1368425" cy="1800225"/>
          </a:xfrm>
          <a:prstGeom prst="rect">
            <a:avLst/>
          </a:prstGeom>
          <a:solidFill>
            <a:srgbClr val="CCFFCC">
              <a:alpha val="60001"/>
            </a:srgbClr>
          </a:solidFill>
          <a:ln w="19050" algn="ctr">
            <a:solidFill>
              <a:srgbClr val="99FF66"/>
            </a:solidFill>
            <a:prstDash val="dash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7235825" y="3933825"/>
            <a:ext cx="1008063" cy="1079500"/>
          </a:xfrm>
          <a:prstGeom prst="rect">
            <a:avLst/>
          </a:prstGeom>
          <a:solidFill>
            <a:srgbClr val="CCFFFF">
              <a:alpha val="60001"/>
            </a:srgbClr>
          </a:solidFill>
          <a:ln w="19050" algn="ctr">
            <a:solidFill>
              <a:srgbClr val="66FFFF"/>
            </a:solidFill>
            <a:prstDash val="dash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2051050" y="2781300"/>
            <a:ext cx="1296988" cy="1727200"/>
          </a:xfrm>
          <a:prstGeom prst="rect">
            <a:avLst/>
          </a:prstGeom>
          <a:solidFill>
            <a:srgbClr val="FFCC99">
              <a:alpha val="60001"/>
            </a:srgbClr>
          </a:solidFill>
          <a:ln w="19050" algn="ctr">
            <a:solidFill>
              <a:srgbClr val="FF99CC"/>
            </a:solidFill>
            <a:prstDash val="dash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8553" name="Picture 9" descr="server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4149725"/>
            <a:ext cx="617538" cy="647700"/>
          </a:xfrm>
          <a:prstGeom prst="rect">
            <a:avLst/>
          </a:prstGeom>
          <a:noFill/>
        </p:spPr>
      </p:pic>
      <p:pic>
        <p:nvPicPr>
          <p:cNvPr id="108554" name="Picture 10" descr="serve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0413" y="2492375"/>
            <a:ext cx="615950" cy="646113"/>
          </a:xfrm>
          <a:prstGeom prst="rect">
            <a:avLst/>
          </a:prstGeom>
          <a:noFill/>
        </p:spPr>
      </p:pic>
      <p:pic>
        <p:nvPicPr>
          <p:cNvPr id="108555" name="Picture 11" descr="storage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84438" y="3716338"/>
            <a:ext cx="701675" cy="647700"/>
          </a:xfrm>
          <a:prstGeom prst="rect">
            <a:avLst/>
          </a:prstGeom>
          <a:noFill/>
        </p:spPr>
      </p:pic>
      <p:pic>
        <p:nvPicPr>
          <p:cNvPr id="108556" name="Picture 12" descr="storage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8975" y="3284538"/>
            <a:ext cx="933450" cy="647700"/>
          </a:xfrm>
          <a:prstGeom prst="rect">
            <a:avLst/>
          </a:prstGeom>
          <a:noFill/>
        </p:spPr>
      </p:pic>
      <p:pic>
        <p:nvPicPr>
          <p:cNvPr id="108557" name="Picture 13" descr="server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68538" y="2924175"/>
            <a:ext cx="898525" cy="647700"/>
          </a:xfrm>
          <a:prstGeom prst="rect">
            <a:avLst/>
          </a:prstGeom>
          <a:noFill/>
        </p:spPr>
      </p:pic>
      <p:pic>
        <p:nvPicPr>
          <p:cNvPr id="108558" name="Picture 14" descr="server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04025" y="1844675"/>
            <a:ext cx="617538" cy="647700"/>
          </a:xfrm>
          <a:prstGeom prst="rect">
            <a:avLst/>
          </a:prstGeom>
          <a:noFill/>
        </p:spPr>
      </p:pic>
      <p:pic>
        <p:nvPicPr>
          <p:cNvPr id="108559" name="Picture 15" descr="storage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64388" y="2709863"/>
            <a:ext cx="571500" cy="647700"/>
          </a:xfrm>
          <a:prstGeom prst="rect">
            <a:avLst/>
          </a:prstGeom>
          <a:noFill/>
        </p:spPr>
      </p:pic>
      <p:pic>
        <p:nvPicPr>
          <p:cNvPr id="108560" name="Picture 16" descr="us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196975"/>
            <a:ext cx="7921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08561" name="Picture 17" descr="us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5084763"/>
            <a:ext cx="79216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08562" name="Picture 18" descr="us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628775"/>
            <a:ext cx="7921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08563" name="Line 19"/>
          <p:cNvSpPr>
            <a:spLocks noChangeShapeType="1"/>
          </p:cNvSpPr>
          <p:nvPr/>
        </p:nvSpPr>
        <p:spPr bwMode="auto">
          <a:xfrm flipV="1">
            <a:off x="1619250" y="3213100"/>
            <a:ext cx="576263" cy="431800"/>
          </a:xfrm>
          <a:prstGeom prst="line">
            <a:avLst/>
          </a:prstGeom>
          <a:noFill/>
          <a:ln w="57150">
            <a:solidFill>
              <a:srgbClr val="9999FF"/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8564" name="Line 20"/>
          <p:cNvSpPr>
            <a:spLocks noChangeShapeType="1"/>
          </p:cNvSpPr>
          <p:nvPr/>
        </p:nvSpPr>
        <p:spPr bwMode="auto">
          <a:xfrm>
            <a:off x="1619250" y="3644900"/>
            <a:ext cx="720725" cy="215900"/>
          </a:xfrm>
          <a:prstGeom prst="line">
            <a:avLst/>
          </a:prstGeom>
          <a:noFill/>
          <a:ln w="57150">
            <a:solidFill>
              <a:srgbClr val="9999FF"/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8565" name="Line 21"/>
          <p:cNvSpPr>
            <a:spLocks noChangeShapeType="1"/>
          </p:cNvSpPr>
          <p:nvPr/>
        </p:nvSpPr>
        <p:spPr bwMode="auto">
          <a:xfrm flipV="1">
            <a:off x="5959475" y="2276475"/>
            <a:ext cx="773113" cy="177800"/>
          </a:xfrm>
          <a:prstGeom prst="line">
            <a:avLst/>
          </a:prstGeom>
          <a:noFill/>
          <a:ln w="57150">
            <a:solidFill>
              <a:srgbClr val="9999FF"/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8566" name="Line 22"/>
          <p:cNvSpPr>
            <a:spLocks noChangeShapeType="1"/>
          </p:cNvSpPr>
          <p:nvPr/>
        </p:nvSpPr>
        <p:spPr bwMode="auto">
          <a:xfrm>
            <a:off x="6497638" y="4235450"/>
            <a:ext cx="882650" cy="201613"/>
          </a:xfrm>
          <a:prstGeom prst="line">
            <a:avLst/>
          </a:prstGeom>
          <a:noFill/>
          <a:ln w="57150">
            <a:solidFill>
              <a:srgbClr val="9999FF"/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8567" name="Line 23"/>
          <p:cNvSpPr>
            <a:spLocks noChangeShapeType="1"/>
          </p:cNvSpPr>
          <p:nvPr/>
        </p:nvSpPr>
        <p:spPr bwMode="auto">
          <a:xfrm flipH="1" flipV="1">
            <a:off x="5508625" y="3573463"/>
            <a:ext cx="1003300" cy="661987"/>
          </a:xfrm>
          <a:prstGeom prst="line">
            <a:avLst/>
          </a:prstGeom>
          <a:noFill/>
          <a:ln w="57150">
            <a:solidFill>
              <a:srgbClr val="9999FF"/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8568" name="Line 24"/>
          <p:cNvSpPr>
            <a:spLocks noChangeShapeType="1"/>
          </p:cNvSpPr>
          <p:nvPr/>
        </p:nvSpPr>
        <p:spPr bwMode="auto">
          <a:xfrm flipV="1">
            <a:off x="3794125" y="2852738"/>
            <a:ext cx="704850" cy="201612"/>
          </a:xfrm>
          <a:prstGeom prst="line">
            <a:avLst/>
          </a:prstGeom>
          <a:noFill/>
          <a:ln w="57150">
            <a:solidFill>
              <a:srgbClr val="9999FF"/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8569" name="Line 25"/>
          <p:cNvSpPr>
            <a:spLocks noChangeShapeType="1"/>
          </p:cNvSpPr>
          <p:nvPr/>
        </p:nvSpPr>
        <p:spPr bwMode="auto">
          <a:xfrm>
            <a:off x="5949950" y="2463800"/>
            <a:ext cx="1143000" cy="460375"/>
          </a:xfrm>
          <a:prstGeom prst="line">
            <a:avLst/>
          </a:prstGeom>
          <a:noFill/>
          <a:ln w="57150">
            <a:solidFill>
              <a:srgbClr val="9999FF"/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8571" name="Text Box 27"/>
          <p:cNvSpPr txBox="1">
            <a:spLocks noChangeArrowheads="1"/>
          </p:cNvSpPr>
          <p:nvPr/>
        </p:nvSpPr>
        <p:spPr bwMode="auto">
          <a:xfrm>
            <a:off x="395288" y="4868863"/>
            <a:ext cx="4419800" cy="1200329"/>
          </a:xfrm>
          <a:prstGeom prst="rect">
            <a:avLst/>
          </a:prstGeom>
          <a:solidFill>
            <a:srgbClr val="FFFF99">
              <a:alpha val="8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hlink"/>
                </a:solidFill>
                <a:latin typeface="AvantGarde Md BT" pitchFamily="34" charset="0"/>
              </a:rPr>
              <a:t>Future:</a:t>
            </a:r>
          </a:p>
          <a:p>
            <a:pPr>
              <a:buFontTx/>
              <a:buChar char="•"/>
            </a:pPr>
            <a:r>
              <a:rPr lang="en-US" sz="1800" dirty="0">
                <a:solidFill>
                  <a:schemeClr val="hlink"/>
                </a:solidFill>
                <a:latin typeface="AvantGarde Md BT" pitchFamily="34" charset="0"/>
              </a:rPr>
              <a:t> multinational projects</a:t>
            </a:r>
          </a:p>
          <a:p>
            <a:pPr>
              <a:buFontTx/>
              <a:buChar char="•"/>
            </a:pPr>
            <a:r>
              <a:rPr lang="en-US" sz="1800" dirty="0">
                <a:solidFill>
                  <a:schemeClr val="hlink"/>
                </a:solidFill>
                <a:latin typeface="AvantGarde Md BT" pitchFamily="34" charset="0"/>
              </a:rPr>
              <a:t> resources location is irrelevant</a:t>
            </a:r>
          </a:p>
          <a:p>
            <a:pPr>
              <a:buFontTx/>
              <a:buChar char="•"/>
            </a:pPr>
            <a:r>
              <a:rPr lang="en-US" sz="1800" dirty="0">
                <a:solidFill>
                  <a:schemeClr val="hlink"/>
                </a:solidFill>
                <a:latin typeface="AvantGarde Md BT" pitchFamily="34" charset="0"/>
              </a:rPr>
              <a:t> “plug-n-play” access to all the resources</a:t>
            </a:r>
            <a:endParaRPr lang="ru-RU" sz="1800" dirty="0">
              <a:solidFill>
                <a:schemeClr val="hlink"/>
              </a:solidFill>
              <a:latin typeface="AvantGarde Md BT" pitchFamily="34" charset="0"/>
            </a:endParaRPr>
          </a:p>
        </p:txBody>
      </p:sp>
      <p:sp>
        <p:nvSpPr>
          <p:cNvPr id="108853" name="Line 309"/>
          <p:cNvSpPr>
            <a:spLocks noChangeShapeType="1"/>
          </p:cNvSpPr>
          <p:nvPr/>
        </p:nvSpPr>
        <p:spPr bwMode="auto">
          <a:xfrm flipV="1">
            <a:off x="2703513" y="2047875"/>
            <a:ext cx="527050" cy="395288"/>
          </a:xfrm>
          <a:prstGeom prst="line">
            <a:avLst/>
          </a:prstGeom>
          <a:noFill/>
          <a:ln w="57150">
            <a:solidFill>
              <a:srgbClr val="9999FF"/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8854" name="Line 310"/>
          <p:cNvSpPr>
            <a:spLocks noChangeShapeType="1"/>
          </p:cNvSpPr>
          <p:nvPr/>
        </p:nvSpPr>
        <p:spPr bwMode="auto">
          <a:xfrm>
            <a:off x="1908175" y="1773238"/>
            <a:ext cx="263525" cy="690562"/>
          </a:xfrm>
          <a:prstGeom prst="line">
            <a:avLst/>
          </a:prstGeom>
          <a:noFill/>
          <a:ln w="57150">
            <a:solidFill>
              <a:srgbClr val="9999FF"/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8855" name="Line 311"/>
          <p:cNvSpPr>
            <a:spLocks noChangeShapeType="1"/>
          </p:cNvSpPr>
          <p:nvPr/>
        </p:nvSpPr>
        <p:spPr bwMode="auto">
          <a:xfrm>
            <a:off x="1116013" y="2565400"/>
            <a:ext cx="503237" cy="503238"/>
          </a:xfrm>
          <a:prstGeom prst="line">
            <a:avLst/>
          </a:prstGeom>
          <a:noFill/>
          <a:ln w="57150">
            <a:solidFill>
              <a:srgbClr val="9999FF"/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8856" name="Line 312"/>
          <p:cNvSpPr>
            <a:spLocks noChangeShapeType="1"/>
          </p:cNvSpPr>
          <p:nvPr/>
        </p:nvSpPr>
        <p:spPr bwMode="auto">
          <a:xfrm flipV="1">
            <a:off x="5867400" y="4221163"/>
            <a:ext cx="73025" cy="863600"/>
          </a:xfrm>
          <a:prstGeom prst="line">
            <a:avLst/>
          </a:prstGeom>
          <a:noFill/>
          <a:ln w="57150">
            <a:solidFill>
              <a:srgbClr val="9999FF"/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8857" name="Oval 313"/>
          <p:cNvSpPr>
            <a:spLocks noChangeArrowheads="1"/>
          </p:cNvSpPr>
          <p:nvPr/>
        </p:nvSpPr>
        <p:spPr bwMode="auto">
          <a:xfrm>
            <a:off x="2093913" y="2382838"/>
            <a:ext cx="144462" cy="144462"/>
          </a:xfrm>
          <a:prstGeom prst="ellipse">
            <a:avLst/>
          </a:prstGeom>
          <a:solidFill>
            <a:schemeClr val="folHlink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858" name="Oval 314"/>
          <p:cNvSpPr>
            <a:spLocks noChangeArrowheads="1"/>
          </p:cNvSpPr>
          <p:nvPr/>
        </p:nvSpPr>
        <p:spPr bwMode="auto">
          <a:xfrm>
            <a:off x="1547813" y="3573463"/>
            <a:ext cx="144462" cy="144462"/>
          </a:xfrm>
          <a:prstGeom prst="ellipse">
            <a:avLst/>
          </a:prstGeom>
          <a:solidFill>
            <a:schemeClr val="folHlink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859" name="Oval 315"/>
          <p:cNvSpPr>
            <a:spLocks noChangeArrowheads="1"/>
          </p:cNvSpPr>
          <p:nvPr/>
        </p:nvSpPr>
        <p:spPr bwMode="auto">
          <a:xfrm>
            <a:off x="1552575" y="2982913"/>
            <a:ext cx="144463" cy="144462"/>
          </a:xfrm>
          <a:prstGeom prst="ellipse">
            <a:avLst/>
          </a:prstGeom>
          <a:solidFill>
            <a:schemeClr val="folHlink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860" name="Oval 316"/>
          <p:cNvSpPr>
            <a:spLocks noChangeArrowheads="1"/>
          </p:cNvSpPr>
          <p:nvPr/>
        </p:nvSpPr>
        <p:spPr bwMode="auto">
          <a:xfrm>
            <a:off x="3716338" y="2986088"/>
            <a:ext cx="144462" cy="144462"/>
          </a:xfrm>
          <a:prstGeom prst="ellipse">
            <a:avLst/>
          </a:prstGeom>
          <a:solidFill>
            <a:schemeClr val="folHlink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861" name="Oval 317"/>
          <p:cNvSpPr>
            <a:spLocks noChangeArrowheads="1"/>
          </p:cNvSpPr>
          <p:nvPr/>
        </p:nvSpPr>
        <p:spPr bwMode="auto">
          <a:xfrm>
            <a:off x="5891213" y="2382838"/>
            <a:ext cx="144462" cy="144462"/>
          </a:xfrm>
          <a:prstGeom prst="ellipse">
            <a:avLst/>
          </a:prstGeom>
          <a:solidFill>
            <a:schemeClr val="folHlink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862" name="Oval 318"/>
          <p:cNvSpPr>
            <a:spLocks noChangeArrowheads="1"/>
          </p:cNvSpPr>
          <p:nvPr/>
        </p:nvSpPr>
        <p:spPr bwMode="auto">
          <a:xfrm>
            <a:off x="6429375" y="4164013"/>
            <a:ext cx="144463" cy="144462"/>
          </a:xfrm>
          <a:prstGeom prst="ellipse">
            <a:avLst/>
          </a:prstGeom>
          <a:solidFill>
            <a:schemeClr val="folHlink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863" name="Oval 319"/>
          <p:cNvSpPr>
            <a:spLocks noChangeArrowheads="1"/>
          </p:cNvSpPr>
          <p:nvPr/>
        </p:nvSpPr>
        <p:spPr bwMode="auto">
          <a:xfrm>
            <a:off x="5895975" y="4164013"/>
            <a:ext cx="144463" cy="144462"/>
          </a:xfrm>
          <a:prstGeom prst="ellipse">
            <a:avLst/>
          </a:prstGeom>
          <a:solidFill>
            <a:schemeClr val="folHlink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864" name="Oval 320"/>
          <p:cNvSpPr>
            <a:spLocks noChangeArrowheads="1"/>
          </p:cNvSpPr>
          <p:nvPr/>
        </p:nvSpPr>
        <p:spPr bwMode="auto">
          <a:xfrm>
            <a:off x="2638425" y="2387600"/>
            <a:ext cx="144463" cy="144463"/>
          </a:xfrm>
          <a:prstGeom prst="ellipse">
            <a:avLst/>
          </a:prstGeom>
          <a:solidFill>
            <a:schemeClr val="folHlink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90" name="Picture 8" descr="us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47900"/>
            <a:ext cx="8001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91" name="Date Placeholder 19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E2A6-8A0C-485E-8263-BE05B6C376E0}" type="datetime1">
              <a:rPr lang="sv-SE" smtClean="0"/>
              <a:pPr/>
              <a:t>2007-02-27</a:t>
            </a:fld>
            <a:endParaRPr lang="en-US"/>
          </a:p>
        </p:txBody>
      </p:sp>
      <p:sp>
        <p:nvSpPr>
          <p:cNvPr id="192" name="Slide Number Placeholder 1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21E4-B297-4319-93C2-549465BB49A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93" name="Footer Placeholder 19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277813"/>
            <a:ext cx="6686568" cy="650857"/>
          </a:xfrm>
        </p:spPr>
        <p:txBody>
          <a:bodyPr/>
          <a:lstStyle/>
          <a:p>
            <a:r>
              <a:rPr lang="en-US" sz="3800" dirty="0"/>
              <a:t>Origin of the word “Grid”</a:t>
            </a:r>
            <a:endParaRPr lang="ru-RU" sz="3800" dirty="0"/>
          </a:p>
        </p:txBody>
      </p:sp>
      <p:pic>
        <p:nvPicPr>
          <p:cNvPr id="129029" name="Picture 5" descr="power-gri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6250" y="1608137"/>
            <a:ext cx="4000500" cy="4514850"/>
          </a:xfrm>
          <a:noFill/>
          <a:ln/>
        </p:spPr>
      </p:pic>
      <p:sp>
        <p:nvSpPr>
          <p:cNvPr id="12902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/>
              <a:t>Coined by </a:t>
            </a:r>
            <a:r>
              <a:rPr lang="en-US" sz="2400" b="1" dirty="0"/>
              <a:t>Ian Foster</a:t>
            </a:r>
            <a:r>
              <a:rPr lang="en-US" sz="2400" dirty="0"/>
              <a:t> and </a:t>
            </a:r>
            <a:r>
              <a:rPr lang="en-US" sz="2400" b="1" dirty="0"/>
              <a:t>Carl </a:t>
            </a:r>
            <a:r>
              <a:rPr lang="en-US" sz="2400" b="1" dirty="0" err="1"/>
              <a:t>Kesselman</a:t>
            </a:r>
            <a:r>
              <a:rPr lang="en-US" sz="2400" dirty="0"/>
              <a:t> around 1997</a:t>
            </a:r>
          </a:p>
          <a:p>
            <a:r>
              <a:rPr lang="en-US" sz="2400" dirty="0"/>
              <a:t>Refers to computing grids as analogy of power grids</a:t>
            </a:r>
          </a:p>
          <a:p>
            <a:pPr lvl="1"/>
            <a:r>
              <a:rPr lang="en-US" sz="2000" dirty="0"/>
              <a:t>Many producers</a:t>
            </a:r>
          </a:p>
          <a:p>
            <a:pPr lvl="1"/>
            <a:r>
              <a:rPr lang="en-US" sz="2000" dirty="0"/>
              <a:t>Competing providers</a:t>
            </a:r>
          </a:p>
          <a:p>
            <a:pPr lvl="1"/>
            <a:r>
              <a:rPr lang="en-US" sz="2000" dirty="0"/>
              <a:t>Simple for end-users</a:t>
            </a:r>
          </a:p>
          <a:p>
            <a:r>
              <a:rPr lang="en-US" sz="2400" dirty="0"/>
              <a:t>Spelled “grid” or “Grid”</a:t>
            </a:r>
          </a:p>
          <a:p>
            <a:pPr lvl="1"/>
            <a:r>
              <a:rPr lang="en-US" sz="2000" dirty="0"/>
              <a:t>Except in French: “Grille de </a:t>
            </a:r>
            <a:r>
              <a:rPr lang="en-US" sz="2000" dirty="0" err="1"/>
              <a:t>calcul</a:t>
            </a:r>
            <a:r>
              <a:rPr lang="en-US" sz="2000" dirty="0"/>
              <a:t>”</a:t>
            </a:r>
            <a:endParaRPr lang="ru-RU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5B11-CEC1-4C0B-A778-794F5B0522AF}" type="datetime1">
              <a:rPr lang="sv-SE" altLang="en-US" smtClean="0"/>
              <a:pPr/>
              <a:t>2007-02-27</a:t>
            </a:fld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2D84F-CE0A-46DD-97E3-72F286FB3D79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www.nordugrid.org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0EA5-81B2-43CA-AEE5-068565D4469F}" type="datetime1">
              <a:rPr lang="sv-SE" altLang="en-US" smtClean="0"/>
              <a:pPr/>
              <a:t>2007-02-27</a:t>
            </a:fld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543A-F913-4489-ABF9-65EC51E85E8A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Grid as a result of IT progress</a:t>
            </a:r>
            <a:endParaRPr lang="en-GB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4038600" cy="4926013"/>
          </a:xfrm>
        </p:spPr>
        <p:txBody>
          <a:bodyPr/>
          <a:lstStyle/>
          <a:p>
            <a:r>
              <a:rPr lang="en-US" sz="2000" dirty="0"/>
              <a:t>Network vs. computer performance:</a:t>
            </a:r>
          </a:p>
          <a:p>
            <a:pPr lvl="1"/>
            <a:r>
              <a:rPr lang="en-US" sz="1800" dirty="0"/>
              <a:t>Computer speed doubles every </a:t>
            </a:r>
            <a:r>
              <a:rPr lang="en-US" sz="1800" b="1" dirty="0">
                <a:solidFill>
                  <a:schemeClr val="tx2"/>
                </a:solidFill>
              </a:rPr>
              <a:t>18</a:t>
            </a:r>
            <a:r>
              <a:rPr lang="en-US" sz="1800" dirty="0"/>
              <a:t> months</a:t>
            </a:r>
          </a:p>
          <a:p>
            <a:pPr lvl="1"/>
            <a:r>
              <a:rPr lang="en-US" sz="1800" dirty="0"/>
              <a:t>Network speed doubles every </a:t>
            </a:r>
            <a:r>
              <a:rPr lang="en-US" sz="1800" b="1" dirty="0">
                <a:solidFill>
                  <a:srgbClr val="FF0000"/>
                </a:solidFill>
              </a:rPr>
              <a:t>9</a:t>
            </a:r>
            <a:r>
              <a:rPr lang="en-US" sz="1800" dirty="0"/>
              <a:t> months</a:t>
            </a:r>
          </a:p>
          <a:p>
            <a:r>
              <a:rPr lang="en-US" sz="2000" dirty="0"/>
              <a:t>1986 to 2000:</a:t>
            </a:r>
          </a:p>
          <a:p>
            <a:pPr lvl="1"/>
            <a:r>
              <a:rPr lang="en-US" sz="1800" dirty="0"/>
              <a:t>Computers: 500 times faster</a:t>
            </a:r>
          </a:p>
          <a:p>
            <a:pPr lvl="1"/>
            <a:r>
              <a:rPr lang="en-US" sz="1800" dirty="0"/>
              <a:t>Networks: 340000 times faster</a:t>
            </a:r>
          </a:p>
          <a:p>
            <a:r>
              <a:rPr lang="en-US" sz="2000" dirty="0"/>
              <a:t>2001 to 2010 (projected):</a:t>
            </a:r>
          </a:p>
          <a:p>
            <a:pPr lvl="1"/>
            <a:r>
              <a:rPr lang="en-US" sz="1800" dirty="0"/>
              <a:t>Computers: 60 times faster</a:t>
            </a:r>
          </a:p>
          <a:p>
            <a:pPr lvl="1"/>
            <a:r>
              <a:rPr lang="en-US" sz="1800" dirty="0"/>
              <a:t>Networks: 4000 times faster</a:t>
            </a:r>
            <a:endParaRPr lang="en-GB" sz="1800" dirty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20688" y="6583363"/>
            <a:ext cx="457200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1200" i="1"/>
              <a:t>Slide adapted from the Globus Alliance</a:t>
            </a:r>
            <a:endParaRPr kumimoji="1" lang="en-GB" sz="1200" i="1"/>
          </a:p>
        </p:txBody>
      </p:sp>
      <p:pic>
        <p:nvPicPr>
          <p:cNvPr id="19467" name="Picture 11" descr="vilet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60888" y="2141538"/>
            <a:ext cx="4078287" cy="2946400"/>
          </a:xfrm>
          <a:noFill/>
          <a:ln/>
        </p:spPr>
      </p:pic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855663" y="5235575"/>
            <a:ext cx="7920037" cy="739775"/>
          </a:xfrm>
          <a:prstGeom prst="rect">
            <a:avLst/>
          </a:prstGeom>
          <a:solidFill>
            <a:srgbClr val="FFCC00">
              <a:alpha val="70000"/>
            </a:srgbClr>
          </a:solidFill>
          <a:ln w="38100" algn="ctr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sz="2000" b="1">
                <a:solidFill>
                  <a:srgbClr val="FF0000"/>
                </a:solidFill>
              </a:rPr>
              <a:t>Bottom line: CPUs are fast enough; wide area networks are very fast – gotta make use of it!</a:t>
            </a:r>
            <a:endParaRPr kumimoji="1" lang="en-GB" sz="2000" b="1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787A-4D42-4088-A8CA-3AF183917199}" type="datetime1">
              <a:rPr lang="sv-SE" smtClean="0"/>
              <a:pPr/>
              <a:t>2007-02-27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www.nordugrid.org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B37BE-B408-4CDB-89D5-0A639E9EA716}" type="slidenum">
              <a:rPr lang="en-GB"/>
              <a:pPr/>
              <a:t>18</a:t>
            </a:fld>
            <a:endParaRPr lang="en-GB" dirty="0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How did </a:t>
            </a:r>
            <a:r>
              <a:rPr lang="en-US" sz="2600" dirty="0" smtClean="0"/>
              <a:t>Grid appear in Lund</a:t>
            </a:r>
            <a:endParaRPr lang="en-US" sz="2600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Back in </a:t>
            </a:r>
            <a:r>
              <a:rPr lang="en-US" sz="2000" dirty="0" smtClean="0"/>
              <a:t>2001, High </a:t>
            </a:r>
            <a:r>
              <a:rPr lang="en-US" sz="2000" dirty="0"/>
              <a:t>Energy Physics Institutes from Scandinavia wanted to share their computing resources and jointly contribute to CERN/LHC computing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We needed Grid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The Grid hype just </a:t>
            </a:r>
            <a:r>
              <a:rPr lang="en-US" sz="1800" dirty="0" smtClean="0"/>
              <a:t>begun…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… and we created a NorduGrid</a:t>
            </a:r>
            <a:br>
              <a:rPr lang="en-US" sz="1800" dirty="0" smtClean="0"/>
            </a:br>
            <a:r>
              <a:rPr lang="en-US" sz="1800" dirty="0" smtClean="0"/>
              <a:t>project (Lund, Uppsala, Copenhagen,</a:t>
            </a:r>
            <a:br>
              <a:rPr lang="en-US" sz="1800" dirty="0" smtClean="0"/>
            </a:br>
            <a:r>
              <a:rPr lang="en-US" sz="1800" dirty="0" smtClean="0"/>
              <a:t>Oslo,  Helsinki and many others)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000" dirty="0" smtClean="0"/>
              <a:t>No </a:t>
            </a:r>
            <a:r>
              <a:rPr lang="en-US" sz="2000" dirty="0"/>
              <a:t>production ready </a:t>
            </a:r>
            <a:r>
              <a:rPr lang="en-US" sz="2000" dirty="0" smtClean="0"/>
              <a:t>grid software </a:t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b="1" i="1" dirty="0" smtClean="0">
                <a:solidFill>
                  <a:srgbClr val="C00000"/>
                </a:solidFill>
              </a:rPr>
              <a:t>middleware</a:t>
            </a:r>
            <a:r>
              <a:rPr lang="en-US" sz="2000" dirty="0" smtClean="0"/>
              <a:t>) was </a:t>
            </a:r>
            <a:r>
              <a:rPr lang="en-US" sz="2000" dirty="0"/>
              <a:t>available or </a:t>
            </a:r>
            <a:r>
              <a:rPr lang="en-US" sz="2000" dirty="0" smtClean="0"/>
              <a:t>seen</a:t>
            </a:r>
            <a:br>
              <a:rPr lang="en-US" sz="2000" dirty="0" smtClean="0"/>
            </a:br>
            <a:r>
              <a:rPr lang="en-US" sz="2000" dirty="0" smtClean="0"/>
              <a:t>on </a:t>
            </a:r>
            <a:r>
              <a:rPr lang="en-US" sz="2000" dirty="0"/>
              <a:t>the </a:t>
            </a:r>
            <a:r>
              <a:rPr lang="en-US" sz="2000" dirty="0" smtClean="0"/>
              <a:t>horizon in fall 2001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 smtClean="0"/>
              <a:t>In </a:t>
            </a:r>
            <a:r>
              <a:rPr lang="en-US" sz="2000" dirty="0"/>
              <a:t>February 2002, NorduGrid </a:t>
            </a:r>
            <a:r>
              <a:rPr lang="en-US" sz="2000" dirty="0" smtClean="0"/>
              <a:t>boldly</a:t>
            </a:r>
            <a:br>
              <a:rPr lang="en-US" sz="2000" dirty="0" smtClean="0"/>
            </a:br>
            <a:r>
              <a:rPr lang="en-US" sz="2000" dirty="0" smtClean="0"/>
              <a:t>decided </a:t>
            </a:r>
            <a:r>
              <a:rPr lang="en-US" sz="2000" dirty="0"/>
              <a:t>to develop own </a:t>
            </a:r>
            <a:r>
              <a:rPr lang="en-US" sz="2000" dirty="0" smtClean="0"/>
              <a:t>Grid</a:t>
            </a:r>
            <a:br>
              <a:rPr lang="en-US" sz="2000" dirty="0" smtClean="0"/>
            </a:br>
            <a:r>
              <a:rPr lang="en-US" sz="2000" dirty="0" smtClean="0"/>
              <a:t>middleware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Was baptized ARC, for Advanced Resource Connector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Since May 2002 ARC is </a:t>
            </a:r>
            <a:r>
              <a:rPr lang="en-US" sz="1800" dirty="0" smtClean="0"/>
              <a:t>extensively used </a:t>
            </a:r>
            <a:r>
              <a:rPr lang="en-US" sz="1800" dirty="0"/>
              <a:t>in ATLAS </a:t>
            </a:r>
            <a:r>
              <a:rPr lang="en-US" sz="1800" dirty="0" smtClean="0"/>
              <a:t>production and </a:t>
            </a:r>
            <a:r>
              <a:rPr lang="en-US" sz="1800" dirty="0"/>
              <a:t>other </a:t>
            </a:r>
            <a:r>
              <a:rPr lang="en-US" sz="1800" dirty="0" smtClean="0"/>
              <a:t>scientific </a:t>
            </a:r>
            <a:r>
              <a:rPr lang="en-US" sz="1800" dirty="0"/>
              <a:t>computing projects</a:t>
            </a:r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428868"/>
            <a:ext cx="29718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ng-architectur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341438"/>
            <a:ext cx="8435975" cy="4435475"/>
          </a:xfrm>
          <a:noFill/>
          <a:ln/>
        </p:spPr>
      </p:pic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</a:t>
            </a:r>
            <a:r>
              <a:rPr lang="en-US" dirty="0" smtClean="0"/>
              <a:t>in a nutshell</a:t>
            </a:r>
            <a:endParaRPr lang="fr-FR" dirty="0"/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5508625" y="5589588"/>
            <a:ext cx="3236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CC0000"/>
                </a:solidFill>
              </a:rPr>
              <a:t>Goal: no single point of failure</a:t>
            </a:r>
            <a:endParaRPr lang="fr-FR" sz="1800" dirty="0">
              <a:solidFill>
                <a:srgbClr val="CC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970F-A92E-4691-92ED-0582609FE637}" type="datetime1">
              <a:rPr lang="sv-SE" smtClean="0"/>
              <a:pPr/>
              <a:t>2007-02-27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21E4-B297-4319-93C2-549465BB49A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High Energy Physics: quick intro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2000240"/>
            <a:ext cx="8153400" cy="40957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High Energy Physics studies elementary particles and forces that constitute the matter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Also known as Particle Physics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Is the most fundamental of all the physical sciences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The ultimate goal: to understand the origin of the Universe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We’ve learned a lot over the past years, yet more is unknown</a:t>
            </a:r>
            <a:endParaRPr lang="ru-RU" sz="20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CBA82-F4A4-4F9B-A4FD-FA4A99F2270F}" type="datetime1">
              <a:rPr lang="sv-SE" smtClean="0"/>
              <a:pPr/>
              <a:t>2007-02-27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D73F-E32E-48D9-804C-C8DA22AD209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43"/>
          <p:cNvSpPr>
            <a:spLocks noGrp="1"/>
          </p:cNvSpPr>
          <p:nvPr>
            <p:ph type="title"/>
          </p:nvPr>
        </p:nvSpPr>
        <p:spPr>
          <a:xfrm>
            <a:off x="285720" y="214290"/>
            <a:ext cx="3500462" cy="357190"/>
          </a:xfrm>
          <a:solidFill>
            <a:schemeClr val="accent3">
              <a:lumMod val="85000"/>
            </a:schemeClr>
          </a:solidFill>
        </p:spPr>
        <p:txBody>
          <a:bodyPr/>
          <a:lstStyle/>
          <a:p>
            <a:r>
              <a:rPr lang="en-US" sz="2000" dirty="0" smtClean="0"/>
              <a:t>ARC is not the only one…</a:t>
            </a:r>
            <a:endParaRPr lang="ru-RU" sz="2000" dirty="0"/>
          </a:p>
        </p:txBody>
      </p:sp>
      <p:sp>
        <p:nvSpPr>
          <p:cNvPr id="3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17D-73F5-4FB7-8C40-DE7BFF41AB56}" type="datetime1">
              <a:rPr lang="sv-SE" altLang="en-US" smtClean="0"/>
              <a:pPr/>
              <a:t>2007-02-27</a:t>
            </a:fld>
            <a:endParaRPr lang="en-US" altLang="en-US"/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1894-409C-4A84-BF43-7583EFD24925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142338" name="Picture 2" descr="head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3188" y="0"/>
            <a:ext cx="5210175" cy="811213"/>
          </a:xfrm>
          <a:prstGeom prst="rect">
            <a:avLst/>
          </a:prstGeom>
          <a:noFill/>
        </p:spPr>
      </p:pic>
      <p:pic>
        <p:nvPicPr>
          <p:cNvPr id="142339" name="Picture 3" descr="NEESgrid -Building the National Virtual Collaboratory for Earthquake Engineer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200400"/>
            <a:ext cx="4124325" cy="533400"/>
          </a:xfrm>
          <a:prstGeom prst="rect">
            <a:avLst/>
          </a:prstGeom>
          <a:noFill/>
        </p:spPr>
      </p:pic>
      <p:pic>
        <p:nvPicPr>
          <p:cNvPr id="142340" name="Picture 4" descr="Untitled-1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760538"/>
            <a:ext cx="1752600" cy="1439862"/>
          </a:xfrm>
          <a:prstGeom prst="rect">
            <a:avLst/>
          </a:prstGeom>
          <a:noFill/>
        </p:spPr>
      </p:pic>
      <p:pic>
        <p:nvPicPr>
          <p:cNvPr id="142341" name="Picture 5" descr="Grid.it">
            <a:hlinkClick r:id="rId5" tooltip="home pag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6950" y="193675"/>
            <a:ext cx="2159000" cy="587375"/>
          </a:xfrm>
          <a:prstGeom prst="rect">
            <a:avLst/>
          </a:prstGeom>
          <a:noFill/>
        </p:spPr>
      </p:pic>
      <p:pic>
        <p:nvPicPr>
          <p:cNvPr id="142342" name="Picture 6" descr="NGlogo_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43775" y="981075"/>
            <a:ext cx="942975" cy="542925"/>
          </a:xfrm>
          <a:prstGeom prst="rect">
            <a:avLst/>
          </a:prstGeom>
          <a:noFill/>
        </p:spPr>
      </p:pic>
      <p:pic>
        <p:nvPicPr>
          <p:cNvPr id="142343" name="Picture 7" descr="web-hom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67500" y="4686300"/>
            <a:ext cx="2362200" cy="1438275"/>
          </a:xfrm>
          <a:prstGeom prst="rect">
            <a:avLst/>
          </a:prstGeom>
          <a:noFill/>
        </p:spPr>
      </p:pic>
      <p:pic>
        <p:nvPicPr>
          <p:cNvPr id="142344" name="Picture 8" descr="n_ipn_0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" y="5638800"/>
            <a:ext cx="7048500" cy="990600"/>
          </a:xfrm>
          <a:prstGeom prst="rect">
            <a:avLst/>
          </a:prstGeom>
          <a:noFill/>
        </p:spPr>
      </p:pic>
      <p:pic>
        <p:nvPicPr>
          <p:cNvPr id="142346" name="Picture 10" descr="EUROGRID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29200" y="1066800"/>
            <a:ext cx="2295525" cy="523875"/>
          </a:xfrm>
          <a:prstGeom prst="rect">
            <a:avLst/>
          </a:prstGeom>
          <a:noFill/>
        </p:spPr>
      </p:pic>
      <p:pic>
        <p:nvPicPr>
          <p:cNvPr id="142347" name="Picture 11" descr="EGEElogo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00625" y="1657350"/>
            <a:ext cx="1258888" cy="704850"/>
          </a:xfrm>
          <a:prstGeom prst="rect">
            <a:avLst/>
          </a:prstGeom>
          <a:noFill/>
        </p:spPr>
      </p:pic>
      <p:pic>
        <p:nvPicPr>
          <p:cNvPr id="142348" name="Picture 12" descr="LCGlogo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438650" y="2000250"/>
            <a:ext cx="942975" cy="942975"/>
          </a:xfrm>
          <a:prstGeom prst="rect">
            <a:avLst/>
          </a:prstGeom>
          <a:noFill/>
        </p:spPr>
      </p:pic>
      <p:pic>
        <p:nvPicPr>
          <p:cNvPr id="142349" name="Picture 13" descr="GridLab logo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4724400"/>
            <a:ext cx="800100" cy="981075"/>
          </a:xfrm>
          <a:prstGeom prst="rect">
            <a:avLst/>
          </a:prstGeom>
          <a:noFill/>
        </p:spPr>
      </p:pic>
      <p:pic>
        <p:nvPicPr>
          <p:cNvPr id="142350" name="Picture 14" descr="osg-logo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265363" y="1303338"/>
            <a:ext cx="1673225" cy="952500"/>
          </a:xfrm>
          <a:prstGeom prst="rect">
            <a:avLst/>
          </a:prstGeom>
          <a:noFill/>
        </p:spPr>
      </p:pic>
      <p:pic>
        <p:nvPicPr>
          <p:cNvPr id="142351" name="Picture 15" descr="logo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283200" y="3616325"/>
            <a:ext cx="1381125" cy="952500"/>
          </a:xfrm>
          <a:prstGeom prst="rect">
            <a:avLst/>
          </a:prstGeom>
          <a:noFill/>
        </p:spPr>
      </p:pic>
      <p:pic>
        <p:nvPicPr>
          <p:cNvPr id="142352" name="Picture 16" descr="logogrid100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962400" y="990600"/>
            <a:ext cx="952500" cy="981075"/>
          </a:xfrm>
          <a:prstGeom prst="rect">
            <a:avLst/>
          </a:prstGeom>
          <a:noFill/>
        </p:spPr>
      </p:pic>
      <p:pic>
        <p:nvPicPr>
          <p:cNvPr id="142353" name="Picture 17" descr="GridPP Logo">
            <a:hlinkClick r:id="rId20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019925" y="2771775"/>
            <a:ext cx="1162050" cy="1238250"/>
          </a:xfrm>
          <a:prstGeom prst="rect">
            <a:avLst/>
          </a:prstGeom>
          <a:noFill/>
        </p:spPr>
      </p:pic>
      <p:pic>
        <p:nvPicPr>
          <p:cNvPr id="142354" name="Picture 18" descr="logo-ng-sheared-web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133600" y="2293938"/>
            <a:ext cx="2311400" cy="866775"/>
          </a:xfrm>
          <a:prstGeom prst="rect">
            <a:avLst/>
          </a:prstGeom>
          <a:noFill/>
        </p:spPr>
      </p:pic>
      <p:pic>
        <p:nvPicPr>
          <p:cNvPr id="142355" name="Picture 19" descr="ivdgl_logo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295400" y="827088"/>
            <a:ext cx="990600" cy="990600"/>
          </a:xfrm>
          <a:prstGeom prst="rect">
            <a:avLst/>
          </a:prstGeom>
          <a:noFill/>
        </p:spPr>
      </p:pic>
      <p:pic>
        <p:nvPicPr>
          <p:cNvPr id="142356" name="Picture 20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3338" y="3829050"/>
            <a:ext cx="1109662" cy="971550"/>
          </a:xfrm>
          <a:prstGeom prst="rect">
            <a:avLst/>
          </a:prstGeom>
          <a:noFill/>
        </p:spPr>
      </p:pic>
      <p:pic>
        <p:nvPicPr>
          <p:cNvPr id="142357" name="Picture 21" descr="new-logo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152400" y="979488"/>
            <a:ext cx="898525" cy="849312"/>
          </a:xfrm>
          <a:prstGeom prst="rect">
            <a:avLst/>
          </a:prstGeom>
          <a:noFill/>
        </p:spPr>
      </p:pic>
      <p:pic>
        <p:nvPicPr>
          <p:cNvPr id="142360" name="Picture 24" descr="apac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1455738" y="3990975"/>
            <a:ext cx="1400175" cy="971550"/>
          </a:xfrm>
          <a:prstGeom prst="rect">
            <a:avLst/>
          </a:prstGeom>
          <a:noFill/>
        </p:spPr>
      </p:pic>
      <p:pic>
        <p:nvPicPr>
          <p:cNvPr id="142361" name="Picture 25" descr="newPRAGMA-large2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5229225" y="4641850"/>
            <a:ext cx="1219200" cy="944563"/>
          </a:xfrm>
          <a:prstGeom prst="rect">
            <a:avLst/>
          </a:prstGeom>
          <a:noFill/>
        </p:spPr>
      </p:pic>
      <p:pic>
        <p:nvPicPr>
          <p:cNvPr id="142362" name="Picture 26" descr="Apec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8278813" y="209550"/>
            <a:ext cx="857250" cy="6454775"/>
          </a:xfrm>
          <a:prstGeom prst="rect">
            <a:avLst/>
          </a:prstGeom>
          <a:noFill/>
        </p:spPr>
      </p:pic>
      <p:pic>
        <p:nvPicPr>
          <p:cNvPr id="142363" name="Picture 27" descr="Logo">
            <a:hlinkClick r:id="rId29"/>
          </p:cNvPr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8181975" y="0"/>
            <a:ext cx="962025" cy="742950"/>
          </a:xfrm>
          <a:prstGeom prst="rect">
            <a:avLst/>
          </a:prstGeom>
          <a:noFill/>
        </p:spPr>
      </p:pic>
      <p:pic>
        <p:nvPicPr>
          <p:cNvPr id="142364" name="Picture 28" descr="TW-Grid-in-press-1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2662238" y="569913"/>
            <a:ext cx="1123950" cy="628650"/>
          </a:xfrm>
          <a:prstGeom prst="rect">
            <a:avLst/>
          </a:prstGeom>
          <a:noFill/>
        </p:spPr>
      </p:pic>
      <p:pic>
        <p:nvPicPr>
          <p:cNvPr id="142365" name="Picture 29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6553200" y="1609725"/>
            <a:ext cx="16764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2366" name="Picture 30" descr="GrangeNet logo">
            <a:hlinkClick r:id="rId33" tooltip="Back to GrangeNet home page"/>
          </p:cNvPr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4143375" y="5657850"/>
            <a:ext cx="2339975" cy="933450"/>
          </a:xfrm>
          <a:prstGeom prst="rect">
            <a:avLst/>
          </a:prstGeom>
          <a:noFill/>
        </p:spPr>
      </p:pic>
      <p:pic>
        <p:nvPicPr>
          <p:cNvPr id="142367" name="Picture 31" descr="apb-small-map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2819400" y="4756150"/>
            <a:ext cx="2374900" cy="1092200"/>
          </a:xfrm>
          <a:prstGeom prst="rect">
            <a:avLst/>
          </a:prstGeom>
          <a:noFill/>
        </p:spPr>
      </p:pic>
      <p:pic>
        <p:nvPicPr>
          <p:cNvPr id="142368" name="Picture 32" descr="srb-title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4219575" y="3089275"/>
            <a:ext cx="1181100" cy="1276350"/>
          </a:xfrm>
          <a:prstGeom prst="rect">
            <a:avLst/>
          </a:prstGeom>
          <a:noFill/>
        </p:spPr>
      </p:pic>
      <p:pic>
        <p:nvPicPr>
          <p:cNvPr id="142369" name="Picture 33" descr="geon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1120775" y="5059363"/>
            <a:ext cx="1238250" cy="476250"/>
          </a:xfrm>
          <a:prstGeom prst="rect">
            <a:avLst/>
          </a:prstGeom>
          <a:noFill/>
        </p:spPr>
      </p:pic>
      <p:sp>
        <p:nvSpPr>
          <p:cNvPr id="142370" name="Text Box 34"/>
          <p:cNvSpPr txBox="1">
            <a:spLocks noChangeArrowheads="1"/>
          </p:cNvSpPr>
          <p:nvPr/>
        </p:nvSpPr>
        <p:spPr bwMode="auto">
          <a:xfrm>
            <a:off x="-92075" y="6640513"/>
            <a:ext cx="322870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 dirty="0"/>
              <a:t>Slide </a:t>
            </a:r>
            <a:r>
              <a:rPr lang="en-US" sz="1400" i="1" dirty="0" smtClean="0"/>
              <a:t>adapted from </a:t>
            </a:r>
            <a:r>
              <a:rPr lang="en-US" sz="1400" i="1" dirty="0"/>
              <a:t>Vicky White, FNAL</a:t>
            </a:r>
          </a:p>
        </p:txBody>
      </p:sp>
      <p:pic>
        <p:nvPicPr>
          <p:cNvPr id="142371" name="Picture 35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7372350" y="4090988"/>
            <a:ext cx="800100" cy="860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2345" name="Picture 9" descr="grid2003-logo">
            <a:hlinkClick r:id="rId39"/>
          </p:cNvPr>
          <p:cNvPicPr>
            <a:picLocks noChangeAspect="1" noChangeArrowheads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5572125" y="2466975"/>
            <a:ext cx="1181100" cy="1171575"/>
          </a:xfrm>
          <a:prstGeom prst="rect">
            <a:avLst/>
          </a:prstGeom>
          <a:noFill/>
        </p:spPr>
      </p:pic>
      <p:pic>
        <p:nvPicPr>
          <p:cNvPr id="142373" name="Picture 37"/>
          <p:cNvPicPr>
            <a:picLocks noChangeAspect="1" noChangeArrowheads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1147763" y="3819525"/>
            <a:ext cx="631825" cy="677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2375" name="Picture 39"/>
          <p:cNvPicPr>
            <a:picLocks noChangeAspect="1" noChangeArrowheads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2228850" y="3568700"/>
            <a:ext cx="2079625" cy="449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2372" name="Picture 36"/>
          <p:cNvPicPr>
            <a:picLocks noChangeAspect="1" noChangeArrowheads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3197225" y="4124325"/>
            <a:ext cx="1131888" cy="62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5" name="Footer Placeholder 4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Grids in ATLAS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All ATLAS production today is done via Grid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There </a:t>
            </a:r>
            <a:r>
              <a:rPr lang="en-US" dirty="0"/>
              <a:t>are 20+ Grid flavors out there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Almost all are incompatible with each other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Almost all are tailored for a specific application and/or specific hardware</a:t>
            </a:r>
          </a:p>
          <a:p>
            <a:pPr>
              <a:lnSpc>
                <a:spcPct val="90000"/>
              </a:lnSpc>
            </a:pPr>
            <a:r>
              <a:rPr lang="en-US" dirty="0"/>
              <a:t>ATLAS makes use of only 3 Grid flavors: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gLite</a:t>
            </a:r>
            <a:r>
              <a:rPr lang="en-US" dirty="0"/>
              <a:t> – formerly known as LCG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ARC – formerly known as NorduGrid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OSG – formerly known as Grid3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They are still incompatible with each other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 lot of </a:t>
            </a:r>
            <a:r>
              <a:rPr lang="en-US" i="1" dirty="0"/>
              <a:t>interoperability</a:t>
            </a:r>
            <a:r>
              <a:rPr lang="en-US" dirty="0"/>
              <a:t> efforts take place</a:t>
            </a:r>
          </a:p>
        </p:txBody>
      </p:sp>
      <p:pic>
        <p:nvPicPr>
          <p:cNvPr id="144388" name="Picture 4" descr="logo-os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4773613"/>
            <a:ext cx="982663" cy="558800"/>
          </a:xfrm>
          <a:prstGeom prst="rect">
            <a:avLst/>
          </a:prstGeom>
          <a:noFill/>
        </p:spPr>
      </p:pic>
      <p:pic>
        <p:nvPicPr>
          <p:cNvPr id="144389" name="Picture 5" descr="logo-ege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1300" y="3827463"/>
            <a:ext cx="784225" cy="458787"/>
          </a:xfrm>
          <a:prstGeom prst="rect">
            <a:avLst/>
          </a:prstGeom>
          <a:noFill/>
        </p:spPr>
      </p:pic>
      <p:pic>
        <p:nvPicPr>
          <p:cNvPr id="144390" name="Picture 6" descr="logo-ng-flat-sheared-white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5700" y="4383088"/>
            <a:ext cx="1147763" cy="431800"/>
          </a:xfrm>
          <a:prstGeom prst="rect">
            <a:avLst/>
          </a:prstGeom>
          <a:noFill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94C80-9008-4D4F-BFAC-599EC9CBA6E6}" type="datetime1">
              <a:rPr lang="sv-SE" smtClean="0"/>
              <a:pPr/>
              <a:t>2007-02-27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21E4-B297-4319-93C2-549465BB49A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ARC and ATLAS</a:t>
            </a:r>
            <a:endParaRPr lang="ru-RU" sz="2800" dirty="0"/>
          </a:p>
        </p:txBody>
      </p:sp>
      <p:sp>
        <p:nvSpPr>
          <p:cNvPr id="3584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Via NorduGrid/ARC, Nordic countries contribute to ATLAS Data Challenges since 2002</a:t>
            </a:r>
          </a:p>
          <a:p>
            <a:pPr lvl="1"/>
            <a:r>
              <a:rPr lang="en-US" sz="2000" dirty="0" smtClean="0"/>
              <a:t>Resources donated to ATLAS by national Grid projects, enthusiastic owners</a:t>
            </a:r>
          </a:p>
          <a:p>
            <a:pPr lvl="2"/>
            <a:r>
              <a:rPr lang="en-US" sz="1800" dirty="0" smtClean="0"/>
              <a:t>Highly heterogeneous (OS: Fedora Core N, Red Hat, </a:t>
            </a:r>
            <a:r>
              <a:rPr lang="en-US" sz="1800" dirty="0" err="1" smtClean="0"/>
              <a:t>Debian</a:t>
            </a:r>
            <a:r>
              <a:rPr lang="en-US" sz="1800" dirty="0" smtClean="0"/>
              <a:t>, </a:t>
            </a:r>
            <a:r>
              <a:rPr lang="en-US" sz="1800" dirty="0" err="1" smtClean="0"/>
              <a:t>Gentoo</a:t>
            </a:r>
            <a:r>
              <a:rPr lang="en-US" sz="1800" dirty="0" smtClean="0"/>
              <a:t>,...; LRMS: PBS/Torque, Condor, SGE…)</a:t>
            </a:r>
          </a:p>
          <a:p>
            <a:pPr lvl="2"/>
            <a:r>
              <a:rPr lang="en-US" sz="1800" dirty="0" smtClean="0"/>
              <a:t>No common policies enforced</a:t>
            </a:r>
          </a:p>
          <a:p>
            <a:pPr lvl="2"/>
            <a:r>
              <a:rPr lang="en-US" sz="1800" dirty="0" smtClean="0"/>
              <a:t>Loosely coupled</a:t>
            </a:r>
          </a:p>
          <a:p>
            <a:pPr lvl="1"/>
            <a:r>
              <a:rPr lang="en-US" sz="2000" dirty="0" smtClean="0"/>
              <a:t>Currently, ca 10% of ATLAS production tasks</a:t>
            </a:r>
          </a:p>
          <a:p>
            <a:pPr lvl="2"/>
            <a:r>
              <a:rPr lang="en-US" sz="1800" dirty="0" smtClean="0"/>
              <a:t>Only 2 persons in charge of the production</a:t>
            </a:r>
          </a:p>
          <a:p>
            <a:pPr lvl="2"/>
            <a:r>
              <a:rPr lang="en-US" sz="1800" dirty="0" smtClean="0"/>
              <a:t>Highest resource usage efficiency, reliability</a:t>
            </a:r>
          </a:p>
          <a:p>
            <a:pPr lvl="1"/>
            <a:r>
              <a:rPr lang="en-US" sz="2000" dirty="0" smtClean="0"/>
              <a:t>Accumulated ~40TB of ATLAS data in ~50 locations</a:t>
            </a:r>
          </a:p>
          <a:p>
            <a:pPr lvl="2"/>
            <a:r>
              <a:rPr lang="en-US" sz="1800" dirty="0" smtClean="0"/>
              <a:t>Includes e.g. Ljubljana – still, indistinguishable for jobs and outside users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2951-70F4-4DAC-B2E7-41AD72193771}" type="datetime1">
              <a:rPr lang="sv-SE" smtClean="0"/>
              <a:pPr/>
              <a:t>2007-02-27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A2A2-FEC2-477D-8D47-0036BF35DDE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ATLAS Monte Carlo production with NorduGrid/ARC</a:t>
            </a:r>
            <a:endParaRPr lang="ru-RU" sz="280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C36B-9F68-4A3D-BD39-107C9E6AFF74}" type="datetime1">
              <a:rPr lang="sv-SE" smtClean="0"/>
              <a:pPr/>
              <a:t>2007-02-27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475D-E544-46E0-A990-4977F4550F05}" type="slidenum">
              <a:rPr lang="en-US"/>
              <a:pPr/>
              <a:t>23</a:t>
            </a:fld>
            <a:endParaRPr lang="en-US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42567" y="1219200"/>
            <a:ext cx="7135066" cy="487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step: Nordic Tier1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268413"/>
            <a:ext cx="8229600" cy="48974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WLCG: Worldwide LHC Computing Grid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A CERN project aiming to provide HEP computing infrastructure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Tiered structure: Tier0 at CERN, a dozen of regional Tier1s, many local Tier2s etc</a:t>
            </a:r>
          </a:p>
          <a:p>
            <a:pPr>
              <a:lnSpc>
                <a:spcPct val="80000"/>
              </a:lnSpc>
            </a:pPr>
            <a:r>
              <a:rPr lang="en-US" sz="2000"/>
              <a:t>WLCG Tier1 is primarily a set of services: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24/7 on-call support system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Infrastructure: network, power, cooling, safety etc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Authorization, specific software for entire multinational VOs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Job submission interface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Data indexing service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Storage resource management interface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File transfer services between Tiers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Experiment-specific interfaces (“</a:t>
            </a:r>
            <a:r>
              <a:rPr lang="en-US" sz="1800" i="1"/>
              <a:t>VOBoxes</a:t>
            </a:r>
            <a:r>
              <a:rPr lang="en-US" sz="1800"/>
              <a:t>”)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Database service (ORACLE)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Other: information system, monitoring, logging etc</a:t>
            </a:r>
          </a:p>
          <a:p>
            <a:pPr>
              <a:lnSpc>
                <a:spcPct val="80000"/>
              </a:lnSpc>
            </a:pPr>
            <a:r>
              <a:rPr lang="en-US" sz="2000"/>
              <a:t>Resource commitments (processing power, storage, bandwidth) are expressed in WLCG MoU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BA43-FA62-4972-A251-65C71269121C}" type="datetime1">
              <a:rPr lang="sv-SE" smtClean="0"/>
              <a:pPr/>
              <a:t>2007-02-27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1B2E-2153-433E-B734-EEE379B596D9}" type="slidenum">
              <a:rPr lang="en-US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Where do I start on my way to Grid?</a:t>
            </a:r>
            <a:endParaRPr lang="ru-RU" sz="2800" dirty="0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4467228" cy="4876800"/>
          </a:xfrm>
        </p:spPr>
        <p:txBody>
          <a:bodyPr/>
          <a:lstStyle/>
          <a:p>
            <a:r>
              <a:rPr lang="en-US" sz="1800" dirty="0" smtClean="0"/>
              <a:t>Ask local </a:t>
            </a:r>
            <a:r>
              <a:rPr lang="en-US" sz="1800" dirty="0" err="1" smtClean="0"/>
              <a:t>sysadmin</a:t>
            </a:r>
            <a:r>
              <a:rPr lang="en-US" sz="1800" dirty="0" smtClean="0"/>
              <a:t> to install a Grid client</a:t>
            </a:r>
          </a:p>
          <a:p>
            <a:pPr lvl="1"/>
            <a:r>
              <a:rPr lang="en-US" sz="1600" dirty="0" smtClean="0"/>
              <a:t>NorduGrid standalone client is the easiest: you can install it yourself</a:t>
            </a:r>
          </a:p>
          <a:p>
            <a:r>
              <a:rPr lang="en-US" sz="1800" dirty="0" smtClean="0"/>
              <a:t>Apply for a “passport”: the Grid certificate (grid-cert-request)</a:t>
            </a:r>
          </a:p>
          <a:p>
            <a:pPr lvl="1"/>
            <a:r>
              <a:rPr lang="en-US" sz="1600" dirty="0" smtClean="0"/>
              <a:t>NorduGrid Certification Authority is appropriate for SU employees</a:t>
            </a:r>
          </a:p>
          <a:p>
            <a:r>
              <a:rPr lang="en-US" sz="1800" dirty="0" smtClean="0"/>
              <a:t>Ask a knowledgeable person which Grid is adopted by your collaboration/group</a:t>
            </a:r>
            <a:endParaRPr lang="ru-RU" sz="1800" dirty="0" smtClean="0"/>
          </a:p>
          <a:p>
            <a:r>
              <a:rPr lang="en-US" sz="1800" dirty="0" smtClean="0"/>
              <a:t>Apply for a “visa”: become an appropriate Virtual Organization (VO) member</a:t>
            </a:r>
          </a:p>
          <a:p>
            <a:r>
              <a:rPr lang="en-US" sz="1800" dirty="0" smtClean="0"/>
              <a:t>Read the manual</a:t>
            </a:r>
            <a:endParaRPr lang="en-US" sz="1800" dirty="0"/>
          </a:p>
        </p:txBody>
      </p:sp>
      <p:pic>
        <p:nvPicPr>
          <p:cNvPr id="133128" name="Picture 8" descr="sysadmin-hidd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4980" y="1143000"/>
            <a:ext cx="2336800" cy="3113088"/>
          </a:xfrm>
          <a:prstGeom prst="rect">
            <a:avLst/>
          </a:prstGeom>
          <a:noFill/>
        </p:spPr>
      </p:pic>
      <p:pic>
        <p:nvPicPr>
          <p:cNvPr id="133126" name="Picture 6" descr="passport-fish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72217" y="2643187"/>
            <a:ext cx="2714625" cy="2028825"/>
          </a:xfrm>
        </p:spPr>
      </p:pic>
      <p:pic>
        <p:nvPicPr>
          <p:cNvPr id="133127" name="Picture 7" descr="russian_visa_b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8218" y="4114800"/>
            <a:ext cx="2622550" cy="1700213"/>
          </a:xfrm>
          <a:prstGeom prst="rect">
            <a:avLst/>
          </a:prstGeom>
          <a:noFill/>
        </p:spPr>
      </p:pic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1508125" y="3429000"/>
            <a:ext cx="6127750" cy="1200329"/>
          </a:xfrm>
          <a:prstGeom prst="rect">
            <a:avLst/>
          </a:prstGeom>
          <a:solidFill>
            <a:srgbClr val="FFFF99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CC0000"/>
                </a:solidFill>
              </a:rPr>
              <a:t>Rule of thumb: do not keep your credentials on a public computer. USB memory key is a good choice.</a:t>
            </a:r>
            <a:endParaRPr lang="ru-RU" sz="2400" b="1" dirty="0">
              <a:solidFill>
                <a:srgbClr val="CC0000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706C-F0D6-41CB-9C49-2C59FA329688}" type="datetime1">
              <a:rPr lang="sv-SE" smtClean="0"/>
              <a:pPr/>
              <a:t>2007-02-27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BFAF-79C3-4A31-94CE-3045D58E5B8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3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High Energy Physics is the major consumer of Grid technologies</a:t>
            </a:r>
          </a:p>
          <a:p>
            <a:pPr lvl="1"/>
            <a:r>
              <a:rPr lang="en-US" sz="1800" dirty="0" smtClean="0"/>
              <a:t>Every HEP researcher sooner or later will have to learn grid basics</a:t>
            </a:r>
          </a:p>
          <a:p>
            <a:pPr lvl="1"/>
            <a:r>
              <a:rPr lang="en-US" sz="1800" dirty="0" smtClean="0"/>
              <a:t>HEP community invests massive efforts into grid development</a:t>
            </a:r>
          </a:p>
          <a:p>
            <a:pPr lvl="1"/>
            <a:r>
              <a:rPr lang="en-US" sz="1800" dirty="0" smtClean="0"/>
              <a:t>If grid won’t help, it is unclear what would be the “backup solution”</a:t>
            </a:r>
          </a:p>
          <a:p>
            <a:pPr lvl="2"/>
            <a:r>
              <a:rPr lang="en-US" sz="1600" dirty="0" smtClean="0"/>
              <a:t>The data will eventually be processed, the question is – how soon and how accurate</a:t>
            </a:r>
          </a:p>
          <a:p>
            <a:r>
              <a:rPr lang="en-US" sz="2000" dirty="0" smtClean="0"/>
              <a:t>Many other sciences are on-looking</a:t>
            </a:r>
          </a:p>
          <a:p>
            <a:pPr lvl="1"/>
            <a:r>
              <a:rPr lang="en-US" sz="1800" dirty="0" smtClean="0"/>
              <a:t>Bioinformatics and </a:t>
            </a:r>
            <a:r>
              <a:rPr lang="en-US" sz="1800" dirty="0" err="1" smtClean="0"/>
              <a:t>radioastronomy</a:t>
            </a:r>
            <a:r>
              <a:rPr lang="en-US" sz="1800" dirty="0" smtClean="0"/>
              <a:t> appear to be the next in line</a:t>
            </a:r>
          </a:p>
          <a:p>
            <a:pPr lvl="2"/>
            <a:r>
              <a:rPr lang="en-US" sz="1600" dirty="0" smtClean="0"/>
              <a:t>Huge data volumes, trivially parallel processing, distributed user base</a:t>
            </a:r>
          </a:p>
          <a:p>
            <a:r>
              <a:rPr lang="en-US" sz="2000" dirty="0" smtClean="0"/>
              <a:t>See you in the Grid-space!</a:t>
            </a:r>
            <a:endParaRPr lang="ru-RU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276F-4D6A-4BAE-B7CE-E304D5B70FED}" type="datetime1">
              <a:rPr lang="sv-SE" smtClean="0"/>
              <a:pPr/>
              <a:t>2007-02-27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21E4-B297-4319-93C2-549465BB49AA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Standard Model of forces and particles</a:t>
            </a:r>
          </a:p>
        </p:txBody>
      </p:sp>
      <p:sp>
        <p:nvSpPr>
          <p:cNvPr id="10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3D18-BFFE-4E16-8331-94037C17ED07}" type="datetime1">
              <a:rPr lang="sv-SE" smtClean="0"/>
              <a:pPr/>
              <a:t>2007-02-27</a:t>
            </a:fld>
            <a:endParaRPr lang="en-US"/>
          </a:p>
        </p:txBody>
      </p:sp>
      <p:sp>
        <p:nvSpPr>
          <p:cNvPr id="1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612B-4635-46D8-B436-E4B93E51D2B1}" type="slidenum">
              <a:rPr lang="en-US"/>
              <a:pPr/>
              <a:t>3</a:t>
            </a:fld>
            <a:endParaRPr lang="en-US"/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695352" y="928670"/>
            <a:ext cx="7805738" cy="5519737"/>
            <a:chOff x="480" y="441"/>
            <a:chExt cx="5327" cy="3544"/>
          </a:xfrm>
        </p:grpSpPr>
        <p:pic>
          <p:nvPicPr>
            <p:cNvPr id="22532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59" y="441"/>
              <a:ext cx="3499" cy="3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533" name="Group 5"/>
            <p:cNvGrpSpPr>
              <a:grpSpLocks/>
            </p:cNvGrpSpPr>
            <p:nvPr/>
          </p:nvGrpSpPr>
          <p:grpSpPr bwMode="auto">
            <a:xfrm>
              <a:off x="480" y="462"/>
              <a:ext cx="5327" cy="3523"/>
              <a:chOff x="480" y="462"/>
              <a:chExt cx="5327" cy="3523"/>
            </a:xfrm>
          </p:grpSpPr>
          <p:pic>
            <p:nvPicPr>
              <p:cNvPr id="22534" name="Picture 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60" y="835"/>
                <a:ext cx="987" cy="28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35" name="Rectangle 7"/>
              <p:cNvSpPr>
                <a:spLocks noChangeArrowheads="1"/>
              </p:cNvSpPr>
              <p:nvPr/>
            </p:nvSpPr>
            <p:spPr bwMode="auto">
              <a:xfrm>
                <a:off x="4082" y="2313"/>
                <a:ext cx="1725" cy="1571"/>
              </a:xfrm>
              <a:prstGeom prst="rect">
                <a:avLst/>
              </a:prstGeom>
              <a:noFill/>
              <a:ln w="11113">
                <a:solidFill>
                  <a:srgbClr val="80A7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6" name="Rectangle 8"/>
              <p:cNvSpPr>
                <a:spLocks noChangeArrowheads="1"/>
              </p:cNvSpPr>
              <p:nvPr/>
            </p:nvSpPr>
            <p:spPr bwMode="auto">
              <a:xfrm>
                <a:off x="4075" y="2306"/>
                <a:ext cx="1725" cy="1572"/>
              </a:xfrm>
              <a:prstGeom prst="rect">
                <a:avLst/>
              </a:prstGeom>
              <a:noFill/>
              <a:ln w="11113">
                <a:solidFill>
                  <a:srgbClr val="0027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7" name="Rectangle 9"/>
              <p:cNvSpPr>
                <a:spLocks noChangeArrowheads="1"/>
              </p:cNvSpPr>
              <p:nvPr/>
            </p:nvSpPr>
            <p:spPr bwMode="auto">
              <a:xfrm>
                <a:off x="2321" y="2313"/>
                <a:ext cx="1712" cy="1571"/>
              </a:xfrm>
              <a:prstGeom prst="rect">
                <a:avLst/>
              </a:prstGeom>
              <a:noFill/>
              <a:ln w="11113">
                <a:solidFill>
                  <a:srgbClr val="B469E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8" name="Rectangle 10"/>
              <p:cNvSpPr>
                <a:spLocks noChangeArrowheads="1"/>
              </p:cNvSpPr>
              <p:nvPr/>
            </p:nvSpPr>
            <p:spPr bwMode="auto">
              <a:xfrm>
                <a:off x="2315" y="2306"/>
                <a:ext cx="1711" cy="1572"/>
              </a:xfrm>
              <a:prstGeom prst="rect">
                <a:avLst/>
              </a:prstGeom>
              <a:noFill/>
              <a:ln w="11113">
                <a:solidFill>
                  <a:srgbClr val="470F7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9" name="Rectangle 11"/>
              <p:cNvSpPr>
                <a:spLocks noChangeArrowheads="1"/>
              </p:cNvSpPr>
              <p:nvPr/>
            </p:nvSpPr>
            <p:spPr bwMode="auto">
              <a:xfrm>
                <a:off x="2321" y="553"/>
                <a:ext cx="1712" cy="1569"/>
              </a:xfrm>
              <a:prstGeom prst="rect">
                <a:avLst/>
              </a:prstGeom>
              <a:noFill/>
              <a:ln w="11113">
                <a:solidFill>
                  <a:srgbClr val="FF8455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0" name="Rectangle 12"/>
              <p:cNvSpPr>
                <a:spLocks noChangeArrowheads="1"/>
              </p:cNvSpPr>
              <p:nvPr/>
            </p:nvSpPr>
            <p:spPr bwMode="auto">
              <a:xfrm>
                <a:off x="2315" y="546"/>
                <a:ext cx="1711" cy="1570"/>
              </a:xfrm>
              <a:prstGeom prst="rect">
                <a:avLst/>
              </a:prstGeom>
              <a:noFill/>
              <a:ln w="11113">
                <a:solidFill>
                  <a:srgbClr val="550004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1" name="Rectangle 13"/>
              <p:cNvSpPr>
                <a:spLocks noChangeArrowheads="1"/>
              </p:cNvSpPr>
              <p:nvPr/>
            </p:nvSpPr>
            <p:spPr bwMode="auto">
              <a:xfrm>
                <a:off x="2315" y="575"/>
                <a:ext cx="1711" cy="1541"/>
              </a:xfrm>
              <a:prstGeom prst="rect">
                <a:avLst/>
              </a:prstGeom>
              <a:noFill/>
              <a:ln w="11113">
                <a:solidFill>
                  <a:srgbClr val="550004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2" name="Rectangle 14"/>
              <p:cNvSpPr>
                <a:spLocks noChangeArrowheads="1"/>
              </p:cNvSpPr>
              <p:nvPr/>
            </p:nvSpPr>
            <p:spPr bwMode="auto">
              <a:xfrm>
                <a:off x="2415" y="773"/>
                <a:ext cx="687" cy="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600" b="1">
                    <a:solidFill>
                      <a:srgbClr val="000000"/>
                    </a:solidFill>
                    <a:latin typeface="Helvetica" pitchFamily="34" charset="0"/>
                  </a:rPr>
                  <a:t>Gluons (8)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543" name="Rectangle 15"/>
              <p:cNvSpPr>
                <a:spLocks noChangeArrowheads="1"/>
              </p:cNvSpPr>
              <p:nvPr/>
            </p:nvSpPr>
            <p:spPr bwMode="auto">
              <a:xfrm>
                <a:off x="3041" y="773"/>
                <a:ext cx="39" cy="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600" b="1">
                    <a:solidFill>
                      <a:srgbClr val="000000"/>
                    </a:solidFill>
                    <a:latin typeface="Helvetica" pitchFamily="34" charset="0"/>
                  </a:rPr>
                  <a:t> 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544" name="Rectangle 16"/>
              <p:cNvSpPr>
                <a:spLocks noChangeArrowheads="1"/>
              </p:cNvSpPr>
              <p:nvPr/>
            </p:nvSpPr>
            <p:spPr bwMode="auto">
              <a:xfrm>
                <a:off x="2492" y="1410"/>
                <a:ext cx="328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100" b="1">
                    <a:solidFill>
                      <a:srgbClr val="000000"/>
                    </a:solidFill>
                    <a:latin typeface="Helvetica" pitchFamily="34" charset="0"/>
                  </a:rPr>
                  <a:t>Quarks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545" name="Rectangle 17"/>
              <p:cNvSpPr>
                <a:spLocks noChangeArrowheads="1"/>
              </p:cNvSpPr>
              <p:nvPr/>
            </p:nvSpPr>
            <p:spPr bwMode="auto">
              <a:xfrm>
                <a:off x="2506" y="1810"/>
                <a:ext cx="357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100" b="1">
                    <a:solidFill>
                      <a:srgbClr val="000000"/>
                    </a:solidFill>
                    <a:latin typeface="Helvetica" pitchFamily="34" charset="0"/>
                  </a:rPr>
                  <a:t>Mesons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546" name="Rectangle 18"/>
              <p:cNvSpPr>
                <a:spLocks noChangeArrowheads="1"/>
              </p:cNvSpPr>
              <p:nvPr/>
            </p:nvSpPr>
            <p:spPr bwMode="auto">
              <a:xfrm>
                <a:off x="2820" y="1810"/>
                <a:ext cx="0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547" name="Rectangle 19"/>
              <p:cNvSpPr>
                <a:spLocks noChangeArrowheads="1"/>
              </p:cNvSpPr>
              <p:nvPr/>
            </p:nvSpPr>
            <p:spPr bwMode="auto">
              <a:xfrm>
                <a:off x="2492" y="1909"/>
                <a:ext cx="380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100" b="1">
                    <a:solidFill>
                      <a:srgbClr val="000000"/>
                    </a:solidFill>
                    <a:latin typeface="Helvetica" pitchFamily="34" charset="0"/>
                  </a:rPr>
                  <a:t>Baryons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548" name="Rectangle 20"/>
              <p:cNvSpPr>
                <a:spLocks noChangeArrowheads="1"/>
              </p:cNvSpPr>
              <p:nvPr/>
            </p:nvSpPr>
            <p:spPr bwMode="auto">
              <a:xfrm>
                <a:off x="3344" y="1930"/>
                <a:ext cx="286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100" b="1">
                    <a:solidFill>
                      <a:srgbClr val="000000"/>
                    </a:solidFill>
                    <a:latin typeface="Helvetica" pitchFamily="34" charset="0"/>
                  </a:rPr>
                  <a:t>Nuclei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549" name="Rectangle 21"/>
              <p:cNvSpPr>
                <a:spLocks noChangeArrowheads="1"/>
              </p:cNvSpPr>
              <p:nvPr/>
            </p:nvSpPr>
            <p:spPr bwMode="auto">
              <a:xfrm>
                <a:off x="2421" y="2549"/>
                <a:ext cx="693" cy="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600" b="1">
                    <a:solidFill>
                      <a:srgbClr val="FF0000"/>
                    </a:solidFill>
                    <a:latin typeface="Helvetica" pitchFamily="34" charset="0"/>
                  </a:rPr>
                  <a:t>Graviton ?</a:t>
                </a:r>
                <a:endParaRPr lang="en-GB" altLang="en-GB" sz="2800">
                  <a:solidFill>
                    <a:srgbClr val="FF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22550" name="Rectangle 22"/>
              <p:cNvSpPr>
                <a:spLocks noChangeArrowheads="1"/>
              </p:cNvSpPr>
              <p:nvPr/>
            </p:nvSpPr>
            <p:spPr bwMode="auto">
              <a:xfrm>
                <a:off x="3055" y="2549"/>
                <a:ext cx="0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551" name="Rectangle 23"/>
              <p:cNvSpPr>
                <a:spLocks noChangeArrowheads="1"/>
              </p:cNvSpPr>
              <p:nvPr/>
            </p:nvSpPr>
            <p:spPr bwMode="auto">
              <a:xfrm>
                <a:off x="4182" y="2535"/>
                <a:ext cx="507" cy="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600" b="1">
                    <a:solidFill>
                      <a:srgbClr val="000000"/>
                    </a:solidFill>
                    <a:latin typeface="Helvetica" pitchFamily="34" charset="0"/>
                  </a:rPr>
                  <a:t>Bosons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552" name="Rectangle 24"/>
              <p:cNvSpPr>
                <a:spLocks noChangeArrowheads="1"/>
              </p:cNvSpPr>
              <p:nvPr/>
            </p:nvSpPr>
            <p:spPr bwMode="auto">
              <a:xfrm>
                <a:off x="4647" y="2535"/>
                <a:ext cx="39" cy="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600" b="1">
                    <a:solidFill>
                      <a:srgbClr val="000000"/>
                    </a:solidFill>
                    <a:latin typeface="Helvetica" pitchFamily="34" charset="0"/>
                  </a:rPr>
                  <a:t> 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553" name="Rectangle 25"/>
              <p:cNvSpPr>
                <a:spLocks noChangeArrowheads="1"/>
              </p:cNvSpPr>
              <p:nvPr/>
            </p:nvSpPr>
            <p:spPr bwMode="auto">
              <a:xfrm>
                <a:off x="4260" y="2682"/>
                <a:ext cx="348" cy="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600" b="1">
                    <a:solidFill>
                      <a:srgbClr val="000000"/>
                    </a:solidFill>
                    <a:latin typeface="Helvetica" pitchFamily="34" charset="0"/>
                  </a:rPr>
                  <a:t>(W,Z)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554" name="Rectangle 26"/>
              <p:cNvSpPr>
                <a:spLocks noChangeArrowheads="1"/>
              </p:cNvSpPr>
              <p:nvPr/>
            </p:nvSpPr>
            <p:spPr bwMode="auto">
              <a:xfrm>
                <a:off x="4576" y="2682"/>
                <a:ext cx="0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555" name="Rectangle 27"/>
              <p:cNvSpPr>
                <a:spLocks noChangeArrowheads="1"/>
              </p:cNvSpPr>
              <p:nvPr/>
            </p:nvSpPr>
            <p:spPr bwMode="auto">
              <a:xfrm>
                <a:off x="4175" y="1606"/>
                <a:ext cx="294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100" b="1">
                    <a:solidFill>
                      <a:srgbClr val="000000"/>
                    </a:solidFill>
                    <a:latin typeface="Helvetica" pitchFamily="34" charset="0"/>
                  </a:rPr>
                  <a:t>Atoms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556" name="Rectangle 28"/>
              <p:cNvSpPr>
                <a:spLocks noChangeArrowheads="1"/>
              </p:cNvSpPr>
              <p:nvPr/>
            </p:nvSpPr>
            <p:spPr bwMode="auto">
              <a:xfrm>
                <a:off x="4439" y="1606"/>
                <a:ext cx="0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557" name="Rectangle 29"/>
              <p:cNvSpPr>
                <a:spLocks noChangeArrowheads="1"/>
              </p:cNvSpPr>
              <p:nvPr/>
            </p:nvSpPr>
            <p:spPr bwMode="auto">
              <a:xfrm>
                <a:off x="4175" y="1706"/>
                <a:ext cx="233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100" b="1">
                    <a:solidFill>
                      <a:srgbClr val="000000"/>
                    </a:solidFill>
                    <a:latin typeface="Helvetica" pitchFamily="34" charset="0"/>
                  </a:rPr>
                  <a:t>Light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558" name="Rectangle 30"/>
              <p:cNvSpPr>
                <a:spLocks noChangeArrowheads="1"/>
              </p:cNvSpPr>
              <p:nvPr/>
            </p:nvSpPr>
            <p:spPr bwMode="auto">
              <a:xfrm>
                <a:off x="4381" y="1706"/>
                <a:ext cx="0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559" name="Rectangle 31"/>
              <p:cNvSpPr>
                <a:spLocks noChangeArrowheads="1"/>
              </p:cNvSpPr>
              <p:nvPr/>
            </p:nvSpPr>
            <p:spPr bwMode="auto">
              <a:xfrm>
                <a:off x="4175" y="1804"/>
                <a:ext cx="464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100" b="1">
                    <a:solidFill>
                      <a:srgbClr val="000000"/>
                    </a:solidFill>
                    <a:latin typeface="Helvetica" pitchFamily="34" charset="0"/>
                  </a:rPr>
                  <a:t>Chemistry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560" name="Rectangle 32"/>
              <p:cNvSpPr>
                <a:spLocks noChangeArrowheads="1"/>
              </p:cNvSpPr>
              <p:nvPr/>
            </p:nvSpPr>
            <p:spPr bwMode="auto">
              <a:xfrm>
                <a:off x="4589" y="1804"/>
                <a:ext cx="0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561" name="Rectangle 33"/>
              <p:cNvSpPr>
                <a:spLocks noChangeArrowheads="1"/>
              </p:cNvSpPr>
              <p:nvPr/>
            </p:nvSpPr>
            <p:spPr bwMode="auto">
              <a:xfrm>
                <a:off x="4175" y="1903"/>
                <a:ext cx="514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100" b="1">
                    <a:solidFill>
                      <a:srgbClr val="000000"/>
                    </a:solidFill>
                    <a:latin typeface="Helvetica" pitchFamily="34" charset="0"/>
                  </a:rPr>
                  <a:t>Electronics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562" name="Rectangle 34"/>
              <p:cNvSpPr>
                <a:spLocks noChangeArrowheads="1"/>
              </p:cNvSpPr>
              <p:nvPr/>
            </p:nvSpPr>
            <p:spPr bwMode="auto">
              <a:xfrm>
                <a:off x="2408" y="3432"/>
                <a:ext cx="591" cy="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100" b="1">
                    <a:solidFill>
                      <a:srgbClr val="000000"/>
                    </a:solidFill>
                    <a:latin typeface="Helvetica" pitchFamily="34" charset="0"/>
                  </a:rPr>
                  <a:t>Solar system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563" name="Rectangle 35"/>
              <p:cNvSpPr>
                <a:spLocks noChangeArrowheads="1"/>
              </p:cNvSpPr>
              <p:nvPr/>
            </p:nvSpPr>
            <p:spPr bwMode="auto">
              <a:xfrm>
                <a:off x="2933" y="3432"/>
                <a:ext cx="0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564" name="Rectangle 36"/>
              <p:cNvSpPr>
                <a:spLocks noChangeArrowheads="1"/>
              </p:cNvSpPr>
              <p:nvPr/>
            </p:nvSpPr>
            <p:spPr bwMode="auto">
              <a:xfrm>
                <a:off x="2408" y="3528"/>
                <a:ext cx="392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100" b="1">
                    <a:solidFill>
                      <a:srgbClr val="000000"/>
                    </a:solidFill>
                    <a:latin typeface="Helvetica" pitchFamily="34" charset="0"/>
                  </a:rPr>
                  <a:t>Galaxies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565" name="Rectangle 37"/>
              <p:cNvSpPr>
                <a:spLocks noChangeArrowheads="1"/>
              </p:cNvSpPr>
              <p:nvPr/>
            </p:nvSpPr>
            <p:spPr bwMode="auto">
              <a:xfrm>
                <a:off x="2756" y="3528"/>
                <a:ext cx="0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566" name="Rectangle 38"/>
              <p:cNvSpPr>
                <a:spLocks noChangeArrowheads="1"/>
              </p:cNvSpPr>
              <p:nvPr/>
            </p:nvSpPr>
            <p:spPr bwMode="auto">
              <a:xfrm>
                <a:off x="2408" y="3628"/>
                <a:ext cx="530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100" b="1">
                    <a:solidFill>
                      <a:srgbClr val="000000"/>
                    </a:solidFill>
                    <a:latin typeface="Helvetica" pitchFamily="34" charset="0"/>
                  </a:rPr>
                  <a:t>Black holes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567" name="Rectangle 39"/>
              <p:cNvSpPr>
                <a:spLocks noChangeArrowheads="1"/>
              </p:cNvSpPr>
              <p:nvPr/>
            </p:nvSpPr>
            <p:spPr bwMode="auto">
              <a:xfrm>
                <a:off x="4153" y="3373"/>
                <a:ext cx="661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100" b="1">
                    <a:solidFill>
                      <a:srgbClr val="000000"/>
                    </a:solidFill>
                    <a:latin typeface="Helvetica" pitchFamily="34" charset="0"/>
                  </a:rPr>
                  <a:t>Neutron decay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568" name="Rectangle 40"/>
              <p:cNvSpPr>
                <a:spLocks noChangeArrowheads="1"/>
              </p:cNvSpPr>
              <p:nvPr/>
            </p:nvSpPr>
            <p:spPr bwMode="auto">
              <a:xfrm>
                <a:off x="4739" y="3373"/>
                <a:ext cx="0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569" name="Rectangle 41"/>
              <p:cNvSpPr>
                <a:spLocks noChangeArrowheads="1"/>
              </p:cNvSpPr>
              <p:nvPr/>
            </p:nvSpPr>
            <p:spPr bwMode="auto">
              <a:xfrm>
                <a:off x="4153" y="3473"/>
                <a:ext cx="789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100" b="1">
                    <a:solidFill>
                      <a:srgbClr val="000000"/>
                    </a:solidFill>
                    <a:latin typeface="Helvetica" pitchFamily="34" charset="0"/>
                  </a:rPr>
                  <a:t>Beta radioactivity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570" name="Rectangle 42"/>
              <p:cNvSpPr>
                <a:spLocks noChangeArrowheads="1"/>
              </p:cNvSpPr>
              <p:nvPr/>
            </p:nvSpPr>
            <p:spPr bwMode="auto">
              <a:xfrm>
                <a:off x="4858" y="3473"/>
                <a:ext cx="0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571" name="Rectangle 43"/>
              <p:cNvSpPr>
                <a:spLocks noChangeArrowheads="1"/>
              </p:cNvSpPr>
              <p:nvPr/>
            </p:nvSpPr>
            <p:spPr bwMode="auto">
              <a:xfrm>
                <a:off x="4153" y="3571"/>
                <a:ext cx="957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100" b="1">
                    <a:solidFill>
                      <a:srgbClr val="000000"/>
                    </a:solidFill>
                    <a:latin typeface="Helvetica" pitchFamily="34" charset="0"/>
                  </a:rPr>
                  <a:t>Neutrino interactions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572" name="Rectangle 44"/>
              <p:cNvSpPr>
                <a:spLocks noChangeArrowheads="1"/>
              </p:cNvSpPr>
              <p:nvPr/>
            </p:nvSpPr>
            <p:spPr bwMode="auto">
              <a:xfrm>
                <a:off x="5003" y="3571"/>
                <a:ext cx="0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573" name="Rectangle 45"/>
              <p:cNvSpPr>
                <a:spLocks noChangeArrowheads="1"/>
              </p:cNvSpPr>
              <p:nvPr/>
            </p:nvSpPr>
            <p:spPr bwMode="auto">
              <a:xfrm>
                <a:off x="4153" y="3670"/>
                <a:ext cx="847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100" b="1">
                    <a:solidFill>
                      <a:srgbClr val="000000"/>
                    </a:solidFill>
                    <a:latin typeface="Helvetica" pitchFamily="34" charset="0"/>
                  </a:rPr>
                  <a:t>Burning of the sun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574" name="Rectangle 46"/>
              <p:cNvSpPr>
                <a:spLocks noChangeArrowheads="1"/>
              </p:cNvSpPr>
              <p:nvPr/>
            </p:nvSpPr>
            <p:spPr bwMode="auto">
              <a:xfrm>
                <a:off x="2316" y="546"/>
                <a:ext cx="1710" cy="71"/>
              </a:xfrm>
              <a:prstGeom prst="rect">
                <a:avLst/>
              </a:prstGeom>
              <a:solidFill>
                <a:srgbClr val="AA000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75" name="Rectangle 47"/>
              <p:cNvSpPr>
                <a:spLocks noChangeArrowheads="1"/>
              </p:cNvSpPr>
              <p:nvPr/>
            </p:nvSpPr>
            <p:spPr bwMode="auto">
              <a:xfrm>
                <a:off x="2315" y="2328"/>
                <a:ext cx="1711" cy="1550"/>
              </a:xfrm>
              <a:prstGeom prst="rect">
                <a:avLst/>
              </a:prstGeom>
              <a:noFill/>
              <a:ln w="11113">
                <a:solidFill>
                  <a:srgbClr val="470F7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76" name="Rectangle 48"/>
              <p:cNvSpPr>
                <a:spLocks noChangeArrowheads="1"/>
              </p:cNvSpPr>
              <p:nvPr/>
            </p:nvSpPr>
            <p:spPr bwMode="auto">
              <a:xfrm>
                <a:off x="4075" y="2328"/>
                <a:ext cx="1725" cy="1550"/>
              </a:xfrm>
              <a:prstGeom prst="rect">
                <a:avLst/>
              </a:prstGeom>
              <a:noFill/>
              <a:ln w="11113">
                <a:solidFill>
                  <a:srgbClr val="0027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77" name="Rectangle 49"/>
              <p:cNvSpPr>
                <a:spLocks noChangeArrowheads="1"/>
              </p:cNvSpPr>
              <p:nvPr/>
            </p:nvSpPr>
            <p:spPr bwMode="auto">
              <a:xfrm>
                <a:off x="2850" y="462"/>
                <a:ext cx="662" cy="18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78" name="Rectangle 50"/>
              <p:cNvSpPr>
                <a:spLocks noChangeArrowheads="1"/>
              </p:cNvSpPr>
              <p:nvPr/>
            </p:nvSpPr>
            <p:spPr bwMode="auto">
              <a:xfrm>
                <a:off x="2960" y="481"/>
                <a:ext cx="503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800" b="1">
                    <a:solidFill>
                      <a:srgbClr val="AA2E00"/>
                    </a:solidFill>
                    <a:latin typeface="Helvetica" pitchFamily="34" charset="0"/>
                  </a:rPr>
                  <a:t>Strong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579" name="Rectangle 51"/>
              <p:cNvSpPr>
                <a:spLocks noChangeArrowheads="1"/>
              </p:cNvSpPr>
              <p:nvPr/>
            </p:nvSpPr>
            <p:spPr bwMode="auto">
              <a:xfrm>
                <a:off x="4160" y="790"/>
                <a:ext cx="477" cy="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600" b="1">
                    <a:solidFill>
                      <a:srgbClr val="000000"/>
                    </a:solidFill>
                    <a:latin typeface="Helvetica" pitchFamily="34" charset="0"/>
                  </a:rPr>
                  <a:t>Photon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580" name="Rectangle 52"/>
              <p:cNvSpPr>
                <a:spLocks noChangeArrowheads="1"/>
              </p:cNvSpPr>
              <p:nvPr/>
            </p:nvSpPr>
            <p:spPr bwMode="auto">
              <a:xfrm>
                <a:off x="4596" y="790"/>
                <a:ext cx="0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581" name="Rectangle 53"/>
              <p:cNvSpPr>
                <a:spLocks noChangeArrowheads="1"/>
              </p:cNvSpPr>
              <p:nvPr/>
            </p:nvSpPr>
            <p:spPr bwMode="auto">
              <a:xfrm>
                <a:off x="4075" y="575"/>
                <a:ext cx="1725" cy="1541"/>
              </a:xfrm>
              <a:prstGeom prst="rect">
                <a:avLst/>
              </a:prstGeom>
              <a:noFill/>
              <a:ln w="11113">
                <a:solidFill>
                  <a:srgbClr val="098A75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82" name="Freeform 54"/>
              <p:cNvSpPr>
                <a:spLocks/>
              </p:cNvSpPr>
              <p:nvPr/>
            </p:nvSpPr>
            <p:spPr bwMode="auto">
              <a:xfrm>
                <a:off x="4073" y="546"/>
                <a:ext cx="1727" cy="78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2" y="0"/>
                  </a:cxn>
                  <a:cxn ang="0">
                    <a:pos x="1727" y="7"/>
                  </a:cxn>
                  <a:cxn ang="0">
                    <a:pos x="1726" y="78"/>
                  </a:cxn>
                  <a:cxn ang="0">
                    <a:pos x="0" y="71"/>
                  </a:cxn>
                </a:cxnLst>
                <a:rect l="0" t="0" r="r" b="b"/>
                <a:pathLst>
                  <a:path w="1727" h="78">
                    <a:moveTo>
                      <a:pt x="0" y="71"/>
                    </a:moveTo>
                    <a:lnTo>
                      <a:pt x="2" y="0"/>
                    </a:lnTo>
                    <a:lnTo>
                      <a:pt x="1727" y="7"/>
                    </a:lnTo>
                    <a:lnTo>
                      <a:pt x="1726" y="78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98A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83" name="Rectangle 55"/>
              <p:cNvSpPr>
                <a:spLocks noChangeArrowheads="1"/>
              </p:cNvSpPr>
              <p:nvPr/>
            </p:nvSpPr>
            <p:spPr bwMode="auto">
              <a:xfrm>
                <a:off x="4286" y="504"/>
                <a:ext cx="1296" cy="18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84" name="Rectangle 56"/>
              <p:cNvSpPr>
                <a:spLocks noChangeArrowheads="1"/>
              </p:cNvSpPr>
              <p:nvPr/>
            </p:nvSpPr>
            <p:spPr bwMode="auto">
              <a:xfrm>
                <a:off x="2316" y="2306"/>
                <a:ext cx="1710" cy="71"/>
              </a:xfrm>
              <a:prstGeom prst="rect">
                <a:avLst/>
              </a:prstGeom>
              <a:solidFill>
                <a:srgbClr val="7719B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85" name="Rectangle 57"/>
              <p:cNvSpPr>
                <a:spLocks noChangeArrowheads="1"/>
              </p:cNvSpPr>
              <p:nvPr/>
            </p:nvSpPr>
            <p:spPr bwMode="auto">
              <a:xfrm>
                <a:off x="2652" y="2244"/>
                <a:ext cx="1036" cy="18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86" name="Rectangle 58"/>
              <p:cNvSpPr>
                <a:spLocks noChangeArrowheads="1"/>
              </p:cNvSpPr>
              <p:nvPr/>
            </p:nvSpPr>
            <p:spPr bwMode="auto">
              <a:xfrm>
                <a:off x="2688" y="2256"/>
                <a:ext cx="951" cy="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800" b="1" dirty="0">
                    <a:solidFill>
                      <a:srgbClr val="470F70"/>
                    </a:solidFill>
                    <a:latin typeface="Helvetica" pitchFamily="34" charset="0"/>
                  </a:rPr>
                  <a:t>Gravitational</a:t>
                </a:r>
                <a:endParaRPr lang="en-GB" altLang="en-GB" sz="2800" dirty="0">
                  <a:latin typeface="Helvetica" pitchFamily="34" charset="0"/>
                </a:endParaRPr>
              </a:p>
            </p:txBody>
          </p:sp>
          <p:sp>
            <p:nvSpPr>
              <p:cNvPr id="22587" name="Rectangle 59"/>
              <p:cNvSpPr>
                <a:spLocks noChangeArrowheads="1"/>
              </p:cNvSpPr>
              <p:nvPr/>
            </p:nvSpPr>
            <p:spPr bwMode="auto">
              <a:xfrm>
                <a:off x="4075" y="2306"/>
                <a:ext cx="1725" cy="71"/>
              </a:xfrm>
              <a:prstGeom prst="rect">
                <a:avLst/>
              </a:prstGeom>
              <a:solidFill>
                <a:srgbClr val="0034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88" name="Rectangle 60"/>
              <p:cNvSpPr>
                <a:spLocks noChangeArrowheads="1"/>
              </p:cNvSpPr>
              <p:nvPr/>
            </p:nvSpPr>
            <p:spPr bwMode="auto">
              <a:xfrm>
                <a:off x="4597" y="2271"/>
                <a:ext cx="619" cy="13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89" name="Rectangle 61"/>
              <p:cNvSpPr>
                <a:spLocks noChangeArrowheads="1"/>
              </p:cNvSpPr>
              <p:nvPr/>
            </p:nvSpPr>
            <p:spPr bwMode="auto">
              <a:xfrm>
                <a:off x="4715" y="2245"/>
                <a:ext cx="407" cy="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800" b="1">
                    <a:solidFill>
                      <a:srgbClr val="002780"/>
                    </a:solidFill>
                    <a:latin typeface="Helvetica" pitchFamily="34" charset="0"/>
                  </a:rPr>
                  <a:t>Weak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590" name="Rectangle 62"/>
              <p:cNvSpPr>
                <a:spLocks noChangeArrowheads="1"/>
              </p:cNvSpPr>
              <p:nvPr/>
            </p:nvSpPr>
            <p:spPr bwMode="auto">
              <a:xfrm>
                <a:off x="2681" y="3936"/>
                <a:ext cx="1062" cy="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500" i="1">
                    <a:solidFill>
                      <a:srgbClr val="717171"/>
                    </a:solidFill>
                    <a:latin typeface="Helvetica" pitchFamily="34" charset="0"/>
                  </a:rPr>
                  <a:t>The particle drawings are simple artistic representations</a:t>
                </a:r>
                <a:endParaRPr lang="en-GB" altLang="en-GB" sz="500">
                  <a:latin typeface="Helvetica" pitchFamily="34" charset="0"/>
                </a:endParaRPr>
              </a:p>
            </p:txBody>
          </p:sp>
          <p:sp>
            <p:nvSpPr>
              <p:cNvPr id="22591" name="Rectangle 63"/>
              <p:cNvSpPr>
                <a:spLocks noChangeArrowheads="1"/>
              </p:cNvSpPr>
              <p:nvPr/>
            </p:nvSpPr>
            <p:spPr bwMode="auto">
              <a:xfrm>
                <a:off x="4368" y="489"/>
                <a:ext cx="1214" cy="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800" b="1">
                    <a:solidFill>
                      <a:srgbClr val="008077"/>
                    </a:solidFill>
                    <a:latin typeface="Helvetica" pitchFamily="34" charset="0"/>
                  </a:rPr>
                  <a:t>Electromagnetic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592" name="Rectangle 64"/>
              <p:cNvSpPr>
                <a:spLocks noChangeArrowheads="1"/>
              </p:cNvSpPr>
              <p:nvPr/>
            </p:nvSpPr>
            <p:spPr bwMode="auto">
              <a:xfrm>
                <a:off x="481" y="546"/>
                <a:ext cx="1710" cy="71"/>
              </a:xfrm>
              <a:prstGeom prst="rect">
                <a:avLst/>
              </a:prstGeom>
              <a:solidFill>
                <a:srgbClr val="098A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93" name="Rectangle 65"/>
              <p:cNvSpPr>
                <a:spLocks noChangeArrowheads="1"/>
              </p:cNvSpPr>
              <p:nvPr/>
            </p:nvSpPr>
            <p:spPr bwMode="auto">
              <a:xfrm>
                <a:off x="696" y="881"/>
                <a:ext cx="170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100" b="1">
                    <a:solidFill>
                      <a:srgbClr val="000000"/>
                    </a:solidFill>
                    <a:latin typeface="Helvetica" pitchFamily="34" charset="0"/>
                  </a:rPr>
                  <a:t>Tau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594" name="Rectangle 66"/>
              <p:cNvSpPr>
                <a:spLocks noChangeArrowheads="1"/>
              </p:cNvSpPr>
              <p:nvPr/>
            </p:nvSpPr>
            <p:spPr bwMode="auto">
              <a:xfrm>
                <a:off x="618" y="1297"/>
                <a:ext cx="256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100" b="1">
                    <a:solidFill>
                      <a:srgbClr val="000000"/>
                    </a:solidFill>
                    <a:latin typeface="Helvetica" pitchFamily="34" charset="0"/>
                  </a:rPr>
                  <a:t>Muon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595" name="Rectangle 67"/>
              <p:cNvSpPr>
                <a:spLocks noChangeArrowheads="1"/>
              </p:cNvSpPr>
              <p:nvPr/>
            </p:nvSpPr>
            <p:spPr bwMode="auto">
              <a:xfrm>
                <a:off x="507" y="1712"/>
                <a:ext cx="381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100" b="1">
                    <a:solidFill>
                      <a:srgbClr val="000000"/>
                    </a:solidFill>
                    <a:latin typeface="Helvetica" pitchFamily="34" charset="0"/>
                  </a:rPr>
                  <a:t>Electron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596" name="Rectangle 68"/>
              <p:cNvSpPr>
                <a:spLocks noChangeArrowheads="1"/>
              </p:cNvSpPr>
              <p:nvPr/>
            </p:nvSpPr>
            <p:spPr bwMode="auto">
              <a:xfrm>
                <a:off x="1800" y="859"/>
                <a:ext cx="170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100" b="1">
                    <a:solidFill>
                      <a:srgbClr val="000000"/>
                    </a:solidFill>
                    <a:latin typeface="Helvetica" pitchFamily="34" charset="0"/>
                  </a:rPr>
                  <a:t>Tau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597" name="Rectangle 69"/>
              <p:cNvSpPr>
                <a:spLocks noChangeArrowheads="1"/>
              </p:cNvSpPr>
              <p:nvPr/>
            </p:nvSpPr>
            <p:spPr bwMode="auto">
              <a:xfrm>
                <a:off x="1800" y="945"/>
                <a:ext cx="392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100" b="1">
                    <a:solidFill>
                      <a:srgbClr val="000000"/>
                    </a:solidFill>
                    <a:latin typeface="Helvetica" pitchFamily="34" charset="0"/>
                  </a:rPr>
                  <a:t>Neutrino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598" name="Rectangle 70"/>
              <p:cNvSpPr>
                <a:spLocks noChangeArrowheads="1"/>
              </p:cNvSpPr>
              <p:nvPr/>
            </p:nvSpPr>
            <p:spPr bwMode="auto">
              <a:xfrm>
                <a:off x="1800" y="1282"/>
                <a:ext cx="256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100" b="1">
                    <a:solidFill>
                      <a:srgbClr val="000000"/>
                    </a:solidFill>
                    <a:latin typeface="Helvetica" pitchFamily="34" charset="0"/>
                  </a:rPr>
                  <a:t>Muon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599" name="Rectangle 71"/>
              <p:cNvSpPr>
                <a:spLocks noChangeArrowheads="1"/>
              </p:cNvSpPr>
              <p:nvPr/>
            </p:nvSpPr>
            <p:spPr bwMode="auto">
              <a:xfrm>
                <a:off x="1800" y="1367"/>
                <a:ext cx="392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100" b="1">
                    <a:solidFill>
                      <a:srgbClr val="000000"/>
                    </a:solidFill>
                    <a:latin typeface="Helvetica" pitchFamily="34" charset="0"/>
                  </a:rPr>
                  <a:t>Neutrino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600" name="Rectangle 72"/>
              <p:cNvSpPr>
                <a:spLocks noChangeArrowheads="1"/>
              </p:cNvSpPr>
              <p:nvPr/>
            </p:nvSpPr>
            <p:spPr bwMode="auto">
              <a:xfrm>
                <a:off x="1800" y="1712"/>
                <a:ext cx="381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100" b="1">
                    <a:solidFill>
                      <a:srgbClr val="000000"/>
                    </a:solidFill>
                    <a:latin typeface="Helvetica" pitchFamily="34" charset="0"/>
                  </a:rPr>
                  <a:t>Electron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601" name="Rectangle 73"/>
              <p:cNvSpPr>
                <a:spLocks noChangeArrowheads="1"/>
              </p:cNvSpPr>
              <p:nvPr/>
            </p:nvSpPr>
            <p:spPr bwMode="auto">
              <a:xfrm>
                <a:off x="1800" y="1798"/>
                <a:ext cx="392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100" b="1">
                    <a:solidFill>
                      <a:srgbClr val="000000"/>
                    </a:solidFill>
                    <a:latin typeface="Helvetica" pitchFamily="34" charset="0"/>
                  </a:rPr>
                  <a:t>Neutrino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602" name="Rectangle 74"/>
              <p:cNvSpPr>
                <a:spLocks noChangeArrowheads="1"/>
              </p:cNvSpPr>
              <p:nvPr/>
            </p:nvSpPr>
            <p:spPr bwMode="auto">
              <a:xfrm>
                <a:off x="480" y="553"/>
                <a:ext cx="1718" cy="1556"/>
              </a:xfrm>
              <a:prstGeom prst="rect">
                <a:avLst/>
              </a:prstGeom>
              <a:noFill/>
              <a:ln w="11113">
                <a:solidFill>
                  <a:srgbClr val="098A75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03" name="Rectangle 75"/>
              <p:cNvSpPr>
                <a:spLocks noChangeArrowheads="1"/>
              </p:cNvSpPr>
              <p:nvPr/>
            </p:nvSpPr>
            <p:spPr bwMode="auto">
              <a:xfrm>
                <a:off x="960" y="480"/>
                <a:ext cx="720" cy="16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04" name="Rectangle 76"/>
              <p:cNvSpPr>
                <a:spLocks noChangeArrowheads="1"/>
              </p:cNvSpPr>
              <p:nvPr/>
            </p:nvSpPr>
            <p:spPr bwMode="auto">
              <a:xfrm>
                <a:off x="1213" y="892"/>
                <a:ext cx="85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100">
                    <a:solidFill>
                      <a:srgbClr val="000000"/>
                    </a:solidFill>
                    <a:latin typeface="Helvetica" pitchFamily="34" charset="0"/>
                  </a:rPr>
                  <a:t>-1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605" name="Rectangle 77"/>
              <p:cNvSpPr>
                <a:spLocks noChangeArrowheads="1"/>
              </p:cNvSpPr>
              <p:nvPr/>
            </p:nvSpPr>
            <p:spPr bwMode="auto">
              <a:xfrm>
                <a:off x="1213" y="1321"/>
                <a:ext cx="85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100">
                    <a:solidFill>
                      <a:srgbClr val="000000"/>
                    </a:solidFill>
                    <a:latin typeface="Helvetica" pitchFamily="34" charset="0"/>
                  </a:rPr>
                  <a:t>-1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606" name="Rectangle 78"/>
              <p:cNvSpPr>
                <a:spLocks noChangeArrowheads="1"/>
              </p:cNvSpPr>
              <p:nvPr/>
            </p:nvSpPr>
            <p:spPr bwMode="auto">
              <a:xfrm>
                <a:off x="1198" y="1729"/>
                <a:ext cx="85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100">
                    <a:solidFill>
                      <a:srgbClr val="000000"/>
                    </a:solidFill>
                    <a:latin typeface="Helvetica" pitchFamily="34" charset="0"/>
                  </a:rPr>
                  <a:t>-1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607" name="Rectangle 79"/>
              <p:cNvSpPr>
                <a:spLocks noChangeArrowheads="1"/>
              </p:cNvSpPr>
              <p:nvPr/>
            </p:nvSpPr>
            <p:spPr bwMode="auto">
              <a:xfrm>
                <a:off x="1403" y="899"/>
                <a:ext cx="53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1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608" name="Rectangle 80"/>
              <p:cNvSpPr>
                <a:spLocks noChangeArrowheads="1"/>
              </p:cNvSpPr>
              <p:nvPr/>
            </p:nvSpPr>
            <p:spPr bwMode="auto">
              <a:xfrm>
                <a:off x="1403" y="1321"/>
                <a:ext cx="53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1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609" name="Rectangle 81"/>
              <p:cNvSpPr>
                <a:spLocks noChangeArrowheads="1"/>
              </p:cNvSpPr>
              <p:nvPr/>
            </p:nvSpPr>
            <p:spPr bwMode="auto">
              <a:xfrm>
                <a:off x="1389" y="1729"/>
                <a:ext cx="53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1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610" name="Rectangle 82"/>
              <p:cNvSpPr>
                <a:spLocks noChangeArrowheads="1"/>
              </p:cNvSpPr>
              <p:nvPr/>
            </p:nvSpPr>
            <p:spPr bwMode="auto">
              <a:xfrm>
                <a:off x="480" y="2326"/>
                <a:ext cx="1725" cy="1562"/>
              </a:xfrm>
              <a:prstGeom prst="rect">
                <a:avLst/>
              </a:prstGeom>
              <a:noFill/>
              <a:ln w="11113">
                <a:solidFill>
                  <a:srgbClr val="550004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11" name="Rectangle 83"/>
              <p:cNvSpPr>
                <a:spLocks noChangeArrowheads="1"/>
              </p:cNvSpPr>
              <p:nvPr/>
            </p:nvSpPr>
            <p:spPr bwMode="auto">
              <a:xfrm>
                <a:off x="549" y="2641"/>
                <a:ext cx="334" cy="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100" b="1">
                    <a:solidFill>
                      <a:srgbClr val="000000"/>
                    </a:solidFill>
                    <a:latin typeface="Helvetica" pitchFamily="34" charset="0"/>
                  </a:rPr>
                  <a:t>Bottom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612" name="Rectangle 84"/>
              <p:cNvSpPr>
                <a:spLocks noChangeArrowheads="1"/>
              </p:cNvSpPr>
              <p:nvPr/>
            </p:nvSpPr>
            <p:spPr bwMode="auto">
              <a:xfrm>
                <a:off x="534" y="3033"/>
                <a:ext cx="356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100" b="1">
                    <a:solidFill>
                      <a:srgbClr val="000000"/>
                    </a:solidFill>
                    <a:latin typeface="Helvetica" pitchFamily="34" charset="0"/>
                  </a:rPr>
                  <a:t>Strange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613" name="Rectangle 85"/>
              <p:cNvSpPr>
                <a:spLocks noChangeArrowheads="1"/>
              </p:cNvSpPr>
              <p:nvPr/>
            </p:nvSpPr>
            <p:spPr bwMode="auto">
              <a:xfrm>
                <a:off x="612" y="3413"/>
                <a:ext cx="262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100" b="1">
                    <a:solidFill>
                      <a:srgbClr val="000000"/>
                    </a:solidFill>
                    <a:latin typeface="Helvetica" pitchFamily="34" charset="0"/>
                  </a:rPr>
                  <a:t>Down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614" name="Rectangle 86"/>
              <p:cNvSpPr>
                <a:spLocks noChangeArrowheads="1"/>
              </p:cNvSpPr>
              <p:nvPr/>
            </p:nvSpPr>
            <p:spPr bwMode="auto">
              <a:xfrm>
                <a:off x="1800" y="2646"/>
                <a:ext cx="175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100" b="1">
                    <a:solidFill>
                      <a:srgbClr val="000000"/>
                    </a:solidFill>
                    <a:latin typeface="Helvetica" pitchFamily="34" charset="0"/>
                  </a:rPr>
                  <a:t>Top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615" name="Rectangle 87"/>
              <p:cNvSpPr>
                <a:spLocks noChangeArrowheads="1"/>
              </p:cNvSpPr>
              <p:nvPr/>
            </p:nvSpPr>
            <p:spPr bwMode="auto">
              <a:xfrm>
                <a:off x="1800" y="3076"/>
                <a:ext cx="302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100" b="1">
                    <a:solidFill>
                      <a:srgbClr val="000000"/>
                    </a:solidFill>
                    <a:latin typeface="Helvetica" pitchFamily="34" charset="0"/>
                  </a:rPr>
                  <a:t>Charm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616" name="Rectangle 88"/>
              <p:cNvSpPr>
                <a:spLocks noChangeArrowheads="1"/>
              </p:cNvSpPr>
              <p:nvPr/>
            </p:nvSpPr>
            <p:spPr bwMode="auto">
              <a:xfrm>
                <a:off x="1807" y="3457"/>
                <a:ext cx="128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100" b="1">
                    <a:solidFill>
                      <a:srgbClr val="000000"/>
                    </a:solidFill>
                    <a:latin typeface="Helvetica" pitchFamily="34" charset="0"/>
                  </a:rPr>
                  <a:t>Up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617" name="Rectangle 89"/>
              <p:cNvSpPr>
                <a:spLocks noChangeArrowheads="1"/>
              </p:cNvSpPr>
              <p:nvPr/>
            </p:nvSpPr>
            <p:spPr bwMode="auto">
              <a:xfrm>
                <a:off x="481" y="2305"/>
                <a:ext cx="1726" cy="71"/>
              </a:xfrm>
              <a:prstGeom prst="rect">
                <a:avLst/>
              </a:prstGeom>
              <a:solidFill>
                <a:srgbClr val="80000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18" name="Rectangle 90"/>
              <p:cNvSpPr>
                <a:spLocks noChangeArrowheads="1"/>
              </p:cNvSpPr>
              <p:nvPr/>
            </p:nvSpPr>
            <p:spPr bwMode="auto">
              <a:xfrm>
                <a:off x="1347" y="2677"/>
                <a:ext cx="132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100">
                    <a:solidFill>
                      <a:srgbClr val="000000"/>
                    </a:solidFill>
                    <a:latin typeface="Helvetica" pitchFamily="34" charset="0"/>
                  </a:rPr>
                  <a:t>2/3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619" name="Rectangle 91"/>
              <p:cNvSpPr>
                <a:spLocks noChangeArrowheads="1"/>
              </p:cNvSpPr>
              <p:nvPr/>
            </p:nvSpPr>
            <p:spPr bwMode="auto">
              <a:xfrm>
                <a:off x="1347" y="3093"/>
                <a:ext cx="132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100">
                    <a:solidFill>
                      <a:srgbClr val="000000"/>
                    </a:solidFill>
                    <a:latin typeface="Helvetica" pitchFamily="34" charset="0"/>
                  </a:rPr>
                  <a:t>2/3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620" name="Rectangle 92"/>
              <p:cNvSpPr>
                <a:spLocks noChangeArrowheads="1"/>
              </p:cNvSpPr>
              <p:nvPr/>
            </p:nvSpPr>
            <p:spPr bwMode="auto">
              <a:xfrm>
                <a:off x="1347" y="3480"/>
                <a:ext cx="132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100">
                    <a:solidFill>
                      <a:srgbClr val="000000"/>
                    </a:solidFill>
                    <a:latin typeface="Helvetica" pitchFamily="34" charset="0"/>
                  </a:rPr>
                  <a:t>2/3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621" name="Rectangle 93"/>
              <p:cNvSpPr>
                <a:spLocks noChangeArrowheads="1"/>
              </p:cNvSpPr>
              <p:nvPr/>
            </p:nvSpPr>
            <p:spPr bwMode="auto">
              <a:xfrm>
                <a:off x="1142" y="2677"/>
                <a:ext cx="164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100">
                    <a:solidFill>
                      <a:srgbClr val="000000"/>
                    </a:solidFill>
                    <a:latin typeface="Helvetica" pitchFamily="34" charset="0"/>
                  </a:rPr>
                  <a:t>-1/3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622" name="Rectangle 94"/>
              <p:cNvSpPr>
                <a:spLocks noChangeArrowheads="1"/>
              </p:cNvSpPr>
              <p:nvPr/>
            </p:nvSpPr>
            <p:spPr bwMode="auto">
              <a:xfrm>
                <a:off x="1142" y="3093"/>
                <a:ext cx="164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100">
                    <a:solidFill>
                      <a:srgbClr val="000000"/>
                    </a:solidFill>
                    <a:latin typeface="Helvetica" pitchFamily="34" charset="0"/>
                  </a:rPr>
                  <a:t>-1/3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623" name="Rectangle 95"/>
              <p:cNvSpPr>
                <a:spLocks noChangeArrowheads="1"/>
              </p:cNvSpPr>
              <p:nvPr/>
            </p:nvSpPr>
            <p:spPr bwMode="auto">
              <a:xfrm>
                <a:off x="1142" y="3480"/>
                <a:ext cx="164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100">
                    <a:solidFill>
                      <a:srgbClr val="000000"/>
                    </a:solidFill>
                    <a:latin typeface="Helvetica" pitchFamily="34" charset="0"/>
                  </a:rPr>
                  <a:t>-1/3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624" name="Rectangle 96"/>
              <p:cNvSpPr>
                <a:spLocks noChangeArrowheads="1"/>
              </p:cNvSpPr>
              <p:nvPr/>
            </p:nvSpPr>
            <p:spPr bwMode="auto">
              <a:xfrm>
                <a:off x="769" y="3736"/>
                <a:ext cx="45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900" i="1">
                    <a:solidFill>
                      <a:srgbClr val="000000"/>
                    </a:solidFill>
                    <a:latin typeface="Helvetica" pitchFamily="34" charset="0"/>
                  </a:rPr>
                  <a:t> each quark: 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625" name="Rectangle 97"/>
              <p:cNvSpPr>
                <a:spLocks noChangeArrowheads="1"/>
              </p:cNvSpPr>
              <p:nvPr/>
            </p:nvSpPr>
            <p:spPr bwMode="auto">
              <a:xfrm>
                <a:off x="1169" y="3669"/>
                <a:ext cx="48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2000">
                    <a:solidFill>
                      <a:srgbClr val="FF1923"/>
                    </a:solidFill>
                    <a:latin typeface="Helvetica" pitchFamily="34" charset="0"/>
                  </a:rPr>
                  <a:t> 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626" name="Rectangle 98"/>
              <p:cNvSpPr>
                <a:spLocks noChangeArrowheads="1"/>
              </p:cNvSpPr>
              <p:nvPr/>
            </p:nvSpPr>
            <p:spPr bwMode="auto">
              <a:xfrm>
                <a:off x="1212" y="3736"/>
                <a:ext cx="78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900" i="1">
                    <a:solidFill>
                      <a:srgbClr val="FF1923"/>
                    </a:solidFill>
                    <a:latin typeface="Helvetica" pitchFamily="34" charset="0"/>
                  </a:rPr>
                  <a:t> R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627" name="Rectangle 99"/>
              <p:cNvSpPr>
                <a:spLocks noChangeArrowheads="1"/>
              </p:cNvSpPr>
              <p:nvPr/>
            </p:nvSpPr>
            <p:spPr bwMode="auto">
              <a:xfrm>
                <a:off x="1281" y="3736"/>
                <a:ext cx="65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900" i="1">
                    <a:solidFill>
                      <a:srgbClr val="000000"/>
                    </a:solidFill>
                    <a:latin typeface="Helvetica" pitchFamily="34" charset="0"/>
                  </a:rPr>
                  <a:t>,  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628" name="Rectangle 100"/>
              <p:cNvSpPr>
                <a:spLocks noChangeArrowheads="1"/>
              </p:cNvSpPr>
              <p:nvPr/>
            </p:nvSpPr>
            <p:spPr bwMode="auto">
              <a:xfrm>
                <a:off x="1338" y="3736"/>
                <a:ext cx="95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900" i="1">
                    <a:solidFill>
                      <a:srgbClr val="0065FF"/>
                    </a:solidFill>
                    <a:latin typeface="Helvetica" pitchFamily="34" charset="0"/>
                  </a:rPr>
                  <a:t>  B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629" name="Rectangle 101"/>
              <p:cNvSpPr>
                <a:spLocks noChangeArrowheads="1"/>
              </p:cNvSpPr>
              <p:nvPr/>
            </p:nvSpPr>
            <p:spPr bwMode="auto">
              <a:xfrm>
                <a:off x="1423" y="3736"/>
                <a:ext cx="43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900" i="1">
                    <a:solidFill>
                      <a:srgbClr val="000000"/>
                    </a:solidFill>
                    <a:latin typeface="Helvetica" pitchFamily="34" charset="0"/>
                  </a:rPr>
                  <a:t>, 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630" name="Rectangle 102"/>
              <p:cNvSpPr>
                <a:spLocks noChangeArrowheads="1"/>
              </p:cNvSpPr>
              <p:nvPr/>
            </p:nvSpPr>
            <p:spPr bwMode="auto">
              <a:xfrm>
                <a:off x="1462" y="3736"/>
                <a:ext cx="125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900" i="1">
                    <a:solidFill>
                      <a:srgbClr val="1CAA00"/>
                    </a:solidFill>
                    <a:latin typeface="Helvetica" pitchFamily="34" charset="0"/>
                  </a:rPr>
                  <a:t>   G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631" name="Rectangle 103"/>
              <p:cNvSpPr>
                <a:spLocks noChangeArrowheads="1"/>
              </p:cNvSpPr>
              <p:nvPr/>
            </p:nvSpPr>
            <p:spPr bwMode="auto">
              <a:xfrm>
                <a:off x="1573" y="3736"/>
                <a:ext cx="38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900" i="1">
                    <a:solidFill>
                      <a:srgbClr val="000000"/>
                    </a:solidFill>
                    <a:latin typeface="Helvetica" pitchFamily="34" charset="0"/>
                  </a:rPr>
                  <a:t>   3 colours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632" name="Rectangle 104"/>
              <p:cNvSpPr>
                <a:spLocks noChangeArrowheads="1"/>
              </p:cNvSpPr>
              <p:nvPr/>
            </p:nvSpPr>
            <p:spPr bwMode="auto">
              <a:xfrm>
                <a:off x="1056" y="2248"/>
                <a:ext cx="624" cy="18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33" name="Rectangle 105"/>
              <p:cNvSpPr>
                <a:spLocks noChangeArrowheads="1"/>
              </p:cNvSpPr>
              <p:nvPr/>
            </p:nvSpPr>
            <p:spPr bwMode="auto">
              <a:xfrm>
                <a:off x="1104" y="2229"/>
                <a:ext cx="537" cy="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800" b="1">
                    <a:solidFill>
                      <a:srgbClr val="800006"/>
                    </a:solidFill>
                    <a:latin typeface="Helvetica" pitchFamily="34" charset="0"/>
                  </a:rPr>
                  <a:t>Quarks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634" name="Rectangle 106"/>
              <p:cNvSpPr>
                <a:spLocks noChangeArrowheads="1"/>
              </p:cNvSpPr>
              <p:nvPr/>
            </p:nvSpPr>
            <p:spPr bwMode="auto">
              <a:xfrm>
                <a:off x="1056" y="2448"/>
                <a:ext cx="533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900">
                    <a:solidFill>
                      <a:srgbClr val="555555"/>
                    </a:solidFill>
                    <a:latin typeface="Helvetica" pitchFamily="34" charset="0"/>
                  </a:rPr>
                  <a:t>Electric Charge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635" name="Rectangle 107"/>
              <p:cNvSpPr>
                <a:spLocks noChangeArrowheads="1"/>
              </p:cNvSpPr>
              <p:nvPr/>
            </p:nvSpPr>
            <p:spPr bwMode="auto">
              <a:xfrm>
                <a:off x="1035" y="481"/>
                <a:ext cx="606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1800" b="1">
                    <a:solidFill>
                      <a:srgbClr val="098A75"/>
                    </a:solidFill>
                    <a:latin typeface="Helvetica" pitchFamily="34" charset="0"/>
                  </a:rPr>
                  <a:t>Leptons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  <p:sp>
            <p:nvSpPr>
              <p:cNvPr id="22636" name="Rectangle 108"/>
              <p:cNvSpPr>
                <a:spLocks noChangeArrowheads="1"/>
              </p:cNvSpPr>
              <p:nvPr/>
            </p:nvSpPr>
            <p:spPr bwMode="auto">
              <a:xfrm>
                <a:off x="1104" y="720"/>
                <a:ext cx="533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altLang="en-GB" sz="900">
                    <a:solidFill>
                      <a:srgbClr val="555555"/>
                    </a:solidFill>
                    <a:latin typeface="Helvetica" pitchFamily="34" charset="0"/>
                  </a:rPr>
                  <a:t>Electric Charge</a:t>
                </a:r>
                <a:endParaRPr lang="en-GB" altLang="en-GB" sz="2800">
                  <a:latin typeface="Helvetica" pitchFamily="34" charset="0"/>
                </a:endParaRPr>
              </a:p>
            </p:txBody>
          </p:sp>
        </p:grpSp>
      </p:grpSp>
      <p:sp>
        <p:nvSpPr>
          <p:cNvPr id="111" name="Footer Placeholder 1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From Big Bang to now: the theory</a:t>
            </a:r>
            <a:endParaRPr lang="ru-RU" sz="2800"/>
          </a:p>
        </p:txBody>
      </p:sp>
      <p:pic>
        <p:nvPicPr>
          <p:cNvPr id="23555" name="Picture 3" descr="bigbang2now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146" y="1219200"/>
            <a:ext cx="5405908" cy="4876800"/>
          </a:xfrm>
          <a:noFill/>
          <a:ln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7A339-91E6-41BE-B260-D79E617D160A}" type="datetime1">
              <a:rPr lang="sv-SE" smtClean="0"/>
              <a:pPr/>
              <a:t>2007-02-27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B7E8-F145-4D1D-A3C0-5C5194939E83}" type="slidenum">
              <a:rPr lang="en-US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Still, we know too little about ourselves!</a:t>
            </a:r>
            <a:endParaRPr lang="ru-RU" sz="28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4910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000"/>
              <a:t>Can </a:t>
            </a:r>
            <a:r>
              <a:rPr lang="en-US" sz="2000">
                <a:solidFill>
                  <a:srgbClr val="FF0000"/>
                </a:solidFill>
              </a:rPr>
              <a:t>gravity</a:t>
            </a:r>
            <a:r>
              <a:rPr lang="en-US" sz="2000"/>
              <a:t> be included in a theory with the other three interactions? </a:t>
            </a:r>
          </a:p>
          <a:p>
            <a:pPr>
              <a:lnSpc>
                <a:spcPct val="80000"/>
              </a:lnSpc>
            </a:pPr>
            <a:r>
              <a:rPr lang="en-US" sz="2000"/>
              <a:t>Why do the particles have the </a:t>
            </a:r>
            <a:r>
              <a:rPr lang="en-US" sz="2000">
                <a:solidFill>
                  <a:srgbClr val="FF0000"/>
                </a:solidFill>
              </a:rPr>
              <a:t>masses</a:t>
            </a:r>
            <a:r>
              <a:rPr lang="en-US" sz="2000"/>
              <a:t> we observe, and what is the origin of mass? </a:t>
            </a:r>
          </a:p>
          <a:p>
            <a:pPr>
              <a:lnSpc>
                <a:spcPct val="80000"/>
              </a:lnSpc>
            </a:pPr>
            <a:r>
              <a:rPr lang="en-US" sz="2000"/>
              <a:t>How many space-time </a:t>
            </a:r>
            <a:r>
              <a:rPr lang="en-US" sz="2000">
                <a:solidFill>
                  <a:srgbClr val="FF0000"/>
                </a:solidFill>
              </a:rPr>
              <a:t>dimensions</a:t>
            </a:r>
            <a:r>
              <a:rPr lang="en-US" sz="2000"/>
              <a:t> do we live in?</a:t>
            </a:r>
          </a:p>
          <a:p>
            <a:pPr>
              <a:lnSpc>
                <a:spcPct val="80000"/>
              </a:lnSpc>
            </a:pPr>
            <a:r>
              <a:rPr lang="en-US" sz="2000"/>
              <a:t>Are the known elementary particles fundamental or do they possess </a:t>
            </a:r>
            <a:r>
              <a:rPr lang="en-US" sz="2000">
                <a:solidFill>
                  <a:srgbClr val="FF0000"/>
                </a:solidFill>
              </a:rPr>
              <a:t>structure</a:t>
            </a:r>
            <a:r>
              <a:rPr lang="en-US" sz="2000"/>
              <a:t>?</a:t>
            </a:r>
          </a:p>
          <a:p>
            <a:pPr>
              <a:lnSpc>
                <a:spcPct val="80000"/>
              </a:lnSpc>
            </a:pPr>
            <a:r>
              <a:rPr lang="en-US" sz="2000"/>
              <a:t>Why is the electrical </a:t>
            </a:r>
            <a:r>
              <a:rPr lang="en-US" sz="2000">
                <a:solidFill>
                  <a:srgbClr val="FF0000"/>
                </a:solidFill>
              </a:rPr>
              <a:t>charge</a:t>
            </a:r>
            <a:r>
              <a:rPr lang="en-US" sz="2000"/>
              <a:t> on the electron equal and opposite to that on the proton?</a:t>
            </a:r>
          </a:p>
          <a:p>
            <a:pPr>
              <a:lnSpc>
                <a:spcPct val="80000"/>
              </a:lnSpc>
            </a:pPr>
            <a:r>
              <a:rPr lang="en-US" sz="2000"/>
              <a:t>Why are there three </a:t>
            </a:r>
            <a:r>
              <a:rPr lang="en-US" sz="2000">
                <a:solidFill>
                  <a:srgbClr val="FF0000"/>
                </a:solidFill>
              </a:rPr>
              <a:t>generations</a:t>
            </a:r>
            <a:r>
              <a:rPr lang="en-US" sz="2000"/>
              <a:t> of quarks and leptons?</a:t>
            </a:r>
          </a:p>
          <a:p>
            <a:pPr>
              <a:lnSpc>
                <a:spcPct val="80000"/>
              </a:lnSpc>
            </a:pPr>
            <a:r>
              <a:rPr lang="en-US" sz="2000"/>
              <a:t>Why is there overwhelmingly more matter than </a:t>
            </a:r>
            <a:r>
              <a:rPr lang="en-US" sz="2000">
                <a:solidFill>
                  <a:srgbClr val="FF0000"/>
                </a:solidFill>
              </a:rPr>
              <a:t>anti-matter</a:t>
            </a:r>
            <a:r>
              <a:rPr lang="en-US" sz="2000"/>
              <a:t> in the Universe?</a:t>
            </a:r>
          </a:p>
          <a:p>
            <a:pPr>
              <a:lnSpc>
                <a:spcPct val="80000"/>
              </a:lnSpc>
            </a:pPr>
            <a:r>
              <a:rPr lang="en-US" sz="2000"/>
              <a:t>Are </a:t>
            </a:r>
            <a:r>
              <a:rPr lang="en-US" sz="2000">
                <a:solidFill>
                  <a:srgbClr val="FF0000"/>
                </a:solidFill>
              </a:rPr>
              <a:t>protons</a:t>
            </a:r>
            <a:r>
              <a:rPr lang="en-US" sz="2000"/>
              <a:t> unstable?</a:t>
            </a:r>
          </a:p>
          <a:p>
            <a:pPr>
              <a:lnSpc>
                <a:spcPct val="80000"/>
              </a:lnSpc>
            </a:pPr>
            <a:r>
              <a:rPr lang="en-US" sz="2000"/>
              <a:t>What is the nature of the </a:t>
            </a:r>
            <a:r>
              <a:rPr lang="en-US" sz="2000">
                <a:solidFill>
                  <a:srgbClr val="FF0000"/>
                </a:solidFill>
              </a:rPr>
              <a:t>dark matter</a:t>
            </a:r>
            <a:r>
              <a:rPr lang="en-US" sz="2000"/>
              <a:t> that pervades our Galaxy?</a:t>
            </a:r>
          </a:p>
          <a:p>
            <a:pPr>
              <a:lnSpc>
                <a:spcPct val="80000"/>
              </a:lnSpc>
            </a:pPr>
            <a:r>
              <a:rPr lang="en-US" sz="2000"/>
              <a:t>Are there </a:t>
            </a:r>
            <a:r>
              <a:rPr lang="en-US" sz="2000">
                <a:solidFill>
                  <a:srgbClr val="FF0000"/>
                </a:solidFill>
              </a:rPr>
              <a:t>new states of matter</a:t>
            </a:r>
            <a:r>
              <a:rPr lang="en-US" sz="2000"/>
              <a:t> at exceedingly high density and temperature?</a:t>
            </a:r>
          </a:p>
          <a:p>
            <a:pPr>
              <a:lnSpc>
                <a:spcPct val="80000"/>
              </a:lnSpc>
            </a:pPr>
            <a:r>
              <a:rPr lang="en-US" sz="2000"/>
              <a:t>Do the </a:t>
            </a:r>
            <a:r>
              <a:rPr lang="en-US" sz="2000">
                <a:solidFill>
                  <a:srgbClr val="FF0000"/>
                </a:solidFill>
              </a:rPr>
              <a:t>neutrinos</a:t>
            </a:r>
            <a:r>
              <a:rPr lang="en-US" sz="2000"/>
              <a:t> have mass, and if so why are they so light?</a:t>
            </a:r>
          </a:p>
          <a:p>
            <a:pPr>
              <a:lnSpc>
                <a:spcPct val="80000"/>
              </a:lnSpc>
            </a:pPr>
            <a:endParaRPr lang="ru-RU" sz="20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CD4DF-0A5C-4591-A5C8-164B0C81DE4C}" type="datetime1">
              <a:rPr lang="sv-SE" smtClean="0"/>
              <a:pPr/>
              <a:t>2007-02-27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33937-9F3E-4793-8EC9-8E7FEBC62A8C}" type="slidenum">
              <a:rPr lang="en-US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/>
              <a:t>Large Hadron Collider:</a:t>
            </a:r>
            <a:br>
              <a:rPr lang="en-US" sz="2000"/>
            </a:br>
            <a:r>
              <a:rPr lang="en-US" sz="2000"/>
              <a:t>World’s biggest accelerator at CERN</a:t>
            </a:r>
            <a:endParaRPr lang="ru-RU" sz="2000"/>
          </a:p>
        </p:txBody>
      </p:sp>
      <p:pic>
        <p:nvPicPr>
          <p:cNvPr id="25602" name="Picture 2" descr="cern-aerial"/>
          <p:cNvPicPr>
            <a:picLocks noGrp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292" y="1219200"/>
            <a:ext cx="7173616" cy="4876800"/>
          </a:xfrm>
          <a:noFill/>
          <a:ln/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AB14A-C09D-4C94-9FB1-BD3C55EBFFA6}" type="datetime1">
              <a:rPr lang="sv-SE" smtClean="0"/>
              <a:pPr/>
              <a:t>2007-02-27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5E6F-527A-4218-84CE-69246017624A}" type="slidenum">
              <a:rPr lang="en-US"/>
              <a:pPr/>
              <a:t>6</a:t>
            </a:fld>
            <a:endParaRPr lang="en-US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571869" y="1208088"/>
            <a:ext cx="5046670" cy="461665"/>
          </a:xfrm>
          <a:prstGeom prst="rect">
            <a:avLst/>
          </a:prstGeom>
          <a:solidFill>
            <a:srgbClr val="99CCFF"/>
          </a:solidFill>
          <a:ln w="25400" cap="sq">
            <a:solidFill>
              <a:srgbClr val="3366FF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accent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Will start operating in </a:t>
            </a:r>
            <a:r>
              <a:rPr lang="en-US" sz="2400" b="1" dirty="0" smtClean="0"/>
              <a:t>fall 2007</a:t>
            </a:r>
            <a:endParaRPr lang="ru-RU" sz="2400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Collisions at LHC</a:t>
            </a:r>
            <a:endParaRPr lang="fr-FR"/>
          </a:p>
        </p:txBody>
      </p:sp>
      <p:pic>
        <p:nvPicPr>
          <p:cNvPr id="26627" name="Picture 3" descr="lhc-collisions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5513" y="1268413"/>
            <a:ext cx="6959600" cy="4341812"/>
          </a:xfrm>
          <a:noFill/>
          <a:ln/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24D7-8177-4F7B-B48B-DCFD1C15D28F}" type="datetime1">
              <a:rPr lang="sv-SE" smtClean="0"/>
              <a:pPr/>
              <a:t>2007-02-27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5540-B367-4783-BE72-75FD05C78E7A}" type="slidenum">
              <a:rPr lang="en-US"/>
              <a:pPr/>
              <a:t>7</a:t>
            </a:fld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41300" y="5297488"/>
            <a:ext cx="6203950" cy="942975"/>
          </a:xfrm>
          <a:prstGeom prst="rect">
            <a:avLst/>
          </a:prstGeom>
          <a:solidFill>
            <a:srgbClr val="C0C0C0">
              <a:alpha val="50000"/>
            </a:srgbClr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1400" b="1"/>
              <a:t>Will help to solve: </a:t>
            </a:r>
          </a:p>
          <a:p>
            <a:pPr eaLnBrk="0" hangingPunct="0">
              <a:buFontTx/>
              <a:buChar char="•"/>
            </a:pPr>
            <a:r>
              <a:rPr lang="en-GB" sz="1400" b="1"/>
              <a:t> The mass problem – discover Higgs particle?</a:t>
            </a:r>
          </a:p>
          <a:p>
            <a:pPr eaLnBrk="0" hangingPunct="0">
              <a:buFontTx/>
              <a:buChar char="•"/>
            </a:pPr>
            <a:r>
              <a:rPr lang="en-GB" sz="1400" b="1"/>
              <a:t> The Dark Matter of the Universe – discover supersymmetric particles?</a:t>
            </a:r>
          </a:p>
          <a:p>
            <a:pPr eaLnBrk="0" hangingPunct="0">
              <a:buFontTx/>
              <a:buChar char="•"/>
            </a:pPr>
            <a:r>
              <a:rPr lang="en-GB" sz="1400" b="1"/>
              <a:t> Matter vs Antimatter – CP violation?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285727"/>
            <a:ext cx="6786610" cy="642943"/>
          </a:xfrm>
        </p:spPr>
        <p:txBody>
          <a:bodyPr/>
          <a:lstStyle/>
          <a:p>
            <a:r>
              <a:rPr lang="en-US" sz="4000" dirty="0" smtClean="0"/>
              <a:t>ATLAS detector at LHC</a:t>
            </a:r>
            <a:endParaRPr lang="ru-RU" sz="4000" dirty="0"/>
          </a:p>
        </p:txBody>
      </p:sp>
      <p:pic>
        <p:nvPicPr>
          <p:cNvPr id="6" name="atlasIntro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62100" y="1371600"/>
            <a:ext cx="6096000" cy="4572000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8209-B05C-4C60-96A8-5DFDE2573898}" type="datetime1">
              <a:rPr lang="sv-SE" smtClean="0"/>
              <a:pPr/>
              <a:t>2007-02-27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21E4-B297-4319-93C2-549465BB49A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“Full chain” of HEP data processing</a:t>
            </a:r>
            <a:endParaRPr lang="ru-RU" sz="2800"/>
          </a:p>
        </p:txBody>
      </p:sp>
      <p:sp>
        <p:nvSpPr>
          <p:cNvPr id="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1D3F-22FD-44A8-A809-6D748682AE97}" type="datetime1">
              <a:rPr lang="sv-SE" smtClean="0"/>
              <a:pPr/>
              <a:t>2007-02-27</a:t>
            </a:fld>
            <a:endParaRPr lang="en-US"/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9C82-385D-43CC-8167-8A0B14BD7FC6}" type="slidenum">
              <a:rPr lang="en-US"/>
              <a:pPr/>
              <a:t>9</a:t>
            </a:fld>
            <a:endParaRPr lang="en-US"/>
          </a:p>
        </p:txBody>
      </p:sp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755650" y="857232"/>
            <a:ext cx="7637463" cy="1068387"/>
            <a:chOff x="510" y="497"/>
            <a:chExt cx="4811" cy="673"/>
          </a:xfrm>
        </p:grpSpPr>
        <p:sp>
          <p:nvSpPr>
            <p:cNvPr id="27652" name="AutoShape 4"/>
            <p:cNvSpPr>
              <a:spLocks noChangeArrowheads="1"/>
            </p:cNvSpPr>
            <p:nvPr/>
          </p:nvSpPr>
          <p:spPr bwMode="gray">
            <a:xfrm>
              <a:off x="510" y="653"/>
              <a:ext cx="2543" cy="3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solidFill>
                    <a:schemeClr val="bg1"/>
                  </a:solidFill>
                </a:rPr>
                <a:t>Event generation (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Pythia</a:t>
              </a:r>
              <a:r>
                <a:rPr lang="en-US" sz="2000" b="1" dirty="0">
                  <a:solidFill>
                    <a:schemeClr val="bg1"/>
                  </a:solidFill>
                </a:rPr>
                <a:t>)</a:t>
              </a:r>
            </a:p>
          </p:txBody>
        </p:sp>
        <p:grpSp>
          <p:nvGrpSpPr>
            <p:cNvPr id="27653" name="Group 5"/>
            <p:cNvGrpSpPr>
              <a:grpSpLocks/>
            </p:cNvGrpSpPr>
            <p:nvPr/>
          </p:nvGrpSpPr>
          <p:grpSpPr bwMode="auto">
            <a:xfrm>
              <a:off x="3497" y="497"/>
              <a:ext cx="1824" cy="673"/>
              <a:chOff x="3497" y="497"/>
              <a:chExt cx="1824" cy="673"/>
            </a:xfrm>
          </p:grpSpPr>
          <p:sp>
            <p:nvSpPr>
              <p:cNvPr id="27654" name="AutoShape 6"/>
              <p:cNvSpPr>
                <a:spLocks noChangeArrowheads="1"/>
              </p:cNvSpPr>
              <p:nvPr/>
            </p:nvSpPr>
            <p:spPr bwMode="gray">
              <a:xfrm rot="5400000">
                <a:off x="4072" y="-78"/>
                <a:ext cx="673" cy="1824"/>
              </a:xfrm>
              <a:prstGeom prst="chevron">
                <a:avLst>
                  <a:gd name="adj" fmla="val 17384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>
                <a:solidFill>
                  <a:srgbClr val="EAEAEA"/>
                </a:solidFill>
                <a:miter lim="800000"/>
                <a:headEnd/>
                <a:tailEnd/>
              </a:ln>
              <a:effectLst>
                <a:outerShdw dist="109250" dir="3267739" algn="ctr" rotWithShape="0">
                  <a:schemeClr val="bg2">
                    <a:alpha val="50000"/>
                  </a:schemeClr>
                </a:outerShdw>
              </a:effec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grpSp>
            <p:nvGrpSpPr>
              <p:cNvPr id="27655" name="Group 7"/>
              <p:cNvGrpSpPr>
                <a:grpSpLocks/>
              </p:cNvGrpSpPr>
              <p:nvPr/>
            </p:nvGrpSpPr>
            <p:grpSpPr bwMode="auto">
              <a:xfrm>
                <a:off x="4022" y="647"/>
                <a:ext cx="774" cy="412"/>
                <a:chOff x="4506" y="836"/>
                <a:chExt cx="726" cy="364"/>
              </a:xfrm>
            </p:grpSpPr>
            <p:sp>
              <p:nvSpPr>
                <p:cNvPr id="27656" name="Line 8"/>
                <p:cNvSpPr>
                  <a:spLocks noChangeShapeType="1"/>
                </p:cNvSpPr>
                <p:nvPr/>
              </p:nvSpPr>
              <p:spPr bwMode="auto">
                <a:xfrm>
                  <a:off x="4506" y="836"/>
                  <a:ext cx="182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endParaRPr lang="ru-RU"/>
                </a:p>
              </p:txBody>
            </p:sp>
            <p:sp>
              <p:nvSpPr>
                <p:cNvPr id="27657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4506" y="1018"/>
                  <a:ext cx="182" cy="18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endParaRPr lang="ru-RU"/>
                </a:p>
              </p:txBody>
            </p:sp>
            <p:sp>
              <p:nvSpPr>
                <p:cNvPr id="27658" name="Line 10"/>
                <p:cNvSpPr>
                  <a:spLocks noChangeShapeType="1"/>
                </p:cNvSpPr>
                <p:nvPr/>
              </p:nvSpPr>
              <p:spPr bwMode="auto">
                <a:xfrm>
                  <a:off x="4688" y="1018"/>
                  <a:ext cx="36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endParaRPr lang="ru-RU"/>
                </a:p>
              </p:txBody>
            </p:sp>
            <p:sp>
              <p:nvSpPr>
                <p:cNvPr id="27659" name="Line 11"/>
                <p:cNvSpPr>
                  <a:spLocks noChangeShapeType="1"/>
                </p:cNvSpPr>
                <p:nvPr/>
              </p:nvSpPr>
              <p:spPr bwMode="auto">
                <a:xfrm rot="5400000">
                  <a:off x="5050" y="836"/>
                  <a:ext cx="182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endParaRPr lang="ru-RU"/>
                </a:p>
              </p:txBody>
            </p:sp>
            <p:sp>
              <p:nvSpPr>
                <p:cNvPr id="27660" name="Line 12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5050" y="1018"/>
                  <a:ext cx="182" cy="18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27661" name="Group 13"/>
          <p:cNvGrpSpPr>
            <a:grpSpLocks/>
          </p:cNvGrpSpPr>
          <p:nvPr/>
        </p:nvGrpSpPr>
        <p:grpSpPr bwMode="auto">
          <a:xfrm>
            <a:off x="755650" y="1755757"/>
            <a:ext cx="7637463" cy="1014412"/>
            <a:chOff x="510" y="1063"/>
            <a:chExt cx="4811" cy="639"/>
          </a:xfrm>
        </p:grpSpPr>
        <p:sp>
          <p:nvSpPr>
            <p:cNvPr id="27662" name="AutoShape 14"/>
            <p:cNvSpPr>
              <a:spLocks noChangeArrowheads="1"/>
            </p:cNvSpPr>
            <p:nvPr/>
          </p:nvSpPr>
          <p:spPr bwMode="gray">
            <a:xfrm>
              <a:off x="510" y="1202"/>
              <a:ext cx="2544" cy="3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Detector simulation (</a:t>
              </a:r>
              <a:r>
                <a:rPr lang="en-US" sz="2000" b="1" i="1">
                  <a:solidFill>
                    <a:schemeClr val="bg1"/>
                  </a:solidFill>
                </a:rPr>
                <a:t>Geant4</a:t>
              </a:r>
              <a:r>
                <a:rPr lang="en-US" sz="2000" b="1">
                  <a:solidFill>
                    <a:schemeClr val="bg1"/>
                  </a:solidFill>
                </a:rPr>
                <a:t>)</a:t>
              </a:r>
            </a:p>
          </p:txBody>
        </p:sp>
        <p:grpSp>
          <p:nvGrpSpPr>
            <p:cNvPr id="27663" name="Group 15"/>
            <p:cNvGrpSpPr>
              <a:grpSpLocks/>
            </p:cNvGrpSpPr>
            <p:nvPr/>
          </p:nvGrpSpPr>
          <p:grpSpPr bwMode="auto">
            <a:xfrm>
              <a:off x="3497" y="1063"/>
              <a:ext cx="1824" cy="639"/>
              <a:chOff x="3497" y="1063"/>
              <a:chExt cx="1824" cy="639"/>
            </a:xfrm>
          </p:grpSpPr>
          <p:sp>
            <p:nvSpPr>
              <p:cNvPr id="27664" name="AutoShape 16"/>
              <p:cNvSpPr>
                <a:spLocks noChangeArrowheads="1"/>
              </p:cNvSpPr>
              <p:nvPr/>
            </p:nvSpPr>
            <p:spPr bwMode="gray">
              <a:xfrm rot="5400000">
                <a:off x="4089" y="471"/>
                <a:ext cx="639" cy="1824"/>
              </a:xfrm>
              <a:prstGeom prst="chevron">
                <a:avLst>
                  <a:gd name="adj" fmla="val 16468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>
                <a:solidFill>
                  <a:srgbClr val="EAEAEA"/>
                </a:solidFill>
                <a:miter lim="800000"/>
                <a:headEnd/>
                <a:tailEnd/>
              </a:ln>
              <a:effectLst>
                <a:outerShdw dist="109250" dir="3267739" algn="ctr" rotWithShape="0">
                  <a:schemeClr val="bg2">
                    <a:alpha val="50000"/>
                  </a:schemeClr>
                </a:outerShdw>
              </a:effec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pic>
            <p:nvPicPr>
              <p:cNvPr id="27665" name="Picture 17" descr="untitled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007" y="1193"/>
                <a:ext cx="805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27666" name="Group 18"/>
          <p:cNvGrpSpPr>
            <a:grpSpLocks/>
          </p:cNvGrpSpPr>
          <p:nvPr/>
        </p:nvGrpSpPr>
        <p:grpSpPr bwMode="auto">
          <a:xfrm>
            <a:off x="755650" y="2593957"/>
            <a:ext cx="7637463" cy="1068387"/>
            <a:chOff x="510" y="1591"/>
            <a:chExt cx="4811" cy="673"/>
          </a:xfrm>
        </p:grpSpPr>
        <p:sp>
          <p:nvSpPr>
            <p:cNvPr id="27667" name="AutoShape 19"/>
            <p:cNvSpPr>
              <a:spLocks noChangeArrowheads="1"/>
            </p:cNvSpPr>
            <p:nvPr/>
          </p:nvSpPr>
          <p:spPr bwMode="gray">
            <a:xfrm>
              <a:off x="510" y="1747"/>
              <a:ext cx="2544" cy="3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Hit digitization</a:t>
              </a:r>
            </a:p>
          </p:txBody>
        </p:sp>
        <p:grpSp>
          <p:nvGrpSpPr>
            <p:cNvPr id="27668" name="Group 20"/>
            <p:cNvGrpSpPr>
              <a:grpSpLocks/>
            </p:cNvGrpSpPr>
            <p:nvPr/>
          </p:nvGrpSpPr>
          <p:grpSpPr bwMode="auto">
            <a:xfrm>
              <a:off x="3497" y="1591"/>
              <a:ext cx="1824" cy="673"/>
              <a:chOff x="3497" y="1591"/>
              <a:chExt cx="1824" cy="673"/>
            </a:xfrm>
          </p:grpSpPr>
          <p:sp>
            <p:nvSpPr>
              <p:cNvPr id="27669" name="AutoShape 21"/>
              <p:cNvSpPr>
                <a:spLocks noChangeArrowheads="1"/>
              </p:cNvSpPr>
              <p:nvPr/>
            </p:nvSpPr>
            <p:spPr bwMode="gray">
              <a:xfrm rot="5400000">
                <a:off x="4072" y="1016"/>
                <a:ext cx="673" cy="1824"/>
              </a:xfrm>
              <a:prstGeom prst="chevron">
                <a:avLst>
                  <a:gd name="adj" fmla="val 17384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>
                <a:solidFill>
                  <a:srgbClr val="EAEAEA"/>
                </a:solidFill>
                <a:miter lim="800000"/>
                <a:headEnd/>
                <a:tailEnd/>
              </a:ln>
              <a:effectLst>
                <a:outerShdw dist="109250" dir="3267739" algn="ctr" rotWithShape="0">
                  <a:schemeClr val="bg2">
                    <a:alpha val="50000"/>
                  </a:schemeClr>
                </a:outerShdw>
              </a:effec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7670" name="Text Box 22"/>
              <p:cNvSpPr txBox="1">
                <a:spLocks noChangeArrowheads="1"/>
              </p:cNvSpPr>
              <p:nvPr/>
            </p:nvSpPr>
            <p:spPr bwMode="auto">
              <a:xfrm>
                <a:off x="4001" y="1736"/>
                <a:ext cx="816" cy="397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GB" sz="1300" b="1">
                    <a:solidFill>
                      <a:schemeClr val="accent2"/>
                    </a:solidFill>
                    <a:latin typeface="Courier New" pitchFamily="49" charset="0"/>
                    <a:cs typeface="Times New Roman" pitchFamily="18" charset="0"/>
                  </a:rPr>
                  <a:t>100011110101110101100101110110100</a:t>
                </a:r>
                <a:endParaRPr lang="en-US" sz="1300" b="1">
                  <a:solidFill>
                    <a:schemeClr val="accent2"/>
                  </a:solidFill>
                  <a:latin typeface="Courier New" pitchFamily="49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671" name="Group 23"/>
          <p:cNvGrpSpPr>
            <a:grpSpLocks/>
          </p:cNvGrpSpPr>
          <p:nvPr/>
        </p:nvGrpSpPr>
        <p:grpSpPr bwMode="auto">
          <a:xfrm>
            <a:off x="755650" y="3478194"/>
            <a:ext cx="7637463" cy="1068388"/>
            <a:chOff x="510" y="2148"/>
            <a:chExt cx="4811" cy="673"/>
          </a:xfrm>
        </p:grpSpPr>
        <p:sp>
          <p:nvSpPr>
            <p:cNvPr id="27672" name="AutoShape 24"/>
            <p:cNvSpPr>
              <a:spLocks noChangeArrowheads="1"/>
            </p:cNvSpPr>
            <p:nvPr/>
          </p:nvSpPr>
          <p:spPr bwMode="gray">
            <a:xfrm>
              <a:off x="510" y="2304"/>
              <a:ext cx="2544" cy="3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Reconstruction</a:t>
              </a:r>
            </a:p>
          </p:txBody>
        </p:sp>
        <p:grpSp>
          <p:nvGrpSpPr>
            <p:cNvPr id="27673" name="Group 25"/>
            <p:cNvGrpSpPr>
              <a:grpSpLocks/>
            </p:cNvGrpSpPr>
            <p:nvPr/>
          </p:nvGrpSpPr>
          <p:grpSpPr bwMode="auto">
            <a:xfrm>
              <a:off x="3497" y="2148"/>
              <a:ext cx="1824" cy="673"/>
              <a:chOff x="3497" y="2148"/>
              <a:chExt cx="1824" cy="673"/>
            </a:xfrm>
          </p:grpSpPr>
          <p:sp>
            <p:nvSpPr>
              <p:cNvPr id="27674" name="AutoShape 26"/>
              <p:cNvSpPr>
                <a:spLocks noChangeArrowheads="1"/>
              </p:cNvSpPr>
              <p:nvPr/>
            </p:nvSpPr>
            <p:spPr bwMode="gray">
              <a:xfrm rot="5400000">
                <a:off x="4072" y="1573"/>
                <a:ext cx="673" cy="1824"/>
              </a:xfrm>
              <a:prstGeom prst="chevron">
                <a:avLst>
                  <a:gd name="adj" fmla="val 17384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>
                <a:solidFill>
                  <a:srgbClr val="EAEAEA"/>
                </a:solidFill>
                <a:miter lim="800000"/>
                <a:headEnd/>
                <a:tailEnd/>
              </a:ln>
              <a:effectLst>
                <a:outerShdw dist="109250" dir="3267739" algn="ctr" rotWithShape="0">
                  <a:schemeClr val="bg2">
                    <a:alpha val="50000"/>
                  </a:schemeClr>
                </a:outerShdw>
              </a:effec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pic>
            <p:nvPicPr>
              <p:cNvPr id="27675" name="Picture 27" descr="photo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001" y="2305"/>
                <a:ext cx="816" cy="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27676" name="Group 28"/>
          <p:cNvGrpSpPr>
            <a:grpSpLocks/>
          </p:cNvGrpSpPr>
          <p:nvPr/>
        </p:nvGrpSpPr>
        <p:grpSpPr bwMode="auto">
          <a:xfrm>
            <a:off x="755650" y="4362432"/>
            <a:ext cx="7637463" cy="1068387"/>
            <a:chOff x="510" y="2705"/>
            <a:chExt cx="4811" cy="673"/>
          </a:xfrm>
        </p:grpSpPr>
        <p:sp>
          <p:nvSpPr>
            <p:cNvPr id="27677" name="AutoShape 29"/>
            <p:cNvSpPr>
              <a:spLocks noChangeArrowheads="1"/>
            </p:cNvSpPr>
            <p:nvPr/>
          </p:nvSpPr>
          <p:spPr bwMode="gray">
            <a:xfrm>
              <a:off x="510" y="2860"/>
              <a:ext cx="2544" cy="3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8DBB6B"/>
                </a:gs>
                <a:gs pos="100000">
                  <a:srgbClr val="8DBB6B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Analysis data preparation</a:t>
              </a:r>
            </a:p>
          </p:txBody>
        </p:sp>
        <p:grpSp>
          <p:nvGrpSpPr>
            <p:cNvPr id="27678" name="Group 30"/>
            <p:cNvGrpSpPr>
              <a:grpSpLocks/>
            </p:cNvGrpSpPr>
            <p:nvPr/>
          </p:nvGrpSpPr>
          <p:grpSpPr bwMode="auto">
            <a:xfrm>
              <a:off x="3497" y="2705"/>
              <a:ext cx="1824" cy="673"/>
              <a:chOff x="3497" y="2705"/>
              <a:chExt cx="1824" cy="673"/>
            </a:xfrm>
          </p:grpSpPr>
          <p:sp>
            <p:nvSpPr>
              <p:cNvPr id="27679" name="AutoShape 31"/>
              <p:cNvSpPr>
                <a:spLocks noChangeArrowheads="1"/>
              </p:cNvSpPr>
              <p:nvPr/>
            </p:nvSpPr>
            <p:spPr bwMode="gray">
              <a:xfrm rot="5400000">
                <a:off x="4072" y="2130"/>
                <a:ext cx="673" cy="1824"/>
              </a:xfrm>
              <a:prstGeom prst="chevron">
                <a:avLst>
                  <a:gd name="adj" fmla="val 17384"/>
                </a:avLst>
              </a:prstGeom>
              <a:gradFill rotWithShape="1">
                <a:gsLst>
                  <a:gs pos="0">
                    <a:srgbClr val="8DBB6B"/>
                  </a:gs>
                  <a:gs pos="100000">
                    <a:srgbClr val="8DBB6B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8100">
                <a:solidFill>
                  <a:srgbClr val="EAEAEA"/>
                </a:solidFill>
                <a:miter lim="800000"/>
                <a:headEnd/>
                <a:tailEnd/>
              </a:ln>
              <a:effectLst>
                <a:outerShdw dist="109250" dir="3267739" algn="ctr" rotWithShape="0">
                  <a:schemeClr val="bg2">
                    <a:alpha val="50000"/>
                  </a:schemeClr>
                </a:outerShdw>
              </a:effec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pic>
            <p:nvPicPr>
              <p:cNvPr id="27680" name="Picture 32" descr="ID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003" y="2847"/>
                <a:ext cx="813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27681" name="Group 33"/>
          <p:cNvGrpSpPr>
            <a:grpSpLocks/>
          </p:cNvGrpSpPr>
          <p:nvPr/>
        </p:nvGrpSpPr>
        <p:grpSpPr bwMode="auto">
          <a:xfrm>
            <a:off x="755650" y="5245082"/>
            <a:ext cx="7637463" cy="1068387"/>
            <a:chOff x="510" y="3261"/>
            <a:chExt cx="4811" cy="673"/>
          </a:xfrm>
        </p:grpSpPr>
        <p:sp>
          <p:nvSpPr>
            <p:cNvPr id="27682" name="AutoShape 34"/>
            <p:cNvSpPr>
              <a:spLocks noChangeArrowheads="1"/>
            </p:cNvSpPr>
            <p:nvPr/>
          </p:nvSpPr>
          <p:spPr bwMode="gray">
            <a:xfrm>
              <a:off x="510" y="3416"/>
              <a:ext cx="2544" cy="3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Analysis, results (</a:t>
              </a:r>
              <a:r>
                <a:rPr lang="en-US" sz="2000" b="1" i="1">
                  <a:solidFill>
                    <a:schemeClr val="bg1"/>
                  </a:solidFill>
                </a:rPr>
                <a:t>ROOT</a:t>
              </a:r>
              <a:r>
                <a:rPr lang="en-US" sz="2000" b="1">
                  <a:solidFill>
                    <a:schemeClr val="bg1"/>
                  </a:solidFill>
                </a:rPr>
                <a:t>)</a:t>
              </a:r>
            </a:p>
          </p:txBody>
        </p:sp>
        <p:grpSp>
          <p:nvGrpSpPr>
            <p:cNvPr id="27683" name="Group 35"/>
            <p:cNvGrpSpPr>
              <a:grpSpLocks/>
            </p:cNvGrpSpPr>
            <p:nvPr/>
          </p:nvGrpSpPr>
          <p:grpSpPr bwMode="auto">
            <a:xfrm>
              <a:off x="3497" y="3261"/>
              <a:ext cx="1824" cy="673"/>
              <a:chOff x="3497" y="3261"/>
              <a:chExt cx="1824" cy="673"/>
            </a:xfrm>
          </p:grpSpPr>
          <p:sp>
            <p:nvSpPr>
              <p:cNvPr id="27684" name="AutoShape 36"/>
              <p:cNvSpPr>
                <a:spLocks noChangeArrowheads="1"/>
              </p:cNvSpPr>
              <p:nvPr/>
            </p:nvSpPr>
            <p:spPr bwMode="gray">
              <a:xfrm rot="5400000">
                <a:off x="4072" y="2686"/>
                <a:ext cx="673" cy="1824"/>
              </a:xfrm>
              <a:prstGeom prst="chevron">
                <a:avLst>
                  <a:gd name="adj" fmla="val 17384"/>
                </a:avLst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>
                <a:solidFill>
                  <a:srgbClr val="EAEAEA"/>
                </a:solidFill>
                <a:miter lim="800000"/>
                <a:headEnd/>
                <a:tailEnd/>
              </a:ln>
              <a:effectLst>
                <a:outerShdw dist="109250" dir="3267739" algn="ctr" rotWithShape="0">
                  <a:schemeClr val="bg2">
                    <a:alpha val="50000"/>
                  </a:schemeClr>
                </a:outerShdw>
              </a:effec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grpSp>
            <p:nvGrpSpPr>
              <p:cNvPr id="27685" name="Group 37"/>
              <p:cNvGrpSpPr>
                <a:grpSpLocks/>
              </p:cNvGrpSpPr>
              <p:nvPr/>
            </p:nvGrpSpPr>
            <p:grpSpPr bwMode="auto">
              <a:xfrm>
                <a:off x="4002" y="3391"/>
                <a:ext cx="814" cy="438"/>
                <a:chOff x="626" y="3306"/>
                <a:chExt cx="726" cy="726"/>
              </a:xfrm>
            </p:grpSpPr>
            <p:sp>
              <p:nvSpPr>
                <p:cNvPr id="27686" name="Line 38"/>
                <p:cNvSpPr>
                  <a:spLocks noChangeShapeType="1"/>
                </p:cNvSpPr>
                <p:nvPr/>
              </p:nvSpPr>
              <p:spPr bwMode="auto">
                <a:xfrm>
                  <a:off x="626" y="3306"/>
                  <a:ext cx="0" cy="72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endParaRPr lang="ru-RU"/>
                </a:p>
              </p:txBody>
            </p:sp>
            <p:sp>
              <p:nvSpPr>
                <p:cNvPr id="27687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989" y="3669"/>
                  <a:ext cx="0" cy="72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endParaRPr lang="ru-RU"/>
                </a:p>
              </p:txBody>
            </p:sp>
            <p:sp>
              <p:nvSpPr>
                <p:cNvPr id="27688" name="Freeform 40"/>
                <p:cNvSpPr>
                  <a:spLocks/>
                </p:cNvSpPr>
                <p:nvPr/>
              </p:nvSpPr>
              <p:spPr bwMode="auto">
                <a:xfrm>
                  <a:off x="859" y="3389"/>
                  <a:ext cx="244" cy="598"/>
                </a:xfrm>
                <a:custGeom>
                  <a:avLst/>
                  <a:gdLst/>
                  <a:ahLst/>
                  <a:cxnLst>
                    <a:cxn ang="0">
                      <a:pos x="0" y="598"/>
                    </a:cxn>
                    <a:cxn ang="0">
                      <a:pos x="128" y="2"/>
                    </a:cxn>
                    <a:cxn ang="0">
                      <a:pos x="244" y="585"/>
                    </a:cxn>
                  </a:cxnLst>
                  <a:rect l="0" t="0" r="r" b="b"/>
                  <a:pathLst>
                    <a:path w="244" h="598">
                      <a:moveTo>
                        <a:pt x="0" y="598"/>
                      </a:moveTo>
                      <a:cubicBezTo>
                        <a:pt x="22" y="499"/>
                        <a:pt x="87" y="4"/>
                        <a:pt x="128" y="2"/>
                      </a:cubicBezTo>
                      <a:cubicBezTo>
                        <a:pt x="169" y="0"/>
                        <a:pt x="220" y="464"/>
                        <a:pt x="244" y="585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27689" name="Text Box 41"/>
          <p:cNvSpPr txBox="1">
            <a:spLocks noChangeArrowheads="1"/>
          </p:cNvSpPr>
          <p:nvPr/>
        </p:nvSpPr>
        <p:spPr bwMode="auto">
          <a:xfrm>
            <a:off x="0" y="6491288"/>
            <a:ext cx="7015163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27690" name="Text Box 42"/>
          <p:cNvSpPr txBox="1">
            <a:spLocks noChangeArrowheads="1"/>
          </p:cNvSpPr>
          <p:nvPr/>
        </p:nvSpPr>
        <p:spPr bwMode="auto">
          <a:xfrm>
            <a:off x="25400" y="6580188"/>
            <a:ext cx="45466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/>
              <a:t>Slide adapted from Ch.Collins-Tooth and J.R.Catmore</a:t>
            </a:r>
            <a:endParaRPr lang="ru-RU" sz="1400" i="1"/>
          </a:p>
        </p:txBody>
      </p:sp>
      <p:sp>
        <p:nvSpPr>
          <p:cNvPr id="45" name="Footer Placeholder 4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nordugrid">
  <a:themeElements>
    <a:clrScheme name="1_nordugrid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1_nordugrid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nordugri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dugri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dugri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dugri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dugri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dugri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dugri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dugri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dugri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dugri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dugri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dugri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NorduGrid</Template>
  <TotalTime>369</TotalTime>
  <Words>1516</Words>
  <Application>Microsoft Office PowerPoint</Application>
  <PresentationFormat>On-screen Show (4:3)</PresentationFormat>
  <Paragraphs>324</Paragraphs>
  <Slides>26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1_nordugrid</vt:lpstr>
      <vt:lpstr>High Energy Physics and Grid</vt:lpstr>
      <vt:lpstr>High Energy Physics: quick intro</vt:lpstr>
      <vt:lpstr>Standard Model of forces and particles</vt:lpstr>
      <vt:lpstr>From Big Bang to now: the theory</vt:lpstr>
      <vt:lpstr>Still, we know too little about ourselves!</vt:lpstr>
      <vt:lpstr>Large Hadron Collider: World’s biggest accelerator at CERN</vt:lpstr>
      <vt:lpstr>Collisions at LHC</vt:lpstr>
      <vt:lpstr>ATLAS detector at LHC</vt:lpstr>
      <vt:lpstr>“Full chain” of HEP data processing</vt:lpstr>
      <vt:lpstr>Monte Carlo data production flow (10 Mevents)</vt:lpstr>
      <vt:lpstr>Software for HEP experiments</vt:lpstr>
      <vt:lpstr>HEP computing specifics</vt:lpstr>
      <vt:lpstr>Grid to the rescue</vt:lpstr>
      <vt:lpstr>From distributed resources …</vt:lpstr>
      <vt:lpstr>… to World Wide Grid</vt:lpstr>
      <vt:lpstr>Origin of the word “Grid”</vt:lpstr>
      <vt:lpstr>Grid as a result of IT progress</vt:lpstr>
      <vt:lpstr>How did Grid appear in Lund</vt:lpstr>
      <vt:lpstr>ARC in a nutshell</vt:lpstr>
      <vt:lpstr>ARC is not the only one…</vt:lpstr>
      <vt:lpstr>Grids in ATLAS</vt:lpstr>
      <vt:lpstr>ARC and ATLAS</vt:lpstr>
      <vt:lpstr>ATLAS Monte Carlo production with NorduGrid/ARC</vt:lpstr>
      <vt:lpstr>Next step: Nordic Tier1</vt:lpstr>
      <vt:lpstr>Where do I start on my way to Grid?</vt:lpstr>
      <vt:lpstr>Conclusion</vt:lpstr>
    </vt:vector>
  </TitlesOfParts>
  <Company>LU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NDGF Tier1 for WLCG: challenges and plans</dc:title>
  <dc:creator>Oxana Smirnova</dc:creator>
  <cp:lastModifiedBy>Oxana Smirnova</cp:lastModifiedBy>
  <cp:revision>61</cp:revision>
  <dcterms:created xsi:type="dcterms:W3CDTF">2006-08-28T19:36:34Z</dcterms:created>
  <dcterms:modified xsi:type="dcterms:W3CDTF">2007-02-27T09:49:42Z</dcterms:modified>
</cp:coreProperties>
</file>