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6"/>
  </p:notesMasterIdLst>
  <p:handoutMasterIdLst>
    <p:handoutMasterId r:id="rId67"/>
  </p:handoutMasterIdLst>
  <p:sldIdLst>
    <p:sldId id="256" r:id="rId3"/>
    <p:sldId id="257" r:id="rId4"/>
    <p:sldId id="258" r:id="rId5"/>
    <p:sldId id="259" r:id="rId6"/>
    <p:sldId id="260" r:id="rId7"/>
    <p:sldId id="261" r:id="rId8"/>
    <p:sldId id="262" r:id="rId9"/>
    <p:sldId id="263" r:id="rId10"/>
    <p:sldId id="264" r:id="rId11"/>
    <p:sldId id="265" r:id="rId12"/>
    <p:sldId id="267" r:id="rId13"/>
    <p:sldId id="318"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315" r:id="rId27"/>
    <p:sldId id="280" r:id="rId28"/>
    <p:sldId id="281" r:id="rId29"/>
    <p:sldId id="282" r:id="rId30"/>
    <p:sldId id="283" r:id="rId31"/>
    <p:sldId id="284" r:id="rId32"/>
    <p:sldId id="325" r:id="rId33"/>
    <p:sldId id="286" r:id="rId34"/>
    <p:sldId id="324" r:id="rId35"/>
    <p:sldId id="321" r:id="rId36"/>
    <p:sldId id="287" r:id="rId37"/>
    <p:sldId id="320" r:id="rId38"/>
    <p:sldId id="290" r:id="rId39"/>
    <p:sldId id="322" r:id="rId40"/>
    <p:sldId id="291" r:id="rId41"/>
    <p:sldId id="292" r:id="rId42"/>
    <p:sldId id="293" r:id="rId43"/>
    <p:sldId id="294" r:id="rId44"/>
    <p:sldId id="319" r:id="rId45"/>
    <p:sldId id="296" r:id="rId46"/>
    <p:sldId id="323" r:id="rId47"/>
    <p:sldId id="298" r:id="rId48"/>
    <p:sldId id="299" r:id="rId49"/>
    <p:sldId id="300" r:id="rId50"/>
    <p:sldId id="301" r:id="rId51"/>
    <p:sldId id="302" r:id="rId52"/>
    <p:sldId id="303" r:id="rId53"/>
    <p:sldId id="304" r:id="rId54"/>
    <p:sldId id="305" r:id="rId55"/>
    <p:sldId id="306" r:id="rId56"/>
    <p:sldId id="307" r:id="rId57"/>
    <p:sldId id="308" r:id="rId58"/>
    <p:sldId id="310" r:id="rId59"/>
    <p:sldId id="311" r:id="rId60"/>
    <p:sldId id="316" r:id="rId61"/>
    <p:sldId id="317" r:id="rId62"/>
    <p:sldId id="312" r:id="rId63"/>
    <p:sldId id="313" r:id="rId64"/>
    <p:sldId id="314" r:id="rId65"/>
  </p:sldIdLst>
  <p:sldSz cx="9144000" cy="6858000" type="screen4x3"/>
  <p:notesSz cx="6858000" cy="9144000"/>
  <p:embeddedFontLst>
    <p:embeddedFont>
      <p:font typeface="Book Antiqua" pitchFamily="18" charset="0"/>
      <p:regular r:id="rId68"/>
      <p:bold r:id="rId69"/>
      <p:italic r:id="rId70"/>
      <p:boldItalic r:id="rId71"/>
    </p:embeddedFont>
    <p:embeddedFont>
      <p:font typeface="Calibri" pitchFamily="34" charset="0"/>
      <p:regular r:id="rId72"/>
      <p:bold r:id="rId73"/>
      <p:italic r:id="rId74"/>
      <p:boldItalic r:id="rId75"/>
    </p:embeddedFont>
    <p:embeddedFont>
      <p:font typeface="Cambria Math" pitchFamily="18" charset="0"/>
      <p:regular r:id="rId76"/>
    </p:embeddedFont>
    <p:embeddedFont>
      <p:font typeface="DejaVu Sans" pitchFamily="34" charset="0"/>
      <p:regular r:id="rId77"/>
      <p:bold r:id="rId78"/>
      <p:italic r:id="rId79"/>
      <p:boldItalic r:id="rId80"/>
    </p:embeddedFont>
    <p:embeddedFont>
      <p:font typeface="ＭＳ Ｐゴシック" pitchFamily="34" charset="-128"/>
      <p:regular r:id="rId81"/>
    </p:embeddedFont>
    <p:embeddedFont>
      <p:font typeface="Tahoma" pitchFamily="34" charset="0"/>
      <p:regular r:id="rId82"/>
      <p:bold r:id="rId83"/>
    </p:embeddedFont>
    <p:embeddedFont>
      <p:font typeface="Arial Unicode MS" pitchFamily="34" charset="-128"/>
      <p:regular r:id="rId84"/>
    </p:embeddedFont>
    <p:embeddedFont>
      <p:font typeface="Helvetica" pitchFamily="34" charset="0"/>
      <p:regular r:id="rId85"/>
      <p:bold r:id="rId86"/>
      <p:italic r:id="rId87"/>
      <p:boldItalic r:id="rId88"/>
    </p:embeddedFont>
    <p:embeddedFont>
      <p:font typeface="Times" pitchFamily="18" charset="0"/>
      <p:regular r:id="rId89"/>
      <p:bold r:id="rId90"/>
      <p:italic r:id="rId91"/>
      <p:boldItalic r:id="rId92"/>
    </p:embeddedFont>
    <p:embeddedFont>
      <p:font typeface="Liberation Sans" pitchFamily="34" charset="0"/>
      <p:regular r:id="rId93"/>
      <p:bold r:id="rId94"/>
      <p:italic r:id="rId95"/>
      <p:boldItalic r:id="rId96"/>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3.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9.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 Id="rId87" Type="http://schemas.openxmlformats.org/officeDocument/2006/relationships/font" Target="fonts/font20.fntdata"/><Relationship Id="rId61" Type="http://schemas.openxmlformats.org/officeDocument/2006/relationships/slide" Target="slides/slide59.xml"/><Relationship Id="rId82"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0.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wrap="none" lIns="90000" tIns="45000" rIns="90000" bIns="4500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endParaRPr lang="en-US" sz="1400" b="0" i="0" u="none" strike="noStrike" baseline="0">
              <a:ln>
                <a:noFill/>
              </a:ln>
              <a:solidFill>
                <a:srgbClr val="FFFFFF"/>
              </a:solidFill>
              <a:latin typeface="Arial" pitchFamily="18"/>
              <a:ea typeface="Nimbus Sans L" pitchFamily="2"/>
              <a:cs typeface="Lucidasans"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compatLnSpc="0"/>
          <a:lstStyle/>
          <a:p>
            <a: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endParaRPr lang="en-US" sz="1400" b="0" i="0" u="none" strike="noStrike" baseline="0">
              <a:ln>
                <a:noFill/>
              </a:ln>
              <a:solidFill>
                <a:srgbClr val="FFFFFF"/>
              </a:solidFill>
              <a:latin typeface="Arial" pitchFamily="18"/>
              <a:ea typeface="Nimbus Sans L" pitchFamily="2"/>
              <a:cs typeface="Lucidasans"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endParaRPr lang="en-US" sz="1400" b="0" i="0" u="none" strike="noStrike" baseline="0">
              <a:ln>
                <a:noFill/>
              </a:ln>
              <a:solidFill>
                <a:srgbClr val="FFFFFF"/>
              </a:solidFill>
              <a:latin typeface="Arial" pitchFamily="18"/>
              <a:ea typeface="Nimbus Sans L" pitchFamily="2"/>
              <a:cs typeface="Lucidasans"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compatLnSpc="0"/>
          <a:lstStyle/>
          <a:p>
            <a: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fld id="{2055832E-2882-42E4-9B8B-6F0EB9B03B92}" type="slidenum">
              <a:t>‹#›</a:t>
            </a:fld>
            <a:endParaRPr lang="en-US" sz="1400" b="0" i="0" u="none" strike="noStrike" baseline="0">
              <a:ln>
                <a:noFill/>
              </a:ln>
              <a:solidFill>
                <a:srgbClr val="FFFFFF"/>
              </a:solidFill>
              <a:latin typeface="Arial" pitchFamily="18"/>
              <a:ea typeface="Nimbus Sans L" pitchFamily="2"/>
              <a:cs typeface="Lucidasans" pitchFamily="2"/>
            </a:endParaRPr>
          </a:p>
        </p:txBody>
      </p:sp>
    </p:spTree>
    <p:extLst>
      <p:ext uri="{BB962C8B-B14F-4D97-AF65-F5344CB8AC3E}">
        <p14:creationId xmlns:p14="http://schemas.microsoft.com/office/powerpoint/2010/main" val="1358129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 name="Header Placeholder 2"/>
          <p:cNvSpPr txBox="1">
            <a:spLocks noGrp="1"/>
          </p:cNvSpPr>
          <p:nvPr>
            <p:ph type="hdr" sz="quarter"/>
          </p:nvPr>
        </p:nvSpPr>
        <p:spPr>
          <a:xfrm>
            <a:off x="-360" y="0"/>
            <a:ext cx="2971800" cy="457559"/>
          </a:xfrm>
          <a:prstGeom prst="rect">
            <a:avLst/>
          </a:prstGeom>
          <a:noFill/>
          <a:ln>
            <a:noFill/>
          </a:ln>
        </p:spPr>
        <p:txBody>
          <a:bodyPr wrap="square" lIns="90000" tIns="46800" rIns="90000" bIns="46800" anchor="t" anchorCtr="0"/>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000000"/>
                </a:solidFill>
                <a:latin typeface="Arial" pitchFamily="18"/>
                <a:ea typeface="Nimbus Sans L" pitchFamily="2"/>
                <a:cs typeface="Lucidasans" pitchFamily="2"/>
              </a:defRPr>
            </a:lvl1pPr>
          </a:lstStyle>
          <a:p>
            <a:pPr lvl="0"/>
            <a:endParaRPr lang="en-US"/>
          </a:p>
        </p:txBody>
      </p:sp>
      <p:sp>
        <p:nvSpPr>
          <p:cNvPr id="4" name="Date Placeholder 3"/>
          <p:cNvSpPr txBox="1">
            <a:spLocks noGrp="1"/>
          </p:cNvSpPr>
          <p:nvPr>
            <p:ph type="dt" idx="1"/>
          </p:nvPr>
        </p:nvSpPr>
        <p:spPr>
          <a:xfrm>
            <a:off x="3884399" y="0"/>
            <a:ext cx="2971800" cy="457559"/>
          </a:xfrm>
          <a:prstGeom prst="rect">
            <a:avLst/>
          </a:prstGeom>
          <a:noFill/>
          <a:ln>
            <a:noFill/>
          </a:ln>
        </p:spPr>
        <p:txBody>
          <a:bodyPr wrap="square" lIns="90000" tIns="46800" rIns="90000" bIns="46800" anchor="t" anchorCtr="0"/>
          <a:lstStyle>
            <a:lvl1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000000"/>
                </a:solidFill>
                <a:latin typeface="Arial" pitchFamily="18"/>
                <a:ea typeface="Nimbus Sans L" pitchFamily="2"/>
                <a:cs typeface="Lucidasans" pitchFamily="2"/>
              </a:defRPr>
            </a:lvl1pPr>
          </a:lstStyle>
          <a:p>
            <a:pPr lvl="0"/>
            <a:endParaRPr lang="en-US"/>
          </a:p>
        </p:txBody>
      </p:sp>
      <p:sp>
        <p:nvSpPr>
          <p:cNvPr id="5" name="Slide Image Placeholder 4"/>
          <p:cNvSpPr>
            <a:spLocks noGrp="1" noRot="1" noChangeAspect="1"/>
          </p:cNvSpPr>
          <p:nvPr>
            <p:ph type="sldImg" idx="2"/>
          </p:nvPr>
        </p:nvSpPr>
        <p:spPr>
          <a:xfrm>
            <a:off x="1143000" y="685440"/>
            <a:ext cx="4572000" cy="3429360"/>
          </a:xfrm>
          <a:prstGeom prst="rect">
            <a:avLst/>
          </a:prstGeom>
          <a:noFill/>
          <a:ln>
            <a:noFill/>
            <a:prstDash val="solid"/>
          </a:ln>
        </p:spPr>
      </p:sp>
      <p:sp>
        <p:nvSpPr>
          <p:cNvPr id="6" name="Notes Placeholder 5"/>
          <p:cNvSpPr txBox="1">
            <a:spLocks noGrp="1"/>
          </p:cNvSpPr>
          <p:nvPr>
            <p:ph type="body" sz="quarter" idx="3"/>
          </p:nvPr>
        </p:nvSpPr>
        <p:spPr>
          <a:xfrm>
            <a:off x="685799" y="4343400"/>
            <a:ext cx="5486399" cy="4115159"/>
          </a:xfrm>
          <a:prstGeom prst="rect">
            <a:avLst/>
          </a:prstGeom>
          <a:noFill/>
          <a:ln>
            <a:noFill/>
          </a:ln>
        </p:spPr>
        <p:txBody>
          <a:bodyPr lIns="0" tIns="0" rIns="0" bIns="0"/>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
        <p:nvSpPr>
          <p:cNvPr id="7" name="Footer Placeholder 6"/>
          <p:cNvSpPr txBox="1">
            <a:spLocks noGrp="1"/>
          </p:cNvSpPr>
          <p:nvPr>
            <p:ph type="ftr" sz="quarter" idx="4"/>
          </p:nvPr>
        </p:nvSpPr>
        <p:spPr>
          <a:xfrm>
            <a:off x="-360" y="8685000"/>
            <a:ext cx="2971800" cy="457559"/>
          </a:xfrm>
          <a:prstGeom prst="rect">
            <a:avLst/>
          </a:prstGeom>
          <a:noFill/>
          <a:ln>
            <a:noFill/>
          </a:ln>
        </p:spPr>
        <p:txBody>
          <a:bodyPr wrap="square" lIns="90000" tIns="46800" rIns="90000" bIns="46800" anchor="b" anchorCtr="0"/>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000000"/>
                </a:solidFill>
                <a:latin typeface="Arial" pitchFamily="18"/>
                <a:ea typeface="Nimbus Sans L" pitchFamily="2"/>
                <a:cs typeface="Lucidasans" pitchFamily="2"/>
              </a:defRPr>
            </a:lvl1pPr>
          </a:lstStyle>
          <a:p>
            <a:pPr lvl="0"/>
            <a:endParaRPr lang="en-US"/>
          </a:p>
        </p:txBody>
      </p:sp>
      <p:sp>
        <p:nvSpPr>
          <p:cNvPr id="8" name="Slide Number Placeholder 7"/>
          <p:cNvSpPr txBox="1">
            <a:spLocks noGrp="1"/>
          </p:cNvSpPr>
          <p:nvPr>
            <p:ph type="sldNum" sz="quarter" idx="5"/>
          </p:nvPr>
        </p:nvSpPr>
        <p:spPr>
          <a:xfrm>
            <a:off x="3884399" y="8685000"/>
            <a:ext cx="2971800" cy="457559"/>
          </a:xfrm>
          <a:prstGeom prst="rect">
            <a:avLst/>
          </a:prstGeom>
          <a:noFill/>
          <a:ln>
            <a:noFill/>
          </a:ln>
        </p:spPr>
        <p:txBody>
          <a:bodyPr wrap="square" lIns="90000" tIns="46800" rIns="90000" bIns="46800" anchor="b" anchorCtr="0"/>
          <a:lstStyle>
            <a:lvl1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000000"/>
                </a:solidFill>
                <a:latin typeface="Arial" pitchFamily="18"/>
                <a:ea typeface="Nimbus Sans L" pitchFamily="2"/>
                <a:cs typeface="Lucidasans" pitchFamily="2"/>
              </a:defRPr>
            </a:lvl1pPr>
          </a:lstStyle>
          <a:p>
            <a:pPr lvl="0"/>
            <a:fld id="{0EB02D97-274D-4D97-8996-35BAA1BF8B56}" type="slidenum">
              <a:t>‹#›</a:t>
            </a:fld>
            <a:endParaRPr lang="en-US"/>
          </a:p>
        </p:txBody>
      </p:sp>
    </p:spTree>
    <p:extLst>
      <p:ext uri="{BB962C8B-B14F-4D97-AF65-F5344CB8AC3E}">
        <p14:creationId xmlns:p14="http://schemas.microsoft.com/office/powerpoint/2010/main" val="1301624306"/>
      </p:ext>
    </p:extLst>
  </p:cSld>
  <p:clrMap bg1="lt1" tx1="dk1" bg2="lt2" tx2="dk2" accent1="accent1" accent2="accent2" accent3="accent3" accent4="accent4" accent5="accent5" accent6="accent6" hlink="hlink" folHlink="folHlink"/>
  <p:notesStyle>
    <a:lvl1pPr marL="0" marR="0" indent="0" algn="l" rtl="0" hangingPunct="1">
      <a:lnSpc>
        <a:spcPct val="100000"/>
      </a:lnSpc>
      <a:spcBef>
        <a:spcPts val="448"/>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ln>
          <a:noFill/>
        </a:ln>
        <a:solidFill>
          <a:srgbClr val="000000"/>
        </a:solidFill>
        <a:latin typeface="Arial"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4399" y="8685000"/>
            <a:ext cx="2971800" cy="457559"/>
          </a:xfrm>
          <a:prstGeom prst="rect">
            <a:avLst/>
          </a:prstGeom>
          <a:noFill/>
          <a:ln>
            <a:noFill/>
          </a:ln>
        </p:spPr>
        <p:txBody>
          <a:bodyPr vert="horz" wrap="square" lIns="90000" tIns="46800" rIns="90000" bIns="46800" anchor="b" anchorCtr="0" compatLnSpc="0">
            <a:spAutoFit/>
          </a:bodyPr>
          <a:lstStyle/>
          <a:p>
            <a: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CACFFE8C-1571-433D-9DBE-A6C925D887EE}" type="slidenum">
              <a:t>13</a:t>
            </a:fld>
            <a:endParaRPr lang="en-US" sz="1200" b="0" i="0" u="none" strike="noStrike" baseline="0">
              <a:ln>
                <a:noFill/>
              </a:ln>
              <a:solidFill>
                <a:srgbClr val="000000"/>
              </a:solidFill>
              <a:latin typeface="Arial" pitchFamily="18"/>
              <a:ea typeface="Nimbus Sans L" pitchFamily="2"/>
              <a:cs typeface="Lucidasans" pitchFamily="2"/>
            </a:endParaRPr>
          </a:p>
        </p:txBody>
      </p:sp>
      <p:sp>
        <p:nvSpPr>
          <p:cNvPr id="3" name="TextBox 2"/>
          <p:cNvSpPr txBox="1"/>
          <p:nvPr/>
        </p:nvSpPr>
        <p:spPr>
          <a:xfrm>
            <a:off x="-360" y="8685000"/>
            <a:ext cx="2971800" cy="457559"/>
          </a:xfrm>
          <a:prstGeom prst="rect">
            <a:avLst/>
          </a:prstGeom>
          <a:noFill/>
          <a:ln>
            <a:noFill/>
          </a:ln>
        </p:spPr>
        <p:txBody>
          <a:bodyPr vert="horz" wrap="square" lIns="90000" tIns="46800" rIns="90000" bIns="46800" anchor="b"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200" b="0" i="0" u="none" strike="noStrike" baseline="0">
              <a:ln>
                <a:noFill/>
              </a:ln>
              <a:solidFill>
                <a:srgbClr val="000000"/>
              </a:solidFill>
              <a:latin typeface="Arial" pitchFamily="18"/>
              <a:ea typeface="Nimbus Sans L" pitchFamily="2"/>
              <a:cs typeface="Lucidasans" pitchFamily="2"/>
            </a:endParaRPr>
          </a:p>
        </p:txBody>
      </p:sp>
      <p:sp>
        <p:nvSpPr>
          <p:cNvPr id="4" name="TextBox 3"/>
          <p:cNvSpPr txBox="1"/>
          <p:nvPr/>
        </p:nvSpPr>
        <p:spPr>
          <a:xfrm>
            <a:off x="-360" y="0"/>
            <a:ext cx="2971800" cy="457559"/>
          </a:xfrm>
          <a:prstGeom prst="rect">
            <a:avLst/>
          </a:prstGeom>
          <a:noFill/>
          <a:ln>
            <a:noFill/>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200" b="0" i="0" u="none" strike="noStrike" baseline="0">
              <a:ln>
                <a:noFill/>
              </a:ln>
              <a:solidFill>
                <a:srgbClr val="000000"/>
              </a:solidFill>
              <a:latin typeface="Arial" pitchFamily="18"/>
              <a:ea typeface="Nimbus Sans L" pitchFamily="2"/>
              <a:cs typeface="Lucidasans" pitchFamily="2"/>
            </a:endParaRPr>
          </a:p>
        </p:txBody>
      </p:sp>
      <p:sp>
        <p:nvSpPr>
          <p:cNvPr id="5" name="TextBox 4"/>
          <p:cNvSpPr txBox="1"/>
          <p:nvPr/>
        </p:nvSpPr>
        <p:spPr>
          <a:xfrm>
            <a:off x="3884399" y="0"/>
            <a:ext cx="2971800" cy="457559"/>
          </a:xfrm>
          <a:prstGeom prst="rect">
            <a:avLst/>
          </a:prstGeom>
          <a:noFill/>
          <a:ln>
            <a:noFill/>
          </a:ln>
        </p:spPr>
        <p:txBody>
          <a:bodyPr vert="horz" wrap="square" lIns="90000" tIns="46800" rIns="90000" bIns="46800" anchor="t" anchorCtr="0" compatLnSpc="0">
            <a:spAutoFit/>
          </a:bodyPr>
          <a:lstStyle/>
          <a:p>
            <a: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200" b="0" i="0" u="none" strike="noStrike" baseline="0">
              <a:ln>
                <a:noFill/>
              </a:ln>
              <a:solidFill>
                <a:srgbClr val="000000"/>
              </a:solidFill>
              <a:latin typeface="Arial" pitchFamily="18"/>
              <a:ea typeface="Nimbus Sans L" pitchFamily="2"/>
              <a:cs typeface="Lucidasans" pitchFamily="2"/>
            </a:endParaRPr>
          </a:p>
        </p:txBody>
      </p:sp>
      <p:sp>
        <p:nvSpPr>
          <p:cNvPr id="6" name="Rectangle 5"/>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7" name="Notes Placeholder 6"/>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4115520"/>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6399" cy="4124880"/>
          </a:xfrm>
          <a:solidFill>
            <a:srgbClr val="FFFFFF"/>
          </a:solidFill>
          <a:ln w="9360">
            <a:solidFill>
              <a:srgbClr val="000000"/>
            </a:solidFill>
            <a:prstDash val="solid"/>
            <a:miter/>
          </a:ln>
        </p:spPr>
        <p:txBody>
          <a:bodyPr lIns="4680" tIns="4680" rIns="4680" bIns="4680">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4588" y="695325"/>
            <a:ext cx="4567237" cy="3427413"/>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114440"/>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4115520"/>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692150"/>
            <a:ext cx="4614863" cy="34607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929880" y="4387320"/>
            <a:ext cx="5116680" cy="415691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a:latin typeface="Times New Roman" pitchFamily="1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4115520"/>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solidFill>
            <a:srgbClr val="FFFFFF"/>
          </a:solidFill>
          <a:ln w="9360">
            <a:solidFill>
              <a:srgbClr val="000000"/>
            </a:solidFill>
            <a:prstDash val="solid"/>
            <a:miter/>
          </a:ln>
        </p:spPr>
        <p:txBody>
          <a:bodyPr lIns="4680" tIns="4680" rIns="4680" bIns="4680">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solidFill>
            <a:srgbClr val="FFFFFF"/>
          </a:solidFill>
          <a:ln w="9360">
            <a:solidFill>
              <a:srgbClr val="000000"/>
            </a:solidFill>
            <a:prstDash val="solid"/>
            <a:miter/>
          </a:ln>
        </p:spPr>
        <p:txBody>
          <a:bodyPr lIns="4680" tIns="4680" rIns="4680" bIns="4680">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4115520"/>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4025159"/>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184666"/>
          </a:xfrm>
        </p:spPr>
        <p:txBody>
          <a:bodyPr>
            <a:spAutoFit/>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184666"/>
          </a:xfrm>
        </p:spPr>
        <p:txBody>
          <a:bodyPr>
            <a:sp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399" cy="4115520"/>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799"/>
            <a:ext cx="4572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Footer Placeholder 3"/>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4"/>
          <p:cNvSpPr>
            <a:spLocks noGrp="1"/>
          </p:cNvSpPr>
          <p:nvPr>
            <p:ph type="dt" sz="half" idx="11"/>
          </p:nvPr>
        </p:nvSpPr>
        <p:spPr/>
        <p:txBody>
          <a:bodyPr/>
          <a:lstStyle/>
          <a:p>
            <a:pPr lvl="0"/>
            <a:r>
              <a:rPr lang="en-US" smtClean="0"/>
              <a:t>23/10-2012</a:t>
            </a:r>
            <a:endParaRPr lang="en-US"/>
          </a:p>
        </p:txBody>
      </p:sp>
      <p:sp>
        <p:nvSpPr>
          <p:cNvPr id="6" name="Slide Number Placeholder 5"/>
          <p:cNvSpPr>
            <a:spLocks noGrp="1"/>
          </p:cNvSpPr>
          <p:nvPr>
            <p:ph type="sldNum" sz="quarter" idx="12"/>
          </p:nvPr>
        </p:nvSpPr>
        <p:spPr/>
        <p:txBody>
          <a:bodyPr/>
          <a:lstStyle/>
          <a:p>
            <a:pPr lvl="0"/>
            <a:fld id="{DA08E796-98D3-4585-923F-EA063F6CEE89}" type="slidenum">
              <a:t>‹#›</a:t>
            </a:fld>
            <a:endParaRPr lang="en-US"/>
          </a:p>
        </p:txBody>
      </p:sp>
    </p:spTree>
    <p:extLst>
      <p:ext uri="{BB962C8B-B14F-4D97-AF65-F5344CB8AC3E}">
        <p14:creationId xmlns:p14="http://schemas.microsoft.com/office/powerpoint/2010/main" val="59396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Footer Placeholder 3"/>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4"/>
          <p:cNvSpPr>
            <a:spLocks noGrp="1"/>
          </p:cNvSpPr>
          <p:nvPr>
            <p:ph type="dt" sz="half" idx="11"/>
          </p:nvPr>
        </p:nvSpPr>
        <p:spPr/>
        <p:txBody>
          <a:bodyPr/>
          <a:lstStyle/>
          <a:p>
            <a:pPr lvl="0"/>
            <a:r>
              <a:rPr lang="en-US" smtClean="0"/>
              <a:t>23/10-2012</a:t>
            </a:r>
            <a:endParaRPr lang="en-US"/>
          </a:p>
        </p:txBody>
      </p:sp>
      <p:sp>
        <p:nvSpPr>
          <p:cNvPr id="6" name="Slide Number Placeholder 5"/>
          <p:cNvSpPr>
            <a:spLocks noGrp="1"/>
          </p:cNvSpPr>
          <p:nvPr>
            <p:ph type="sldNum" sz="quarter" idx="12"/>
          </p:nvPr>
        </p:nvSpPr>
        <p:spPr/>
        <p:txBody>
          <a:bodyPr/>
          <a:lstStyle/>
          <a:p>
            <a:pPr lvl="0"/>
            <a:fld id="{D86D2D86-96BF-4ABF-A8C6-88F01177F0F5}" type="slidenum">
              <a:t>‹#›</a:t>
            </a:fld>
            <a:endParaRPr lang="en-US"/>
          </a:p>
        </p:txBody>
      </p:sp>
    </p:spTree>
    <p:extLst>
      <p:ext uri="{BB962C8B-B14F-4D97-AF65-F5344CB8AC3E}">
        <p14:creationId xmlns:p14="http://schemas.microsoft.com/office/powerpoint/2010/main" val="1872591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27367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0"/>
            <a:ext cx="6019800" cy="5273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Footer Placeholder 3"/>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4"/>
          <p:cNvSpPr>
            <a:spLocks noGrp="1"/>
          </p:cNvSpPr>
          <p:nvPr>
            <p:ph type="dt" sz="half" idx="11"/>
          </p:nvPr>
        </p:nvSpPr>
        <p:spPr/>
        <p:txBody>
          <a:bodyPr/>
          <a:lstStyle/>
          <a:p>
            <a:pPr lvl="0"/>
            <a:r>
              <a:rPr lang="en-US" smtClean="0"/>
              <a:t>23/10-2012</a:t>
            </a:r>
            <a:endParaRPr lang="en-US"/>
          </a:p>
        </p:txBody>
      </p:sp>
      <p:sp>
        <p:nvSpPr>
          <p:cNvPr id="6" name="Slide Number Placeholder 5"/>
          <p:cNvSpPr>
            <a:spLocks noGrp="1"/>
          </p:cNvSpPr>
          <p:nvPr>
            <p:ph type="sldNum" sz="quarter" idx="12"/>
          </p:nvPr>
        </p:nvSpPr>
        <p:spPr/>
        <p:txBody>
          <a:bodyPr/>
          <a:lstStyle/>
          <a:p>
            <a:pPr lvl="0"/>
            <a:fld id="{BDF3835B-AC1C-4A65-B112-1429414B5167}" type="slidenum">
              <a:t>‹#›</a:t>
            </a:fld>
            <a:endParaRPr lang="en-US"/>
          </a:p>
        </p:txBody>
      </p:sp>
    </p:spTree>
    <p:extLst>
      <p:ext uri="{BB962C8B-B14F-4D97-AF65-F5344CB8AC3E}">
        <p14:creationId xmlns:p14="http://schemas.microsoft.com/office/powerpoint/2010/main" val="352636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97CF3F6A-B028-44C3-A092-4C3379E1D03C}" type="slidenum">
              <a:t>‹#›</a:t>
            </a:fld>
            <a:endParaRPr lang="en-GB"/>
          </a:p>
        </p:txBody>
      </p:sp>
    </p:spTree>
    <p:extLst>
      <p:ext uri="{BB962C8B-B14F-4D97-AF65-F5344CB8AC3E}">
        <p14:creationId xmlns:p14="http://schemas.microsoft.com/office/powerpoint/2010/main" val="2692757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0A0199DA-4B3F-4C78-82A0-91416BFD85B0}" type="slidenum">
              <a:t>‹#›</a:t>
            </a:fld>
            <a:endParaRPr lang="en-GB"/>
          </a:p>
        </p:txBody>
      </p:sp>
    </p:spTree>
    <p:extLst>
      <p:ext uri="{BB962C8B-B14F-4D97-AF65-F5344CB8AC3E}">
        <p14:creationId xmlns:p14="http://schemas.microsoft.com/office/powerpoint/2010/main" val="2687159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3BF7E1D2-7409-4530-817B-C04493652107}" type="slidenum">
              <a:t>‹#›</a:t>
            </a:fld>
            <a:endParaRPr lang="en-GB"/>
          </a:p>
        </p:txBody>
      </p:sp>
    </p:spTree>
    <p:extLst>
      <p:ext uri="{BB962C8B-B14F-4D97-AF65-F5344CB8AC3E}">
        <p14:creationId xmlns:p14="http://schemas.microsoft.com/office/powerpoint/2010/main" val="2454723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2971800"/>
            <a:ext cx="4037013"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6613" y="2971800"/>
            <a:ext cx="4037012"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3FAD8C78-B675-4FC4-A54D-59898DCBB0C8}" type="slidenum">
              <a:t>‹#›</a:t>
            </a:fld>
            <a:endParaRPr lang="en-GB"/>
          </a:p>
        </p:txBody>
      </p:sp>
    </p:spTree>
    <p:extLst>
      <p:ext uri="{BB962C8B-B14F-4D97-AF65-F5344CB8AC3E}">
        <p14:creationId xmlns:p14="http://schemas.microsoft.com/office/powerpoint/2010/main" val="2348863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GB"/>
          </a:p>
        </p:txBody>
      </p:sp>
      <p:sp>
        <p:nvSpPr>
          <p:cNvPr id="9" name="Slide Number Placeholder 8"/>
          <p:cNvSpPr>
            <a:spLocks noGrp="1"/>
          </p:cNvSpPr>
          <p:nvPr>
            <p:ph type="sldNum" sz="quarter" idx="12"/>
          </p:nvPr>
        </p:nvSpPr>
        <p:spPr/>
        <p:txBody>
          <a:bodyPr/>
          <a:lstStyle/>
          <a:p>
            <a:pPr lvl="0"/>
            <a:fld id="{94DC9506-D531-462B-9C5B-615CCB55D2B1}" type="slidenum">
              <a:t>‹#›</a:t>
            </a:fld>
            <a:endParaRPr lang="en-GB"/>
          </a:p>
        </p:txBody>
      </p:sp>
    </p:spTree>
    <p:extLst>
      <p:ext uri="{BB962C8B-B14F-4D97-AF65-F5344CB8AC3E}">
        <p14:creationId xmlns:p14="http://schemas.microsoft.com/office/powerpoint/2010/main" val="3224946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GB"/>
          </a:p>
        </p:txBody>
      </p:sp>
      <p:sp>
        <p:nvSpPr>
          <p:cNvPr id="5" name="Slide Number Placeholder 4"/>
          <p:cNvSpPr>
            <a:spLocks noGrp="1"/>
          </p:cNvSpPr>
          <p:nvPr>
            <p:ph type="sldNum" sz="quarter" idx="12"/>
          </p:nvPr>
        </p:nvSpPr>
        <p:spPr/>
        <p:txBody>
          <a:bodyPr/>
          <a:lstStyle/>
          <a:p>
            <a:pPr lvl="0"/>
            <a:fld id="{250ADC2A-16E5-4908-95FE-C24838A738B7}" type="slidenum">
              <a:t>‹#›</a:t>
            </a:fld>
            <a:endParaRPr lang="en-GB"/>
          </a:p>
        </p:txBody>
      </p:sp>
    </p:spTree>
    <p:extLst>
      <p:ext uri="{BB962C8B-B14F-4D97-AF65-F5344CB8AC3E}">
        <p14:creationId xmlns:p14="http://schemas.microsoft.com/office/powerpoint/2010/main" val="240300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GB"/>
          </a:p>
        </p:txBody>
      </p:sp>
      <p:sp>
        <p:nvSpPr>
          <p:cNvPr id="4" name="Slide Number Placeholder 3"/>
          <p:cNvSpPr>
            <a:spLocks noGrp="1"/>
          </p:cNvSpPr>
          <p:nvPr>
            <p:ph type="sldNum" sz="quarter" idx="12"/>
          </p:nvPr>
        </p:nvSpPr>
        <p:spPr/>
        <p:txBody>
          <a:bodyPr/>
          <a:lstStyle/>
          <a:p>
            <a:pPr lvl="0"/>
            <a:fld id="{1A06E521-FFF4-4E6D-B217-64275F202841}" type="slidenum">
              <a:t>‹#›</a:t>
            </a:fld>
            <a:endParaRPr lang="en-GB"/>
          </a:p>
        </p:txBody>
      </p:sp>
    </p:spTree>
    <p:extLst>
      <p:ext uri="{BB962C8B-B14F-4D97-AF65-F5344CB8AC3E}">
        <p14:creationId xmlns:p14="http://schemas.microsoft.com/office/powerpoint/2010/main" val="1129174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1DEFEED8-96E6-4E48-8DD4-DC5DADE55489}" type="slidenum">
              <a:t>‹#›</a:t>
            </a:fld>
            <a:endParaRPr lang="en-GB"/>
          </a:p>
        </p:txBody>
      </p:sp>
    </p:spTree>
    <p:extLst>
      <p:ext uri="{BB962C8B-B14F-4D97-AF65-F5344CB8AC3E}">
        <p14:creationId xmlns:p14="http://schemas.microsoft.com/office/powerpoint/2010/main" val="4119690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Footer Placeholder 3"/>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4"/>
          <p:cNvSpPr>
            <a:spLocks noGrp="1"/>
          </p:cNvSpPr>
          <p:nvPr>
            <p:ph type="dt" sz="half" idx="11"/>
          </p:nvPr>
        </p:nvSpPr>
        <p:spPr/>
        <p:txBody>
          <a:bodyPr/>
          <a:lstStyle/>
          <a:p>
            <a:pPr lvl="0"/>
            <a:r>
              <a:rPr lang="en-US" smtClean="0"/>
              <a:t>23/10-2012</a:t>
            </a:r>
            <a:endParaRPr lang="en-US"/>
          </a:p>
        </p:txBody>
      </p:sp>
      <p:sp>
        <p:nvSpPr>
          <p:cNvPr id="6" name="Slide Number Placeholder 5"/>
          <p:cNvSpPr>
            <a:spLocks noGrp="1"/>
          </p:cNvSpPr>
          <p:nvPr>
            <p:ph type="sldNum" sz="quarter" idx="12"/>
          </p:nvPr>
        </p:nvSpPr>
        <p:spPr/>
        <p:txBody>
          <a:bodyPr/>
          <a:lstStyle/>
          <a:p>
            <a:pPr lvl="0"/>
            <a:fld id="{81A3A431-AE2B-4612-A8FB-F09D152F011B}" type="slidenum">
              <a:t>‹#›</a:t>
            </a:fld>
            <a:endParaRPr lang="en-US"/>
          </a:p>
        </p:txBody>
      </p:sp>
    </p:spTree>
    <p:extLst>
      <p:ext uri="{BB962C8B-B14F-4D97-AF65-F5344CB8AC3E}">
        <p14:creationId xmlns:p14="http://schemas.microsoft.com/office/powerpoint/2010/main" val="329788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GB"/>
          </a:p>
        </p:txBody>
      </p:sp>
      <p:sp>
        <p:nvSpPr>
          <p:cNvPr id="7" name="Slide Number Placeholder 6"/>
          <p:cNvSpPr>
            <a:spLocks noGrp="1"/>
          </p:cNvSpPr>
          <p:nvPr>
            <p:ph type="sldNum" sz="quarter" idx="12"/>
          </p:nvPr>
        </p:nvSpPr>
        <p:spPr/>
        <p:txBody>
          <a:bodyPr/>
          <a:lstStyle/>
          <a:p>
            <a:pPr lvl="0"/>
            <a:fld id="{62F9DA65-5BBD-47C8-872E-95904B619D5B}" type="slidenum">
              <a:t>‹#›</a:t>
            </a:fld>
            <a:endParaRPr lang="en-GB"/>
          </a:p>
        </p:txBody>
      </p:sp>
    </p:spTree>
    <p:extLst>
      <p:ext uri="{BB962C8B-B14F-4D97-AF65-F5344CB8AC3E}">
        <p14:creationId xmlns:p14="http://schemas.microsoft.com/office/powerpoint/2010/main" val="2468576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FB5A6ED6-A50E-45EA-A006-89DBD7E25540}" type="slidenum">
              <a:t>‹#›</a:t>
            </a:fld>
            <a:endParaRPr lang="en-GB"/>
          </a:p>
        </p:txBody>
      </p:sp>
    </p:spTree>
    <p:extLst>
      <p:ext uri="{BB962C8B-B14F-4D97-AF65-F5344CB8AC3E}">
        <p14:creationId xmlns:p14="http://schemas.microsoft.com/office/powerpoint/2010/main" val="1238193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462088"/>
            <a:ext cx="2055812" cy="5487987"/>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1462088"/>
            <a:ext cx="6018213"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GB"/>
          </a:p>
        </p:txBody>
      </p:sp>
      <p:sp>
        <p:nvSpPr>
          <p:cNvPr id="6" name="Slide Number Placeholder 5"/>
          <p:cNvSpPr>
            <a:spLocks noGrp="1"/>
          </p:cNvSpPr>
          <p:nvPr>
            <p:ph type="sldNum" sz="quarter" idx="12"/>
          </p:nvPr>
        </p:nvSpPr>
        <p:spPr/>
        <p:txBody>
          <a:bodyPr/>
          <a:lstStyle/>
          <a:p>
            <a:pPr lvl="0"/>
            <a:fld id="{98A09074-7965-40E0-856C-3E1C0C337CD5}" type="slidenum">
              <a:t>‹#›</a:t>
            </a:fld>
            <a:endParaRPr lang="en-GB"/>
          </a:p>
        </p:txBody>
      </p:sp>
    </p:spTree>
    <p:extLst>
      <p:ext uri="{BB962C8B-B14F-4D97-AF65-F5344CB8AC3E}">
        <p14:creationId xmlns:p14="http://schemas.microsoft.com/office/powerpoint/2010/main" val="14325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4"/>
          <p:cNvSpPr>
            <a:spLocks noGrp="1"/>
          </p:cNvSpPr>
          <p:nvPr>
            <p:ph type="dt" sz="half" idx="11"/>
          </p:nvPr>
        </p:nvSpPr>
        <p:spPr/>
        <p:txBody>
          <a:bodyPr/>
          <a:lstStyle/>
          <a:p>
            <a:pPr lvl="0"/>
            <a:r>
              <a:rPr lang="en-US" smtClean="0"/>
              <a:t>23/10-2012</a:t>
            </a:r>
            <a:endParaRPr lang="en-US"/>
          </a:p>
        </p:txBody>
      </p:sp>
      <p:sp>
        <p:nvSpPr>
          <p:cNvPr id="6" name="Slide Number Placeholder 5"/>
          <p:cNvSpPr>
            <a:spLocks noGrp="1"/>
          </p:cNvSpPr>
          <p:nvPr>
            <p:ph type="sldNum" sz="quarter" idx="12"/>
          </p:nvPr>
        </p:nvSpPr>
        <p:spPr/>
        <p:txBody>
          <a:bodyPr/>
          <a:lstStyle/>
          <a:p>
            <a:pPr lvl="0"/>
            <a:fld id="{186AA6B8-0446-4992-B159-B1E2388D46F5}" type="slidenum">
              <a:t>‹#›</a:t>
            </a:fld>
            <a:endParaRPr lang="en-US"/>
          </a:p>
        </p:txBody>
      </p:sp>
    </p:spTree>
    <p:extLst>
      <p:ext uri="{BB962C8B-B14F-4D97-AF65-F5344CB8AC3E}">
        <p14:creationId xmlns:p14="http://schemas.microsoft.com/office/powerpoint/2010/main" val="157520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295400"/>
            <a:ext cx="4038600"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295400"/>
            <a:ext cx="4038600"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Footer Placeholder 4"/>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5"/>
          <p:cNvSpPr>
            <a:spLocks noGrp="1"/>
          </p:cNvSpPr>
          <p:nvPr>
            <p:ph type="dt" sz="half" idx="11"/>
          </p:nvPr>
        </p:nvSpPr>
        <p:spPr/>
        <p:txBody>
          <a:bodyPr/>
          <a:lstStyle/>
          <a:p>
            <a:pPr lvl="0"/>
            <a:r>
              <a:rPr lang="en-US" smtClean="0"/>
              <a:t>23/10-2012</a:t>
            </a:r>
            <a:endParaRPr lang="en-US"/>
          </a:p>
        </p:txBody>
      </p:sp>
      <p:sp>
        <p:nvSpPr>
          <p:cNvPr id="7" name="Slide Number Placeholder 6"/>
          <p:cNvSpPr>
            <a:spLocks noGrp="1"/>
          </p:cNvSpPr>
          <p:nvPr>
            <p:ph type="sldNum" sz="quarter" idx="12"/>
          </p:nvPr>
        </p:nvSpPr>
        <p:spPr/>
        <p:txBody>
          <a:bodyPr/>
          <a:lstStyle/>
          <a:p>
            <a:pPr lvl="0"/>
            <a:fld id="{CC158540-5BAA-4E35-ACC7-096324705685}" type="slidenum">
              <a:t>‹#›</a:t>
            </a:fld>
            <a:endParaRPr lang="en-US"/>
          </a:p>
        </p:txBody>
      </p:sp>
    </p:spTree>
    <p:extLst>
      <p:ext uri="{BB962C8B-B14F-4D97-AF65-F5344CB8AC3E}">
        <p14:creationId xmlns:p14="http://schemas.microsoft.com/office/powerpoint/2010/main" val="153779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Footer Placeholder 6"/>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8" name="Date Placeholder 7"/>
          <p:cNvSpPr>
            <a:spLocks noGrp="1"/>
          </p:cNvSpPr>
          <p:nvPr>
            <p:ph type="dt" sz="half" idx="11"/>
          </p:nvPr>
        </p:nvSpPr>
        <p:spPr/>
        <p:txBody>
          <a:bodyPr/>
          <a:lstStyle/>
          <a:p>
            <a:pPr lvl="0"/>
            <a:r>
              <a:rPr lang="en-US" smtClean="0"/>
              <a:t>23/10-2012</a:t>
            </a:r>
            <a:endParaRPr lang="en-US"/>
          </a:p>
        </p:txBody>
      </p:sp>
      <p:sp>
        <p:nvSpPr>
          <p:cNvPr id="9" name="Slide Number Placeholder 8"/>
          <p:cNvSpPr>
            <a:spLocks noGrp="1"/>
          </p:cNvSpPr>
          <p:nvPr>
            <p:ph type="sldNum" sz="quarter" idx="12"/>
          </p:nvPr>
        </p:nvSpPr>
        <p:spPr/>
        <p:txBody>
          <a:bodyPr/>
          <a:lstStyle/>
          <a:p>
            <a:pPr lvl="0"/>
            <a:fld id="{9819BDF4-4668-403D-8FF2-E3965FD0FF38}" type="slidenum">
              <a:t>‹#›</a:t>
            </a:fld>
            <a:endParaRPr lang="en-US"/>
          </a:p>
        </p:txBody>
      </p:sp>
    </p:spTree>
    <p:extLst>
      <p:ext uri="{BB962C8B-B14F-4D97-AF65-F5344CB8AC3E}">
        <p14:creationId xmlns:p14="http://schemas.microsoft.com/office/powerpoint/2010/main" val="4040271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Footer Placeholder 2"/>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4" name="Date Placeholder 3"/>
          <p:cNvSpPr>
            <a:spLocks noGrp="1"/>
          </p:cNvSpPr>
          <p:nvPr>
            <p:ph type="dt" sz="half" idx="11"/>
          </p:nvPr>
        </p:nvSpPr>
        <p:spPr/>
        <p:txBody>
          <a:bodyPr/>
          <a:lstStyle/>
          <a:p>
            <a:pPr lvl="0"/>
            <a:r>
              <a:rPr lang="en-US" smtClean="0"/>
              <a:t>23/10-2012</a:t>
            </a:r>
            <a:endParaRPr lang="en-US"/>
          </a:p>
        </p:txBody>
      </p:sp>
      <p:sp>
        <p:nvSpPr>
          <p:cNvPr id="5" name="Slide Number Placeholder 4"/>
          <p:cNvSpPr>
            <a:spLocks noGrp="1"/>
          </p:cNvSpPr>
          <p:nvPr>
            <p:ph type="sldNum" sz="quarter" idx="12"/>
          </p:nvPr>
        </p:nvSpPr>
        <p:spPr/>
        <p:txBody>
          <a:bodyPr/>
          <a:lstStyle/>
          <a:p>
            <a:pPr lvl="0"/>
            <a:fld id="{E1AE3F60-BC84-4DBC-8FB7-FCD25EEB0950}" type="slidenum">
              <a:t>‹#›</a:t>
            </a:fld>
            <a:endParaRPr lang="en-US"/>
          </a:p>
        </p:txBody>
      </p:sp>
    </p:spTree>
    <p:extLst>
      <p:ext uri="{BB962C8B-B14F-4D97-AF65-F5344CB8AC3E}">
        <p14:creationId xmlns:p14="http://schemas.microsoft.com/office/powerpoint/2010/main" val="955866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3" name="Date Placeholder 2"/>
          <p:cNvSpPr>
            <a:spLocks noGrp="1"/>
          </p:cNvSpPr>
          <p:nvPr>
            <p:ph type="dt" sz="half" idx="11"/>
          </p:nvPr>
        </p:nvSpPr>
        <p:spPr/>
        <p:txBody>
          <a:bodyPr/>
          <a:lstStyle/>
          <a:p>
            <a:pPr lvl="0"/>
            <a:r>
              <a:rPr lang="en-US" smtClean="0"/>
              <a:t>23/10-2012</a:t>
            </a:r>
            <a:endParaRPr lang="en-US"/>
          </a:p>
        </p:txBody>
      </p:sp>
      <p:sp>
        <p:nvSpPr>
          <p:cNvPr id="4" name="Slide Number Placeholder 3"/>
          <p:cNvSpPr>
            <a:spLocks noGrp="1"/>
          </p:cNvSpPr>
          <p:nvPr>
            <p:ph type="sldNum" sz="quarter" idx="12"/>
          </p:nvPr>
        </p:nvSpPr>
        <p:spPr/>
        <p:txBody>
          <a:bodyPr/>
          <a:lstStyle/>
          <a:p>
            <a:pPr lvl="0"/>
            <a:fld id="{32E76810-5DFC-4972-B7C1-E0459707045B}" type="slidenum">
              <a:t>‹#›</a:t>
            </a:fld>
            <a:endParaRPr lang="en-US"/>
          </a:p>
        </p:txBody>
      </p:sp>
    </p:spTree>
    <p:extLst>
      <p:ext uri="{BB962C8B-B14F-4D97-AF65-F5344CB8AC3E}">
        <p14:creationId xmlns:p14="http://schemas.microsoft.com/office/powerpoint/2010/main" val="194260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5"/>
          <p:cNvSpPr>
            <a:spLocks noGrp="1"/>
          </p:cNvSpPr>
          <p:nvPr>
            <p:ph type="dt" sz="half" idx="11"/>
          </p:nvPr>
        </p:nvSpPr>
        <p:spPr/>
        <p:txBody>
          <a:bodyPr/>
          <a:lstStyle/>
          <a:p>
            <a:pPr lvl="0"/>
            <a:r>
              <a:rPr lang="en-US" smtClean="0"/>
              <a:t>23/10-2012</a:t>
            </a:r>
            <a:endParaRPr lang="en-US"/>
          </a:p>
        </p:txBody>
      </p:sp>
      <p:sp>
        <p:nvSpPr>
          <p:cNvPr id="7" name="Slide Number Placeholder 6"/>
          <p:cNvSpPr>
            <a:spLocks noGrp="1"/>
          </p:cNvSpPr>
          <p:nvPr>
            <p:ph type="sldNum" sz="quarter" idx="12"/>
          </p:nvPr>
        </p:nvSpPr>
        <p:spPr/>
        <p:txBody>
          <a:bodyPr/>
          <a:lstStyle/>
          <a:p>
            <a:pPr lvl="0"/>
            <a:fld id="{F22501CB-02B7-4F6A-8320-4899D9BB7D38}" type="slidenum">
              <a:t>‹#›</a:t>
            </a:fld>
            <a:endParaRPr lang="en-US"/>
          </a:p>
        </p:txBody>
      </p:sp>
    </p:spTree>
    <p:extLst>
      <p:ext uri="{BB962C8B-B14F-4D97-AF65-F5344CB8AC3E}">
        <p14:creationId xmlns:p14="http://schemas.microsoft.com/office/powerpoint/2010/main" val="867362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5"/>
          <p:cNvSpPr>
            <a:spLocks noGrp="1"/>
          </p:cNvSpPr>
          <p:nvPr>
            <p:ph type="dt" sz="half" idx="11"/>
          </p:nvPr>
        </p:nvSpPr>
        <p:spPr/>
        <p:txBody>
          <a:bodyPr/>
          <a:lstStyle/>
          <a:p>
            <a:pPr lvl="0"/>
            <a:r>
              <a:rPr lang="en-US" smtClean="0"/>
              <a:t>23/10-2012</a:t>
            </a:r>
            <a:endParaRPr lang="en-US"/>
          </a:p>
        </p:txBody>
      </p:sp>
      <p:sp>
        <p:nvSpPr>
          <p:cNvPr id="7" name="Slide Number Placeholder 6"/>
          <p:cNvSpPr>
            <a:spLocks noGrp="1"/>
          </p:cNvSpPr>
          <p:nvPr>
            <p:ph type="sldNum" sz="quarter" idx="12"/>
          </p:nvPr>
        </p:nvSpPr>
        <p:spPr/>
        <p:txBody>
          <a:bodyPr/>
          <a:lstStyle/>
          <a:p>
            <a:pPr lvl="0"/>
            <a:fld id="{7A4DCC77-7B27-47DD-A38A-83284C4077E0}" type="slidenum">
              <a:t>‹#›</a:t>
            </a:fld>
            <a:endParaRPr lang="en-US"/>
          </a:p>
        </p:txBody>
      </p:sp>
    </p:spTree>
    <p:extLst>
      <p:ext uri="{BB962C8B-B14F-4D97-AF65-F5344CB8AC3E}">
        <p14:creationId xmlns:p14="http://schemas.microsoft.com/office/powerpoint/2010/main" val="898990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gi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0099"/>
            </a:gs>
            <a:gs pos="100000">
              <a:srgbClr val="000057"/>
            </a:gs>
          </a:gsLst>
          <a:lin ang="135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lum/>
            <a:alphaModFix/>
          </a:blip>
          <a:srcRect/>
          <a:stretch>
            <a:fillRect/>
          </a:stretch>
        </p:blipFill>
        <p:spPr>
          <a:xfrm>
            <a:off x="7200" y="2160"/>
            <a:ext cx="9143640" cy="6857640"/>
          </a:xfrm>
          <a:prstGeom prst="rect">
            <a:avLst/>
          </a:prstGeom>
          <a:noFill/>
          <a:ln>
            <a:noFill/>
          </a:ln>
        </p:spPr>
      </p:pic>
      <p:sp>
        <p:nvSpPr>
          <p:cNvPr id="3" name="Freeform 2"/>
          <p:cNvSpPr/>
          <p:nvPr/>
        </p:nvSpPr>
        <p:spPr>
          <a:xfrm>
            <a:off x="0" y="6477119"/>
            <a:ext cx="914400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04C19"/>
          </a:solidFill>
          <a:ln w="9360">
            <a:solidFill>
              <a:srgbClr val="804C19"/>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 name="Footer Placeholder 3"/>
          <p:cNvSpPr txBox="1">
            <a:spLocks noGrp="1"/>
          </p:cNvSpPr>
          <p:nvPr>
            <p:ph type="ftr" sz="quarter" idx="3"/>
          </p:nvPr>
        </p:nvSpPr>
        <p:spPr>
          <a:xfrm>
            <a:off x="1828800" y="6396120"/>
            <a:ext cx="4990320" cy="457559"/>
          </a:xfrm>
          <a:prstGeom prst="rect">
            <a:avLst/>
          </a:prstGeom>
          <a:noFill/>
          <a:ln>
            <a:noFill/>
          </a:ln>
        </p:spPr>
        <p:txBody>
          <a:bodyPr wrap="square" lIns="90000" tIns="46800" rIns="90000" bIns="46800" anchor="b" anchorCtr="0"/>
          <a:lstStyle>
            <a:lvl1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FFFFFF"/>
                </a:solidFill>
                <a:effectLst>
                  <a:outerShdw dist="17961" dir="2700000">
                    <a:scrgbClr r="0" g="0" b="0"/>
                  </a:outerShdw>
                </a:effectLst>
                <a:latin typeface="Arial" pitchFamily="18"/>
                <a:ea typeface="Nimbus Sans L" pitchFamily="2"/>
                <a:cs typeface="Lucidasans" pitchFamily="2"/>
              </a:defRPr>
            </a:lvl1pPr>
            <a:lvl2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FFFFFF"/>
                </a:solidFill>
                <a:effectLst>
                  <a:outerShdw dist="17961" dir="2700000">
                    <a:scrgbClr r="0" g="0" b="0"/>
                  </a:outerShdw>
                </a:effectLst>
                <a:latin typeface="Arial" pitchFamily="18"/>
                <a:ea typeface="Nimbus Sans L" pitchFamily="2"/>
                <a:cs typeface="Lucidasans" pitchFamily="2"/>
              </a:defRPr>
            </a:lvl2pPr>
          </a:lstStyle>
          <a:p>
            <a:pPr lvl="0"/>
            <a:r>
              <a:rPr lang="en-US"/>
              <a:t>The Highest Man-Made Temperature</a:t>
            </a:r>
          </a:p>
          <a:p>
            <a:pPr lvl="0"/>
            <a:r>
              <a:rPr lang="en-US"/>
              <a:t> P. Christiansen (Lund)</a:t>
            </a:r>
          </a:p>
        </p:txBody>
      </p:sp>
      <p:sp>
        <p:nvSpPr>
          <p:cNvPr id="5" name="Title Placeholder 4"/>
          <p:cNvSpPr txBox="1">
            <a:spLocks noGrp="1"/>
          </p:cNvSpPr>
          <p:nvPr>
            <p:ph type="title"/>
          </p:nvPr>
        </p:nvSpPr>
        <p:spPr>
          <a:xfrm>
            <a:off x="1113480" y="-360"/>
            <a:ext cx="7445519" cy="1143360"/>
          </a:xfrm>
          <a:prstGeom prst="rect">
            <a:avLst/>
          </a:prstGeom>
          <a:noFill/>
          <a:ln>
            <a:noFill/>
          </a:ln>
        </p:spPr>
        <p:txBody>
          <a:bodyPr lIns="0" tIns="0" rIns="0" bIns="0" anchor="ct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a:t>Click to edit the title text format</a:t>
            </a:r>
          </a:p>
        </p:txBody>
      </p:sp>
      <p:sp>
        <p:nvSpPr>
          <p:cNvPr id="6" name="Text Placeholder 5"/>
          <p:cNvSpPr txBox="1">
            <a:spLocks noGrp="1"/>
          </p:cNvSpPr>
          <p:nvPr>
            <p:ph type="body" idx="1"/>
          </p:nvPr>
        </p:nvSpPr>
        <p:spPr>
          <a:xfrm>
            <a:off x="457200" y="1295280"/>
            <a:ext cx="8229600" cy="3977640"/>
          </a:xfrm>
          <a:prstGeom prst="rect">
            <a:avLst/>
          </a:prstGeom>
          <a:noFill/>
          <a:ln>
            <a:noFill/>
          </a:ln>
        </p:spPr>
        <p:txBody>
          <a:bodyPr lIns="0" tIns="0" rIns="0" bIns="0"/>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1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1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1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1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1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1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txBox="1">
            <a:spLocks noGrp="1"/>
          </p:cNvSpPr>
          <p:nvPr>
            <p:ph type="dt" sz="half" idx="2"/>
          </p:nvPr>
        </p:nvSpPr>
        <p:spPr>
          <a:xfrm>
            <a:off x="456839" y="6314760"/>
            <a:ext cx="1066680" cy="466920"/>
          </a:xfrm>
          <a:prstGeom prst="rect">
            <a:avLst/>
          </a:prstGeom>
          <a:noFill/>
          <a:ln>
            <a:noFill/>
          </a:ln>
        </p:spPr>
        <p:txBody>
          <a:bodyPr wrap="square" lIns="90000" tIns="46800" rIns="90000" bIns="46800" anchor="b" anchorCtr="0"/>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FFFFFF"/>
                </a:solidFill>
                <a:effectLst>
                  <a:outerShdw dist="17961" dir="2700000">
                    <a:scrgbClr r="0" g="0" b="0"/>
                  </a:outerShdw>
                </a:effectLst>
                <a:latin typeface="Arial" pitchFamily="18"/>
                <a:ea typeface="Nimbus Sans L" pitchFamily="2"/>
                <a:cs typeface="Lucidasans" pitchFamily="2"/>
              </a:defRPr>
            </a:lvl1pPr>
          </a:lstStyle>
          <a:p>
            <a:pPr lvl="0"/>
            <a:r>
              <a:rPr lang="en-US" smtClean="0"/>
              <a:t>23/10-2012</a:t>
            </a:r>
            <a:endParaRPr lang="en-US"/>
          </a:p>
        </p:txBody>
      </p:sp>
      <p:sp>
        <p:nvSpPr>
          <p:cNvPr id="8" name="Slide Number Placeholder 7"/>
          <p:cNvSpPr txBox="1">
            <a:spLocks noGrp="1"/>
          </p:cNvSpPr>
          <p:nvPr>
            <p:ph type="sldNum" sz="quarter" idx="4"/>
          </p:nvPr>
        </p:nvSpPr>
        <p:spPr>
          <a:xfrm>
            <a:off x="6552719" y="6324120"/>
            <a:ext cx="2133720" cy="457559"/>
          </a:xfrm>
          <a:prstGeom prst="rect">
            <a:avLst/>
          </a:prstGeom>
          <a:noFill/>
          <a:ln>
            <a:noFill/>
          </a:ln>
        </p:spPr>
        <p:txBody>
          <a:bodyPr wrap="square" lIns="90000" tIns="46800" rIns="90000" bIns="46800" anchor="b" anchorCtr="0"/>
          <a:lstStyle>
            <a:lvl1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1200" b="0" i="0" u="none" strike="noStrike" baseline="0">
                <a:solidFill>
                  <a:srgbClr val="FFFFFF"/>
                </a:solidFill>
                <a:effectLst>
                  <a:outerShdw dist="17961" dir="2700000">
                    <a:scrgbClr r="0" g="0" b="0"/>
                  </a:outerShdw>
                </a:effectLst>
                <a:latin typeface="Arial" pitchFamily="18"/>
                <a:ea typeface="Nimbus Sans L" pitchFamily="2"/>
                <a:cs typeface="Lucidasans" pitchFamily="2"/>
              </a:defRPr>
            </a:lvl1pPr>
          </a:lstStyle>
          <a:p>
            <a:pPr lvl="0"/>
            <a:fld id="{51373E1A-4C9A-4E53-9016-776812CE5C8E}" type="slidenum">
              <a:t>‹#›</a:t>
            </a:fld>
            <a:endParaRPr lang="en-US"/>
          </a:p>
        </p:txBody>
      </p:sp>
      <p:sp>
        <p:nvSpPr>
          <p:cNvPr id="9" name="Straight Connector 8"/>
          <p:cNvSpPr/>
          <p:nvPr/>
        </p:nvSpPr>
        <p:spPr>
          <a:xfrm>
            <a:off x="0" y="1143000"/>
            <a:ext cx="9144000" cy="0"/>
          </a:xfrm>
          <a:prstGeom prst="line">
            <a:avLst/>
          </a:prstGeom>
          <a:noFill/>
          <a:ln w="63360">
            <a:solidFill>
              <a:srgbClr val="804C19"/>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10" name="Picture 9"/>
          <p:cNvPicPr>
            <a:picLocks noChangeAspect="1"/>
          </p:cNvPicPr>
          <p:nvPr/>
        </p:nvPicPr>
        <p:blipFill>
          <a:blip r:embed="rId17">
            <a:lum/>
            <a:alphaModFix/>
          </a:blip>
          <a:srcRect/>
          <a:stretch>
            <a:fillRect/>
          </a:stretch>
        </p:blipFill>
        <p:spPr>
          <a:xfrm>
            <a:off x="-120600" y="-156960"/>
            <a:ext cx="1371599" cy="12528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4400" b="1" i="1" u="none" strike="noStrike" baseline="0">
          <a:ln>
            <a:noFill/>
          </a:ln>
          <a:solidFill>
            <a:srgbClr val="FFFFFF"/>
          </a:solidFill>
          <a:effectLst>
            <a:outerShdw dist="17961" dir="2700000">
              <a:scrgbClr r="0" g="0" b="0"/>
            </a:outerShdw>
          </a:effectLst>
          <a:latin typeface="Times New Roman" pitchFamily="18"/>
          <a:ea typeface="Nimbus Sans L" pitchFamily="2"/>
          <a:cs typeface="Lucidasans" pitchFamily="2"/>
        </a:defRPr>
      </a:lvl1pPr>
    </p:titleStyle>
    <p:bodyStyle>
      <a:lvl1pPr marL="0" marR="0" indent="0" algn="l" rtl="0" hangingPunct="1">
        <a:lnSpc>
          <a:spcPct val="100000"/>
        </a:lnSpc>
        <a:spcBef>
          <a:spcPts val="598"/>
        </a:spcBef>
        <a:spcAft>
          <a:spcPts val="0"/>
        </a:spcAft>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1284840" y="1462680"/>
            <a:ext cx="6716160" cy="1140120"/>
          </a:xfrm>
          <a:prstGeom prst="rect">
            <a:avLst/>
          </a:prstGeom>
          <a:noFill/>
          <a:ln>
            <a:noFill/>
          </a:ln>
        </p:spPr>
        <p:txBody>
          <a:bodyPr lIns="0" tIns="0" rIns="0" bIns="0" anchor="ctr"/>
          <a:lstStyle>
            <a:defPPr lvl="0">
              <a:buClr>
                <a:srgbClr val="000000"/>
              </a:buClr>
              <a:buSzPct val="100000"/>
              <a:buFont typeface="Arial" pitchFamily="34"/>
              <a:buNone/>
            </a:defPPr>
            <a:lvl1pPr lvl="0">
              <a:buClr>
                <a:srgbClr val="000000"/>
              </a:buClr>
              <a:buSzPct val="100000"/>
              <a:buFont typeface="Arial" pitchFamily="34"/>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456839" y="2971800"/>
            <a:ext cx="8226360" cy="3977640"/>
          </a:xfrm>
          <a:prstGeom prst="rect">
            <a:avLst/>
          </a:prstGeom>
          <a:noFill/>
          <a:ln>
            <a:noFill/>
          </a:ln>
        </p:spPr>
        <p:txBody>
          <a:bodyPr lIns="0" tIns="0" rIns="0" bIns="0"/>
          <a:lstStyle>
            <a:defPPr marL="339480" marR="0" lvl="0" indent="-339480" algn="l" hangingPunct="1">
              <a:lnSpc>
                <a:spcPct val="87000"/>
              </a:lnSpc>
              <a:spcBef>
                <a:spcPts val="799"/>
              </a:spcBef>
              <a:spcAft>
                <a:spcPts val="0"/>
              </a:spcAft>
              <a:buClr>
                <a:srgbClr val="000000"/>
              </a:buClr>
              <a:buSzPct val="100000"/>
              <a:buFont typeface="Arial" pitchFamily="34"/>
              <a:buNone/>
              <a:tabLst>
                <a:tab pos="117360" algn="l"/>
                <a:tab pos="574560" algn="l"/>
                <a:tab pos="1031759" algn="l"/>
                <a:tab pos="1488960" algn="l"/>
                <a:tab pos="1946160" algn="l"/>
                <a:tab pos="2403360" algn="l"/>
                <a:tab pos="2860560" algn="l"/>
                <a:tab pos="3317759" algn="l"/>
                <a:tab pos="3774960" algn="l"/>
                <a:tab pos="4232160" algn="l"/>
                <a:tab pos="4689360" algn="l"/>
                <a:tab pos="5146560" algn="l"/>
                <a:tab pos="5603760" algn="l"/>
                <a:tab pos="6060960" algn="l"/>
                <a:tab pos="6518160" algn="l"/>
                <a:tab pos="6975360" algn="l"/>
                <a:tab pos="7432560" algn="l"/>
                <a:tab pos="7889760" algn="l"/>
                <a:tab pos="8346960" algn="l"/>
                <a:tab pos="8804160" algn="l"/>
              </a:tabLst>
              <a:defRPr lang="en-US" sz="3200" b="0" i="0" u="none" strike="noStrike" baseline="0">
                <a:ln>
                  <a:noFill/>
                </a:ln>
                <a:solidFill>
                  <a:srgbClr val="000000"/>
                </a:solidFill>
                <a:latin typeface="Arial" pitchFamily="2"/>
                <a:ea typeface="Arial" pitchFamily="2"/>
                <a:cs typeface="Arial" pitchFamily="2"/>
              </a:defRPr>
            </a:defPPr>
            <a:lvl1pPr marL="339480" marR="0" lvl="0" indent="-339480" algn="l" hangingPunct="1">
              <a:lnSpc>
                <a:spcPct val="87000"/>
              </a:lnSpc>
              <a:spcBef>
                <a:spcPts val="799"/>
              </a:spcBef>
              <a:spcAft>
                <a:spcPts val="0"/>
              </a:spcAft>
              <a:buClr>
                <a:srgbClr val="000000"/>
              </a:buClr>
              <a:buSzPct val="100000"/>
              <a:buFont typeface="Arial" pitchFamily="34"/>
              <a:buChar char="•"/>
              <a:tabLst>
                <a:tab pos="117360" algn="l"/>
                <a:tab pos="574560" algn="l"/>
                <a:tab pos="1031759" algn="l"/>
                <a:tab pos="1488960" algn="l"/>
                <a:tab pos="1946160" algn="l"/>
                <a:tab pos="2403360" algn="l"/>
                <a:tab pos="2860560" algn="l"/>
                <a:tab pos="3317759" algn="l"/>
                <a:tab pos="3774960" algn="l"/>
                <a:tab pos="4232160" algn="l"/>
                <a:tab pos="4689360" algn="l"/>
                <a:tab pos="5146560" algn="l"/>
                <a:tab pos="5603760" algn="l"/>
                <a:tab pos="6060960" algn="l"/>
                <a:tab pos="6518160" algn="l"/>
                <a:tab pos="6975360" algn="l"/>
                <a:tab pos="7432560" algn="l"/>
                <a:tab pos="7889760" algn="l"/>
                <a:tab pos="8346960" algn="l"/>
                <a:tab pos="8804160" algn="l"/>
              </a:tabLst>
              <a:defRPr lang="en-US" sz="3200" b="0" i="0" u="none" strike="noStrike" baseline="0">
                <a:ln>
                  <a:noFill/>
                </a:ln>
                <a:solidFill>
                  <a:srgbClr val="000000"/>
                </a:solidFill>
                <a:latin typeface="Arial" pitchFamily="2"/>
                <a:ea typeface="Arial" pitchFamily="2"/>
                <a:cs typeface="Arial" pitchFamily="2"/>
              </a:defRPr>
            </a:lvl1pPr>
            <a:lvl2pPr marL="739440" marR="0" lvl="1" indent="-282240" algn="l" hangingPunct="1">
              <a:lnSpc>
                <a:spcPct val="87000"/>
              </a:lnSpc>
              <a:spcBef>
                <a:spcPts val="697"/>
              </a:spcBef>
              <a:spcAft>
                <a:spcPts val="0"/>
              </a:spcAft>
              <a:buClr>
                <a:srgbClr val="000000"/>
              </a:buClr>
              <a:buSzPct val="100000"/>
              <a:buFont typeface="Arial" pitchFamily="34"/>
              <a:buChar char="–"/>
              <a:tabLst>
                <a:tab pos="174600" algn="l"/>
                <a:tab pos="631800" algn="l"/>
                <a:tab pos="1089000" algn="l"/>
                <a:tab pos="1546200" algn="l"/>
                <a:tab pos="2003399" algn="l"/>
                <a:tab pos="2460600" algn="l"/>
                <a:tab pos="2917800" algn="l"/>
                <a:tab pos="3375000" algn="l"/>
                <a:tab pos="3832200" algn="l"/>
                <a:tab pos="4289400" algn="l"/>
                <a:tab pos="4746600" algn="l"/>
                <a:tab pos="5203800" algn="l"/>
                <a:tab pos="5661000" algn="l"/>
                <a:tab pos="6118199" algn="l"/>
                <a:tab pos="6575399" algn="l"/>
                <a:tab pos="7032600" algn="l"/>
                <a:tab pos="7489800" algn="l"/>
                <a:tab pos="7947000" algn="l"/>
                <a:tab pos="8404200" algn="l"/>
                <a:tab pos="8861400" algn="l"/>
              </a:tabLst>
              <a:defRPr lang="en-US" sz="2800" b="0" i="0" u="none" strike="noStrike" baseline="0">
                <a:ln>
                  <a:noFill/>
                </a:ln>
                <a:solidFill>
                  <a:srgbClr val="000000"/>
                </a:solidFill>
                <a:latin typeface="Arial" pitchFamily="2"/>
                <a:ea typeface="Arial" pitchFamily="2"/>
                <a:cs typeface="Arial" pitchFamily="2"/>
              </a:defRPr>
            </a:lvl2pPr>
            <a:lvl3pPr marL="1143000" marR="0" lvl="2" indent="-228600" algn="l" hangingPunct="1">
              <a:lnSpc>
                <a:spcPct val="87000"/>
              </a:lnSpc>
              <a:spcBef>
                <a:spcPts val="598"/>
              </a:spcBef>
              <a:spcAft>
                <a:spcPts val="0"/>
              </a:spcAft>
              <a:buClr>
                <a:srgbClr val="000000"/>
              </a:buClr>
              <a:buSzPct val="100000"/>
              <a:buFont typeface="Arial" pitchFamily="34"/>
              <a:buChar char="•"/>
              <a:tabLst>
                <a:tab pos="228600" algn="l"/>
                <a:tab pos="685799"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799" algn="l"/>
                <a:tab pos="8000999" algn="l"/>
                <a:tab pos="8458200" algn="l"/>
                <a:tab pos="8915399" algn="l"/>
              </a:tabLst>
              <a:defRPr lang="en-US" sz="2400" b="0" i="0" u="none" strike="noStrike" baseline="0">
                <a:ln>
                  <a:noFill/>
                </a:ln>
                <a:solidFill>
                  <a:srgbClr val="000000"/>
                </a:solidFill>
                <a:latin typeface="Arial" pitchFamily="2"/>
                <a:ea typeface="Arial" pitchFamily="2"/>
                <a:cs typeface="Arial" pitchFamily="2"/>
              </a:defRPr>
            </a:lvl3pPr>
            <a:lvl4pPr marL="1600199" marR="0" lvl="3" indent="-228600" algn="l" hangingPunct="1">
              <a:lnSpc>
                <a:spcPct val="87000"/>
              </a:lnSpc>
              <a:spcBef>
                <a:spcPts val="499"/>
              </a:spcBef>
              <a:spcAft>
                <a:spcPts val="0"/>
              </a:spcAft>
              <a:buClr>
                <a:srgbClr val="000000"/>
              </a:buClr>
              <a:buSzPct val="100000"/>
              <a:buFont typeface="Arial" pitchFamily="34"/>
              <a:buChar char="–"/>
              <a:tabLst>
                <a:tab pos="228600" algn="l"/>
                <a:tab pos="685799"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799" algn="l"/>
                <a:tab pos="8000999" algn="l"/>
                <a:tab pos="8458200" algn="l"/>
                <a:tab pos="8915399" algn="l"/>
              </a:tabLst>
              <a:defRPr lang="en-US" sz="2000" b="0" i="0" u="none" strike="noStrike" baseline="0">
                <a:ln>
                  <a:noFill/>
                </a:ln>
                <a:solidFill>
                  <a:srgbClr val="000000"/>
                </a:solidFill>
                <a:latin typeface="Arial" pitchFamily="2"/>
                <a:ea typeface="Arial" pitchFamily="2"/>
                <a:cs typeface="Arial" pitchFamily="2"/>
              </a:defRPr>
            </a:lvl4pPr>
            <a:lvl5pPr marL="2057400" marR="0" lvl="4" indent="-228600" algn="l" hangingPunct="1">
              <a:lnSpc>
                <a:spcPct val="87000"/>
              </a:lnSpc>
              <a:spcBef>
                <a:spcPts val="499"/>
              </a:spcBef>
              <a:spcAft>
                <a:spcPts val="0"/>
              </a:spcAft>
              <a:buClr>
                <a:srgbClr val="000000"/>
              </a:buClr>
              <a:buSzPct val="100000"/>
              <a:buFont typeface="Arial" pitchFamily="34"/>
              <a:buChar char="»"/>
              <a:tabLst>
                <a:tab pos="228600" algn="l"/>
                <a:tab pos="685799"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799" algn="l"/>
                <a:tab pos="8000999" algn="l"/>
                <a:tab pos="8458200" algn="l"/>
              </a:tabLst>
              <a:defRPr lang="en-US" sz="2000" b="0" i="0" u="none" strike="noStrike" baseline="0">
                <a:ln>
                  <a:noFill/>
                </a:ln>
                <a:solidFill>
                  <a:srgbClr val="000000"/>
                </a:solidFill>
                <a:latin typeface="Arial" pitchFamily="2"/>
                <a:ea typeface="Arial" pitchFamily="2"/>
                <a:cs typeface="Arial" pitchFamily="2"/>
              </a:defRPr>
            </a:lvl5pPr>
            <a:lvl6pPr marL="2057400" marR="0" lvl="5" indent="-228600" algn="l" hangingPunct="1">
              <a:lnSpc>
                <a:spcPct val="87000"/>
              </a:lnSpc>
              <a:spcBef>
                <a:spcPts val="499"/>
              </a:spcBef>
              <a:spcAft>
                <a:spcPts val="0"/>
              </a:spcAft>
              <a:buClr>
                <a:srgbClr val="000000"/>
              </a:buClr>
              <a:buSzPct val="100000"/>
              <a:buFont typeface="Arial" pitchFamily="34"/>
              <a:buChar char="»"/>
              <a:tabLst>
                <a:tab pos="228600" algn="l"/>
                <a:tab pos="685799"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799" algn="l"/>
                <a:tab pos="8000999" algn="l"/>
                <a:tab pos="8458200" algn="l"/>
              </a:tabLst>
              <a:defRPr lang="en-US" sz="2000" b="0" i="0" u="none" strike="noStrike" baseline="0">
                <a:ln>
                  <a:noFill/>
                </a:ln>
                <a:solidFill>
                  <a:srgbClr val="000000"/>
                </a:solidFill>
                <a:latin typeface="Arial" pitchFamily="2"/>
                <a:ea typeface="Arial" pitchFamily="2"/>
                <a:cs typeface="Arial" pitchFamily="2"/>
              </a:defRPr>
            </a:lvl6pPr>
            <a:lvl7pPr marL="2057400" marR="0" lvl="6" indent="-228600" algn="l" hangingPunct="1">
              <a:lnSpc>
                <a:spcPct val="87000"/>
              </a:lnSpc>
              <a:spcBef>
                <a:spcPts val="499"/>
              </a:spcBef>
              <a:spcAft>
                <a:spcPts val="0"/>
              </a:spcAft>
              <a:buClr>
                <a:srgbClr val="000000"/>
              </a:buClr>
              <a:buSzPct val="100000"/>
              <a:buFont typeface="Arial" pitchFamily="34"/>
              <a:buChar char="»"/>
              <a:tabLst>
                <a:tab pos="228600" algn="l"/>
                <a:tab pos="685799"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799" algn="l"/>
                <a:tab pos="8000999" algn="l"/>
                <a:tab pos="8458200" algn="l"/>
              </a:tabLst>
              <a:defRPr lang="en-US" sz="2000" b="0" i="0" u="none" strike="noStrike" baseline="0">
                <a:ln>
                  <a:noFill/>
                </a:ln>
                <a:solidFill>
                  <a:srgbClr val="000000"/>
                </a:solidFill>
                <a:latin typeface="Arial" pitchFamily="2"/>
                <a:ea typeface="Arial" pitchFamily="2"/>
                <a:cs typeface="Arial" pitchFamily="2"/>
              </a:defRPr>
            </a:lvl7pPr>
            <a:lvl8pPr marL="2057400" marR="0" lvl="7" indent="-228600" algn="l" hangingPunct="1">
              <a:lnSpc>
                <a:spcPct val="87000"/>
              </a:lnSpc>
              <a:spcBef>
                <a:spcPts val="499"/>
              </a:spcBef>
              <a:spcAft>
                <a:spcPts val="0"/>
              </a:spcAft>
              <a:buClr>
                <a:srgbClr val="000000"/>
              </a:buClr>
              <a:buSzPct val="100000"/>
              <a:buFont typeface="Arial" pitchFamily="34"/>
              <a:buChar char="»"/>
              <a:tabLst>
                <a:tab pos="228600" algn="l"/>
                <a:tab pos="685799"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799" algn="l"/>
                <a:tab pos="8000999" algn="l"/>
                <a:tab pos="8458200" algn="l"/>
              </a:tabLst>
              <a:defRPr lang="en-US" sz="2000" b="0" i="0" u="none" strike="noStrike" baseline="0">
                <a:ln>
                  <a:noFill/>
                </a:ln>
                <a:solidFill>
                  <a:srgbClr val="000000"/>
                </a:solidFill>
                <a:latin typeface="Arial" pitchFamily="2"/>
                <a:ea typeface="Arial" pitchFamily="2"/>
                <a:cs typeface="Arial" pitchFamily="2"/>
              </a:defRPr>
            </a:lvl8pPr>
            <a:lvl9pPr marL="1944000" marR="0" lvl="8" indent="-216000" algn="l" hangingPunct="1">
              <a:lnSpc>
                <a:spcPct val="87000"/>
              </a:lnSpc>
              <a:spcBef>
                <a:spcPts val="499"/>
              </a:spcBef>
              <a:spcAft>
                <a:spcPts val="0"/>
              </a:spcAft>
              <a:buSzPct val="45000"/>
              <a:buFont typeface="StarSymbol"/>
              <a:buChar char="●"/>
              <a:tabLst>
                <a:tab pos="228600" algn="l"/>
                <a:tab pos="685799"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799" algn="l"/>
                <a:tab pos="8000999" algn="l"/>
                <a:tab pos="8458200" algn="l"/>
              </a:tabLst>
              <a:defRPr lang="en-US" sz="2000" b="0" i="0" u="none" strike="noStrike" baseline="0">
                <a:ln>
                  <a:noFill/>
                </a:ln>
                <a:solidFill>
                  <a:srgbClr val="000000"/>
                </a:solidFill>
                <a:latin typeface="Arial" pitchFamily="2"/>
                <a:ea typeface="Arial" pitchFamily="2"/>
                <a:cs typeface="Arial"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457200" y="6245280"/>
            <a:ext cx="2130480" cy="473400"/>
          </a:xfrm>
          <a:prstGeom prst="rect">
            <a:avLst/>
          </a:prstGeom>
          <a:noFill/>
          <a:ln>
            <a:noFill/>
          </a:ln>
        </p:spPr>
        <p:txBody>
          <a:bodyPr wrap="square" lIns="90000" tIns="46800" rIns="90000" bIns="46800" anchor="t" anchorCtr="0"/>
          <a:lstStyle>
            <a:lvl1pPr marL="0" marR="0" lvl="0" indent="0" rtl="0" hangingPunct="0">
              <a:lnSpc>
                <a:spcPct val="100000"/>
              </a:lnSpc>
              <a:buNone/>
              <a:tabLst/>
              <a:defRPr lang="en-US" sz="1400">
                <a:latin typeface="Arial" pitchFamily="18"/>
                <a:ea typeface="Nimbus Sans L" pitchFamily="2"/>
                <a:cs typeface="Lucidasans" pitchFamily="2"/>
              </a:defRPr>
            </a:lvl1pPr>
          </a:lstStyle>
          <a:p>
            <a:pPr lvl="0"/>
            <a:endParaRPr lang="en-US"/>
          </a:p>
        </p:txBody>
      </p:sp>
      <p:sp>
        <p:nvSpPr>
          <p:cNvPr id="5" name="Footer Placeholder 4"/>
          <p:cNvSpPr txBox="1">
            <a:spLocks noGrp="1"/>
          </p:cNvSpPr>
          <p:nvPr>
            <p:ph type="ftr" sz="quarter" idx="3"/>
          </p:nvPr>
        </p:nvSpPr>
        <p:spPr>
          <a:xfrm>
            <a:off x="3123720" y="6245280"/>
            <a:ext cx="2892600" cy="473400"/>
          </a:xfrm>
          <a:prstGeom prst="rect">
            <a:avLst/>
          </a:prstGeom>
          <a:noFill/>
          <a:ln>
            <a:noFill/>
          </a:ln>
        </p:spPr>
        <p:txBody>
          <a:bodyPr wrap="square" lIns="90000" tIns="46800" rIns="90000" bIns="46800" anchor="t" anchorCtr="0"/>
          <a:lstStyle>
            <a:lvl1pPr marL="0" marR="0" lvl="0" indent="0" algn="ctr" rtl="0" hangingPunct="0">
              <a:lnSpc>
                <a:spcPct val="100000"/>
              </a:lnSpc>
              <a:buNone/>
              <a:tabLst/>
              <a:defRPr lang="en-GB" sz="1400">
                <a:latin typeface="Arial" pitchFamily="18"/>
                <a:ea typeface="Nimbus Sans L" pitchFamily="2"/>
                <a:cs typeface="Lucidasans" pitchFamily="2"/>
              </a:defRPr>
            </a:lvl1pPr>
          </a:lstStyle>
          <a:p>
            <a:pPr lvl="0"/>
            <a:endParaRPr lang="en-GB"/>
          </a:p>
        </p:txBody>
      </p:sp>
      <p:sp>
        <p:nvSpPr>
          <p:cNvPr id="6" name="Slide Number Placeholder 5"/>
          <p:cNvSpPr txBox="1">
            <a:spLocks noGrp="1"/>
          </p:cNvSpPr>
          <p:nvPr>
            <p:ph type="sldNum" sz="quarter" idx="4"/>
          </p:nvPr>
        </p:nvSpPr>
        <p:spPr>
          <a:xfrm>
            <a:off x="6553080" y="6245280"/>
            <a:ext cx="2130480" cy="473400"/>
          </a:xfrm>
          <a:prstGeom prst="rect">
            <a:avLst/>
          </a:prstGeom>
          <a:noFill/>
          <a:ln>
            <a:noFill/>
          </a:ln>
        </p:spPr>
        <p:txBody>
          <a:bodyPr wrap="square" lIns="90000" tIns="46800" rIns="90000" bIns="46800" anchor="t" anchorCtr="0"/>
          <a:lstStyle>
            <a:lvl1pPr marL="0" marR="0" lvl="0" indent="0" algn="r" rtl="0" hangingPunct="0">
              <a:lnSpc>
                <a:spcPct val="100000"/>
              </a:lnSpc>
              <a:buNone/>
              <a:tabLst/>
              <a:defRPr lang="en-GB" sz="1400">
                <a:latin typeface="Arial" pitchFamily="18"/>
                <a:ea typeface="Nimbus Sans L" pitchFamily="2"/>
                <a:cs typeface="Lucidasans" pitchFamily="2"/>
              </a:defRPr>
            </a:lvl1pPr>
          </a:lstStyle>
          <a:p>
            <a:pPr lvl="0"/>
            <a:fld id="{3494AA94-520F-45A9-BAC3-3A0B80C30BDC}" type="slidenum">
              <a:t>‹#›</a:t>
            </a:fld>
            <a:endParaRPr lang="en-GB"/>
          </a:p>
        </p:txBody>
      </p:sp>
      <p:sp>
        <p:nvSpPr>
          <p:cNvPr id="7" name="Freeform 6"/>
          <p:cNvSpPr/>
          <p:nvPr/>
        </p:nvSpPr>
        <p:spPr>
          <a:xfrm>
            <a:off x="5658479" y="6483240"/>
            <a:ext cx="3389040" cy="631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00080" tIns="50040" rIns="100080" bIns="5004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1" i="1" u="none" strike="noStrike" baseline="0">
                <a:ln>
                  <a:noFill/>
                </a:ln>
                <a:solidFill>
                  <a:srgbClr val="FFFFFF"/>
                </a:solidFill>
                <a:latin typeface="Book Antiqua" pitchFamily="18"/>
                <a:ea typeface="Nimbus Sans L" pitchFamily="2"/>
                <a:cs typeface="Lucidasans" pitchFamily="2"/>
              </a:rPr>
              <a:t>R. Lacey, SUNY  Stony Brook</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marL="0" marR="0" indent="0" algn="ctr" rtl="0" hangingPunct="1">
        <a:lnSpc>
          <a:spcPct val="87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4400" b="0" i="0" u="none" strike="noStrike" baseline="0">
          <a:ln>
            <a:noFill/>
          </a:ln>
          <a:solidFill>
            <a:srgbClr val="000000"/>
          </a:solidFill>
          <a:latin typeface="Arial" pitchFamily="18"/>
          <a:cs typeface="Arial" pitchFamily="2"/>
        </a:defRPr>
      </a:lvl1pPr>
    </p:titleStyle>
    <p:bodyStyle>
      <a:lvl1pPr marL="0" marR="0" indent="0" algn="l" rtl="0" hangingPunct="1">
        <a:lnSpc>
          <a:spcPct val="87000"/>
        </a:lnSpc>
        <a:spcBef>
          <a:spcPts val="799"/>
        </a:spcBef>
        <a:spcAft>
          <a:spcPts val="0"/>
        </a:spcAft>
        <a:tabLst>
          <a:tab pos="117360" algn="l"/>
          <a:tab pos="574560" algn="l"/>
          <a:tab pos="1031759" algn="l"/>
          <a:tab pos="1488960" algn="l"/>
          <a:tab pos="1946160" algn="l"/>
          <a:tab pos="2403360" algn="l"/>
          <a:tab pos="2860560" algn="l"/>
          <a:tab pos="3317759" algn="l"/>
          <a:tab pos="3774960" algn="l"/>
          <a:tab pos="4232160" algn="l"/>
          <a:tab pos="4689360" algn="l"/>
          <a:tab pos="5146560" algn="l"/>
          <a:tab pos="5603760" algn="l"/>
          <a:tab pos="6060960" algn="l"/>
          <a:tab pos="6518160" algn="l"/>
          <a:tab pos="6975360" algn="l"/>
          <a:tab pos="7432560" algn="l"/>
          <a:tab pos="7889760" algn="l"/>
          <a:tab pos="8346960" algn="l"/>
          <a:tab pos="8804160" algn="l"/>
        </a:tabLst>
        <a:defRPr lang="en-US" sz="3200" b="0" i="0" u="none" strike="noStrike" baseline="0">
          <a:ln>
            <a:noFill/>
          </a:ln>
          <a:solidFill>
            <a:srgbClr val="000000"/>
          </a:solidFill>
          <a:latin typeface="Arial" pitchFamily="18"/>
          <a:cs typeface="Arial" pitchFamily="2"/>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2.png"/><Relationship Id="rId7" Type="http://schemas.openxmlformats.org/officeDocument/2006/relationships/image" Target="../media/image60.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2.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8.wmf"/><Relationship Id="rId5" Type="http://schemas.openxmlformats.org/officeDocument/2006/relationships/oleObject" Target="../embeddings/oleObject1.bin"/><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4.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77.gif"/><Relationship Id="rId4" Type="http://schemas.openxmlformats.org/officeDocument/2006/relationships/image" Target="../media/image76.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gif"/><Relationship Id="rId7"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89.gif"/><Relationship Id="rId7"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8.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03.gif"/><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10.jp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17.jpg"/></Relationships>
</file>

<file path=ppt/slides/_rels/slide6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6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21.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jp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2"/>
          <p:cNvSpPr>
            <a:spLocks noGrp="1"/>
          </p:cNvSpPr>
          <p:nvPr>
            <p:ph type="dt" sz="half" idx="11"/>
          </p:nvPr>
        </p:nvSpPr>
        <p:spPr/>
        <p:txBody>
          <a:bodyPr/>
          <a:lstStyle/>
          <a:p>
            <a:pPr lvl="0"/>
            <a:r>
              <a:rPr lang="en-US" smtClean="0"/>
              <a:t>23/10-2012</a:t>
            </a:r>
            <a:endParaRPr lang="en-US"/>
          </a:p>
        </p:txBody>
      </p:sp>
      <p:sp>
        <p:nvSpPr>
          <p:cNvPr id="7" name="Slide Number Placeholder 3"/>
          <p:cNvSpPr>
            <a:spLocks noGrp="1"/>
          </p:cNvSpPr>
          <p:nvPr>
            <p:ph type="sldNum" sz="quarter" idx="12"/>
          </p:nvPr>
        </p:nvSpPr>
        <p:spPr/>
        <p:txBody>
          <a:bodyPr/>
          <a:lstStyle/>
          <a:p>
            <a:pPr lvl="0"/>
            <a:fld id="{6E662CF0-9E01-45B3-B9E9-05DCD7456857}" type="slidenum">
              <a:t>1</a:t>
            </a:fld>
            <a:endParaRPr lang="en-US"/>
          </a:p>
        </p:txBody>
      </p:sp>
      <p:sp>
        <p:nvSpPr>
          <p:cNvPr id="2" name="Title 1"/>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The highest </a:t>
            </a:r>
            <a:r>
              <a:rPr lang="en-US" dirty="0" smtClean="0"/>
              <a:t>man-made </a:t>
            </a:r>
            <a:r>
              <a:rPr lang="en-US" dirty="0"/>
              <a:t>temperature</a:t>
            </a:r>
          </a:p>
        </p:txBody>
      </p:sp>
      <p:sp>
        <p:nvSpPr>
          <p:cNvPr id="3" name="Text Placeholder 2"/>
          <p:cNvSpPr txBox="1">
            <a:spLocks noGrp="1"/>
          </p:cNvSpPr>
          <p:nvPr>
            <p:ph type="body" idx="4294967295"/>
          </p:nvPr>
        </p:nvSpPr>
        <p:spPr>
          <a:xfrm>
            <a:off x="518864" y="4509120"/>
            <a:ext cx="8229600" cy="179208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marL="0" lvl="0" indent="0">
              <a:buNone/>
            </a:pPr>
            <a:r>
              <a:rPr lang="en-US" sz="1800" dirty="0">
                <a:latin typeface="" pitchFamily="16"/>
              </a:rPr>
              <a:t>In February 2010, scientists at Brookhaven National Laboratory's Relativistic Heavy Ion Collider on Long Island, New York, USA, announced that they had smashed together gold ions at nearly the speed of light, briefly forming an exotic state of matter known as a quark-gluon plasma. This substance is believed to have filled the universe just a few microseconds after the Big Bang. During the experiment the plasma reached temperatures of around 4 </a:t>
            </a:r>
            <a:r>
              <a:rPr lang="en-US" sz="1800" dirty="0" err="1">
                <a:latin typeface="" pitchFamily="16"/>
              </a:rPr>
              <a:t>trillionºC</a:t>
            </a:r>
            <a:r>
              <a:rPr lang="en-US" sz="1800" dirty="0">
                <a:latin typeface="" pitchFamily="16"/>
              </a:rPr>
              <a:t>, some 250,000 times hotter than the </a:t>
            </a:r>
            <a:r>
              <a:rPr lang="en-US" sz="1800" dirty="0" err="1">
                <a:latin typeface="" pitchFamily="16"/>
              </a:rPr>
              <a:t>centre</a:t>
            </a:r>
            <a:r>
              <a:rPr lang="en-US" sz="1800" dirty="0">
                <a:latin typeface="" pitchFamily="16"/>
              </a:rPr>
              <a:t> of the Sun.</a:t>
            </a:r>
          </a:p>
        </p:txBody>
      </p:sp>
      <p:pic>
        <p:nvPicPr>
          <p:cNvPr id="4" name="Picture 3"/>
          <p:cNvPicPr>
            <a:picLocks noChangeAspect="1"/>
          </p:cNvPicPr>
          <p:nvPr/>
        </p:nvPicPr>
        <p:blipFill>
          <a:blip r:embed="rId6">
            <a:lum/>
            <a:alphaModFix/>
          </a:blip>
          <a:srcRect/>
          <a:stretch>
            <a:fillRect/>
          </a:stretch>
        </p:blipFill>
        <p:spPr>
          <a:xfrm>
            <a:off x="930240" y="1268760"/>
            <a:ext cx="7254720" cy="3186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Expansion of the Little Bang">
    <p:spTree>
      <p:nvGrpSpPr>
        <p:cNvPr id="1" name=""/>
        <p:cNvGrpSpPr/>
        <p:nvPr/>
      </p:nvGrpSpPr>
      <p:grpSpPr>
        <a:xfrm>
          <a:off x="0" y="0"/>
          <a:ext cx="0" cy="0"/>
          <a:chOff x="0" y="0"/>
          <a:chExt cx="0" cy="0"/>
        </a:xfrm>
      </p:grpSpPr>
      <p:pic>
        <p:nvPicPr>
          <p:cNvPr id="8" name="Picture 1037"/>
          <p:cNvPicPr>
            <a:picLocks noChangeAspect="1"/>
          </p:cNvPicPr>
          <p:nvPr/>
        </p:nvPicPr>
        <p:blipFill>
          <a:blip r:embed="rId3">
            <a:lum/>
            <a:alphaModFix/>
          </a:blip>
          <a:srcRect/>
          <a:stretch>
            <a:fillRect/>
          </a:stretch>
        </p:blipFill>
        <p:spPr>
          <a:xfrm rot="5400000">
            <a:off x="5259780" y="3056580"/>
            <a:ext cx="4921200" cy="1204920"/>
          </a:xfrm>
          <a:prstGeom prst="rect">
            <a:avLst/>
          </a:prstGeom>
          <a:noFill/>
          <a:ln>
            <a:noFill/>
          </a:ln>
        </p:spPr>
      </p:pic>
      <p:sp>
        <p:nvSpPr>
          <p:cNvPr id="9" name="Oval 1043"/>
          <p:cNvSpPr/>
          <p:nvPr/>
        </p:nvSpPr>
        <p:spPr>
          <a:xfrm rot="5400000">
            <a:off x="5229901" y="3093301"/>
            <a:ext cx="4976640" cy="12509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20" name="Picture 47"/>
          <p:cNvPicPr>
            <a:picLocks noChangeAspect="1"/>
          </p:cNvPicPr>
          <p:nvPr/>
        </p:nvPicPr>
        <p:blipFill>
          <a:blip r:embed="rId4">
            <a:lum/>
            <a:alphaModFix/>
          </a:blip>
          <a:srcRect l="12690" t="10001" r="8425" b="53333"/>
          <a:stretch>
            <a:fillRect/>
          </a:stretch>
        </p:blipFill>
        <p:spPr>
          <a:xfrm>
            <a:off x="3048120" y="1192319"/>
            <a:ext cx="4597200" cy="1812960"/>
          </a:xfrm>
          <a:prstGeom prst="rect">
            <a:avLst/>
          </a:prstGeom>
          <a:noFill/>
          <a:ln>
            <a:noFill/>
          </a:ln>
        </p:spPr>
      </p:pic>
      <p:sp>
        <p:nvSpPr>
          <p:cNvPr id="41"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42" name="Date Placeholder 2"/>
          <p:cNvSpPr>
            <a:spLocks noGrp="1"/>
          </p:cNvSpPr>
          <p:nvPr>
            <p:ph type="dt" sz="half" idx="11"/>
          </p:nvPr>
        </p:nvSpPr>
        <p:spPr/>
        <p:txBody>
          <a:bodyPr/>
          <a:lstStyle/>
          <a:p>
            <a:pPr lvl="0"/>
            <a:r>
              <a:rPr lang="en-US" smtClean="0"/>
              <a:t>23/10-2012</a:t>
            </a:r>
            <a:endParaRPr lang="en-US"/>
          </a:p>
        </p:txBody>
      </p:sp>
      <p:sp>
        <p:nvSpPr>
          <p:cNvPr id="43" name="Slide Number Placeholder 3"/>
          <p:cNvSpPr>
            <a:spLocks noGrp="1"/>
          </p:cNvSpPr>
          <p:nvPr>
            <p:ph type="sldNum" sz="quarter" idx="12"/>
          </p:nvPr>
        </p:nvSpPr>
        <p:spPr/>
        <p:txBody>
          <a:bodyPr/>
          <a:lstStyle/>
          <a:p>
            <a:pPr lvl="0"/>
            <a:fld id="{109FF5D1-0B10-4383-B496-875061FA3648}" type="slidenum">
              <a:t>10</a:t>
            </a:fld>
            <a:endParaRPr lang="en-US"/>
          </a:p>
        </p:txBody>
      </p:sp>
      <p:sp>
        <p:nvSpPr>
          <p:cNvPr id="3" name="Title 2"/>
          <p:cNvSpPr txBox="1">
            <a:spLocks noGrp="1"/>
          </p:cNvSpPr>
          <p:nvPr>
            <p:ph type="title" idx="4294967295"/>
          </p:nvPr>
        </p:nvSpPr>
        <p:spPr>
          <a:xfrm>
            <a:off x="838080" y="68066"/>
            <a:ext cx="7467840" cy="677108"/>
          </a:xfrm>
          <a:noFill/>
          <a:ln w="9360">
            <a:noFill/>
            <a:prstDash val="solid"/>
            <a:miter/>
          </a:ln>
        </p:spPr>
        <p:txBody>
          <a:bodyPr wrap="square" anchorCtr="0">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QGP in the laboratory</a:t>
            </a:r>
            <a:endParaRPr lang="en-US" dirty="0"/>
          </a:p>
        </p:txBody>
      </p:sp>
      <p:pic>
        <p:nvPicPr>
          <p:cNvPr id="5" name="Picture 65"/>
          <p:cNvPicPr>
            <a:picLocks noChangeAspect="1"/>
          </p:cNvPicPr>
          <p:nvPr/>
        </p:nvPicPr>
        <p:blipFill>
          <a:blip r:embed="rId5">
            <a:lum/>
            <a:alphaModFix/>
          </a:blip>
          <a:srcRect l="4168" t="32837" r="8333" b="23387"/>
          <a:stretch>
            <a:fillRect/>
          </a:stretch>
        </p:blipFill>
        <p:spPr>
          <a:xfrm>
            <a:off x="0" y="1752479"/>
            <a:ext cx="3200400" cy="1524240"/>
          </a:xfrm>
          <a:prstGeom prst="rect">
            <a:avLst/>
          </a:prstGeom>
          <a:noFill/>
          <a:ln>
            <a:noFill/>
          </a:ln>
        </p:spPr>
      </p:pic>
      <p:pic>
        <p:nvPicPr>
          <p:cNvPr id="6" name="Picture 3"/>
          <p:cNvPicPr>
            <a:picLocks noChangeAspect="1"/>
          </p:cNvPicPr>
          <p:nvPr/>
        </p:nvPicPr>
        <p:blipFill>
          <a:blip r:embed="rId6">
            <a:lum/>
            <a:alphaModFix/>
          </a:blip>
          <a:srcRect/>
          <a:stretch>
            <a:fillRect/>
          </a:stretch>
        </p:blipFill>
        <p:spPr>
          <a:xfrm>
            <a:off x="2714760" y="2808360"/>
            <a:ext cx="614160" cy="1903320"/>
          </a:xfrm>
          <a:prstGeom prst="rect">
            <a:avLst/>
          </a:prstGeom>
          <a:noFill/>
          <a:ln>
            <a:noFill/>
          </a:ln>
        </p:spPr>
      </p:pic>
      <p:pic>
        <p:nvPicPr>
          <p:cNvPr id="7" name="Picture 5"/>
          <p:cNvPicPr>
            <a:picLocks noChangeAspect="1"/>
          </p:cNvPicPr>
          <p:nvPr/>
        </p:nvPicPr>
        <p:blipFill>
          <a:blip r:embed="rId7">
            <a:lum/>
            <a:alphaModFix/>
          </a:blip>
          <a:srcRect/>
          <a:stretch>
            <a:fillRect/>
          </a:stretch>
        </p:blipFill>
        <p:spPr>
          <a:xfrm>
            <a:off x="5675400" y="1852560"/>
            <a:ext cx="853919" cy="3737160"/>
          </a:xfrm>
          <a:prstGeom prst="rect">
            <a:avLst/>
          </a:prstGeom>
          <a:noFill/>
          <a:ln>
            <a:noFill/>
          </a:ln>
        </p:spPr>
      </p:pic>
      <p:sp>
        <p:nvSpPr>
          <p:cNvPr id="10" name="Rectangle 1055"/>
          <p:cNvSpPr/>
          <p:nvPr/>
        </p:nvSpPr>
        <p:spPr>
          <a:xfrm>
            <a:off x="3187800" y="3483000"/>
            <a:ext cx="1384200" cy="548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solidFill>
                  <a:srgbClr val="FFFFFF"/>
                </a:solidFill>
                <a:latin typeface="Arial" pitchFamily="18"/>
                <a:ea typeface="Nimbus Sans L" pitchFamily="2"/>
                <a:cs typeface="Lucidasans" pitchFamily="2"/>
              </a:rPr>
              <a:t>QGP phase</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000" b="0" i="0" u="none" strike="noStrike" baseline="0">
                <a:ln>
                  <a:noFill/>
                </a:ln>
                <a:solidFill>
                  <a:srgbClr val="FFFFFF"/>
                </a:solidFill>
                <a:latin typeface="Arial" pitchFamily="18"/>
                <a:ea typeface="Nimbus Sans L" pitchFamily="2"/>
                <a:cs typeface="Lucidasans" pitchFamily="2"/>
              </a:rPr>
              <a:t>quark and gluon degrees of freedom</a:t>
            </a:r>
          </a:p>
        </p:txBody>
      </p:sp>
      <p:sp>
        <p:nvSpPr>
          <p:cNvPr id="11" name="Rectangle 1057"/>
          <p:cNvSpPr/>
          <p:nvPr/>
        </p:nvSpPr>
        <p:spPr>
          <a:xfrm>
            <a:off x="4325760" y="1371599"/>
            <a:ext cx="1160640" cy="412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b="0" i="0" u="none" strike="noStrike" baseline="0">
                <a:ln>
                  <a:noFill/>
                </a:ln>
                <a:solidFill>
                  <a:srgbClr val="FFFFFF"/>
                </a:solidFill>
                <a:latin typeface="Euphemia UCAS" pitchFamily="18"/>
                <a:ea typeface="Nimbus Sans L" pitchFamily="2"/>
                <a:cs typeface="Lucidasans" pitchFamily="2"/>
              </a:rPr>
              <a:t>QGP Phase Boundary</a:t>
            </a:r>
          </a:p>
        </p:txBody>
      </p:sp>
      <p:sp>
        <p:nvSpPr>
          <p:cNvPr id="12" name="Rectangle 1058"/>
          <p:cNvSpPr/>
          <p:nvPr/>
        </p:nvSpPr>
        <p:spPr>
          <a:xfrm>
            <a:off x="5543640" y="925559"/>
            <a:ext cx="1009439" cy="365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b="0" i="0" u="none" strike="noStrike" baseline="0">
                <a:ln>
                  <a:noFill/>
                </a:ln>
                <a:solidFill>
                  <a:srgbClr val="FFFFFF"/>
                </a:solidFill>
                <a:latin typeface="Euphemia UCAS" pitchFamily="18"/>
                <a:ea typeface="Nimbus Sans L" pitchFamily="2"/>
                <a:cs typeface="Lucidasans" pitchFamily="2"/>
              </a:rPr>
              <a:t>kinetic</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b="0" i="0" u="none" strike="noStrike" baseline="0">
                <a:ln>
                  <a:noFill/>
                </a:ln>
                <a:solidFill>
                  <a:srgbClr val="FFFFFF"/>
                </a:solidFill>
                <a:latin typeface="Euphemia UCAS" pitchFamily="18"/>
                <a:ea typeface="Nimbus Sans L" pitchFamily="2"/>
                <a:cs typeface="Lucidasans" pitchFamily="2"/>
              </a:rPr>
              <a:t>freeze-out</a:t>
            </a:r>
          </a:p>
        </p:txBody>
      </p:sp>
      <p:sp>
        <p:nvSpPr>
          <p:cNvPr id="13" name="Rectangle 1059"/>
          <p:cNvSpPr/>
          <p:nvPr/>
        </p:nvSpPr>
        <p:spPr>
          <a:xfrm>
            <a:off x="2057400" y="1736639"/>
            <a:ext cx="1639800" cy="48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dirty="0">
                <a:ln>
                  <a:noFill/>
                </a:ln>
                <a:solidFill>
                  <a:srgbClr val="FFFFFF"/>
                </a:solidFill>
                <a:latin typeface="Euphemia UCAS" pitchFamily="18"/>
                <a:ea typeface="Nimbus Sans L" pitchFamily="2"/>
                <a:cs typeface="Lucidasans" pitchFamily="2"/>
              </a:rPr>
              <a:t>lumpy initial energy density</a:t>
            </a:r>
          </a:p>
        </p:txBody>
      </p:sp>
      <p:sp>
        <p:nvSpPr>
          <p:cNvPr id="14" name="Line 1060"/>
          <p:cNvSpPr/>
          <p:nvPr/>
        </p:nvSpPr>
        <p:spPr>
          <a:xfrm>
            <a:off x="2874960" y="2368440"/>
            <a:ext cx="127080" cy="882719"/>
          </a:xfrm>
          <a:prstGeom prst="line">
            <a:avLst/>
          </a:prstGeom>
          <a:noFill/>
          <a:ln w="648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5" name="Group 49"/>
          <p:cNvGrpSpPr/>
          <p:nvPr/>
        </p:nvGrpSpPr>
        <p:grpSpPr>
          <a:xfrm>
            <a:off x="4530600" y="1798560"/>
            <a:ext cx="633240" cy="3332160"/>
            <a:chOff x="4530600" y="1798560"/>
            <a:chExt cx="633240" cy="3332160"/>
          </a:xfrm>
        </p:grpSpPr>
        <p:sp>
          <p:nvSpPr>
            <p:cNvPr id="16" name="Oval 1041"/>
            <p:cNvSpPr/>
            <p:nvPr/>
          </p:nvSpPr>
          <p:spPr>
            <a:xfrm rot="5400000">
              <a:off x="3411540" y="3378420"/>
              <a:ext cx="2876400" cy="628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adFill>
              <a:gsLst>
                <a:gs pos="0">
                  <a:srgbClr val="000082"/>
                </a:gs>
                <a:gs pos="100000">
                  <a:srgbClr val="FF8200"/>
                </a:gs>
              </a:gsLst>
              <a:path path="rect">
                <a:fillToRect l="50000" t="50000" r="50000" b="50000"/>
              </a:path>
            </a:gradFill>
            <a:ln w="93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17" name="Picture 1044"/>
            <p:cNvPicPr>
              <a:picLocks noChangeAspect="1"/>
            </p:cNvPicPr>
            <p:nvPr/>
          </p:nvPicPr>
          <p:blipFill>
            <a:blip r:embed="rId8">
              <a:lum/>
              <a:alphaModFix/>
            </a:blip>
            <a:srcRect/>
            <a:stretch>
              <a:fillRect/>
            </a:stretch>
          </p:blipFill>
          <p:spPr>
            <a:xfrm rot="5400000">
              <a:off x="3458520" y="3362760"/>
              <a:ext cx="2774160" cy="630000"/>
            </a:xfrm>
            <a:prstGeom prst="rect">
              <a:avLst/>
            </a:prstGeom>
            <a:noFill/>
            <a:ln>
              <a:noFill/>
            </a:ln>
          </p:spPr>
        </p:pic>
        <p:sp>
          <p:nvSpPr>
            <p:cNvPr id="18" name="Line 1062"/>
            <p:cNvSpPr/>
            <p:nvPr/>
          </p:nvSpPr>
          <p:spPr>
            <a:xfrm>
              <a:off x="4764600" y="1798560"/>
              <a:ext cx="82800" cy="696600"/>
            </a:xfrm>
            <a:prstGeom prst="line">
              <a:avLst/>
            </a:prstGeom>
            <a:noFill/>
            <a:ln w="648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19" name="Line 1063"/>
          <p:cNvSpPr/>
          <p:nvPr/>
        </p:nvSpPr>
        <p:spPr>
          <a:xfrm>
            <a:off x="6048360" y="1398600"/>
            <a:ext cx="0" cy="617399"/>
          </a:xfrm>
          <a:prstGeom prst="line">
            <a:avLst/>
          </a:prstGeom>
          <a:noFill/>
          <a:ln w="648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21" name="Picture 48"/>
          <p:cNvPicPr>
            <a:picLocks noChangeAspect="1"/>
          </p:cNvPicPr>
          <p:nvPr/>
        </p:nvPicPr>
        <p:blipFill>
          <a:blip r:embed="rId4">
            <a:lum/>
            <a:alphaModFix/>
          </a:blip>
          <a:srcRect l="12690" t="10001" r="8425" b="53333"/>
          <a:stretch>
            <a:fillRect/>
          </a:stretch>
        </p:blipFill>
        <p:spPr>
          <a:xfrm rot="10800000" flipH="1">
            <a:off x="3041640" y="4435560"/>
            <a:ext cx="4599000" cy="1812960"/>
          </a:xfrm>
          <a:prstGeom prst="rect">
            <a:avLst/>
          </a:prstGeom>
          <a:noFill/>
          <a:ln>
            <a:noFill/>
          </a:ln>
        </p:spPr>
      </p:pic>
      <p:pic>
        <p:nvPicPr>
          <p:cNvPr id="22" name="Picture 50"/>
          <p:cNvPicPr>
            <a:picLocks noChangeAspect="1"/>
          </p:cNvPicPr>
          <p:nvPr/>
        </p:nvPicPr>
        <p:blipFill>
          <a:blip r:embed="rId4">
            <a:lum/>
            <a:alphaModFix/>
          </a:blip>
          <a:srcRect l="12690" t="10001" r="8425" b="53333"/>
          <a:stretch>
            <a:fillRect/>
          </a:stretch>
        </p:blipFill>
        <p:spPr>
          <a:xfrm rot="10800000" flipH="1">
            <a:off x="2865600" y="3962520"/>
            <a:ext cx="4332240" cy="971280"/>
          </a:xfrm>
          <a:prstGeom prst="rect">
            <a:avLst/>
          </a:prstGeom>
          <a:noFill/>
          <a:ln>
            <a:noFill/>
          </a:ln>
        </p:spPr>
      </p:pic>
      <p:pic>
        <p:nvPicPr>
          <p:cNvPr id="23" name="Picture 51"/>
          <p:cNvPicPr>
            <a:picLocks noChangeAspect="1"/>
          </p:cNvPicPr>
          <p:nvPr/>
        </p:nvPicPr>
        <p:blipFill>
          <a:blip r:embed="rId4">
            <a:lum/>
            <a:alphaModFix/>
          </a:blip>
          <a:srcRect l="12690" t="10001" r="8425" b="53333"/>
          <a:stretch>
            <a:fillRect/>
          </a:stretch>
        </p:blipFill>
        <p:spPr>
          <a:xfrm rot="10800000">
            <a:off x="2849039" y="2458800"/>
            <a:ext cx="4332600" cy="973080"/>
          </a:xfrm>
          <a:prstGeom prst="rect">
            <a:avLst/>
          </a:prstGeom>
          <a:noFill/>
          <a:ln>
            <a:noFill/>
          </a:ln>
        </p:spPr>
      </p:pic>
      <p:sp>
        <p:nvSpPr>
          <p:cNvPr id="24" name="Straight Connector 54"/>
          <p:cNvSpPr/>
          <p:nvPr/>
        </p:nvSpPr>
        <p:spPr>
          <a:xfrm flipH="1">
            <a:off x="2819160" y="3719520"/>
            <a:ext cx="4273559" cy="39600"/>
          </a:xfrm>
          <a:prstGeom prst="line">
            <a:avLst/>
          </a:prstGeom>
          <a:noFill/>
          <a:ln w="9360">
            <a:solidFill>
              <a:srgbClr val="FFFFFF"/>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Oval 49"/>
          <p:cNvSpPr/>
          <p:nvPr/>
        </p:nvSpPr>
        <p:spPr>
          <a:xfrm>
            <a:off x="1066680" y="2133720"/>
            <a:ext cx="762120" cy="76175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FFFF"/>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26" name="Group 70"/>
          <p:cNvGrpSpPr/>
          <p:nvPr/>
        </p:nvGrpSpPr>
        <p:grpSpPr>
          <a:xfrm>
            <a:off x="6781680" y="5818320"/>
            <a:ext cx="152639" cy="152279"/>
            <a:chOff x="6781680" y="5818320"/>
            <a:chExt cx="152639" cy="152279"/>
          </a:xfrm>
        </p:grpSpPr>
        <p:sp>
          <p:nvSpPr>
            <p:cNvPr id="27" name="Straight Connector 67"/>
            <p:cNvSpPr/>
            <p:nvPr/>
          </p:nvSpPr>
          <p:spPr>
            <a:xfrm>
              <a:off x="6858000" y="5818320"/>
              <a:ext cx="76319" cy="152279"/>
            </a:xfrm>
            <a:prstGeom prst="line">
              <a:avLst/>
            </a:prstGeom>
            <a:noFill/>
            <a:ln w="9360">
              <a:solidFill>
                <a:srgbClr val="FFFFFF"/>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Straight Connector 69"/>
            <p:cNvSpPr/>
            <p:nvPr/>
          </p:nvSpPr>
          <p:spPr>
            <a:xfrm>
              <a:off x="6781680" y="5818320"/>
              <a:ext cx="76320" cy="152279"/>
            </a:xfrm>
            <a:prstGeom prst="line">
              <a:avLst/>
            </a:prstGeom>
            <a:noFill/>
            <a:ln w="9360">
              <a:solidFill>
                <a:srgbClr val="FFFFFF"/>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29" name="Group 80"/>
          <p:cNvGrpSpPr/>
          <p:nvPr/>
        </p:nvGrpSpPr>
        <p:grpSpPr>
          <a:xfrm>
            <a:off x="6759360" y="1484279"/>
            <a:ext cx="151920" cy="152281"/>
            <a:chOff x="6759360" y="1484279"/>
            <a:chExt cx="151920" cy="152281"/>
          </a:xfrm>
        </p:grpSpPr>
        <p:sp>
          <p:nvSpPr>
            <p:cNvPr id="30" name="Straight Connector 81"/>
            <p:cNvSpPr/>
            <p:nvPr/>
          </p:nvSpPr>
          <p:spPr>
            <a:xfrm flipH="1">
              <a:off x="6759360" y="1484279"/>
              <a:ext cx="75959" cy="152281"/>
            </a:xfrm>
            <a:prstGeom prst="line">
              <a:avLst/>
            </a:prstGeom>
            <a:noFill/>
            <a:ln w="9360">
              <a:solidFill>
                <a:srgbClr val="FFFFFF"/>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Straight Connector 82"/>
            <p:cNvSpPr/>
            <p:nvPr/>
          </p:nvSpPr>
          <p:spPr>
            <a:xfrm flipH="1">
              <a:off x="6835319" y="1484279"/>
              <a:ext cx="75961" cy="152281"/>
            </a:xfrm>
            <a:prstGeom prst="line">
              <a:avLst/>
            </a:prstGeom>
            <a:noFill/>
            <a:ln w="9360">
              <a:solidFill>
                <a:srgbClr val="FFFFFF"/>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32" name="Rectangle 1066"/>
          <p:cNvSpPr/>
          <p:nvPr/>
        </p:nvSpPr>
        <p:spPr>
          <a:xfrm>
            <a:off x="6553080" y="757080"/>
            <a:ext cx="2286000" cy="64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b="0" i="0" u="none" strike="noStrike" baseline="0" dirty="0">
                <a:ln>
                  <a:noFill/>
                </a:ln>
                <a:solidFill>
                  <a:srgbClr val="FFFFFF"/>
                </a:solidFill>
                <a:latin typeface="Euphemia UCAS" pitchFamily="18"/>
                <a:ea typeface="Nimbus Sans L" pitchFamily="2"/>
                <a:cs typeface="Lucidasans" pitchFamily="2"/>
              </a:rPr>
              <a:t> distributions &amp; correlations of produced particles</a:t>
            </a:r>
          </a:p>
        </p:txBody>
      </p:sp>
      <p:pic>
        <p:nvPicPr>
          <p:cNvPr id="44" name="cartoon"/>
          <p:cNvPicPr>
            <a:picLocks noChangeAspect="1"/>
          </p:cNvPicPr>
          <p:nvPr/>
        </p:nvPicPr>
        <p:blipFill>
          <a:blip r:embed="rId9">
            <a:lum/>
            <a:alphaModFix/>
          </a:blip>
          <a:srcRect/>
          <a:stretch>
            <a:fillRect/>
          </a:stretch>
        </p:blipFill>
        <p:spPr>
          <a:xfrm>
            <a:off x="160054" y="5229200"/>
            <a:ext cx="5617300" cy="10954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9" name="Date Placeholder 2"/>
          <p:cNvSpPr>
            <a:spLocks noGrp="1"/>
          </p:cNvSpPr>
          <p:nvPr>
            <p:ph type="dt" sz="half" idx="11"/>
          </p:nvPr>
        </p:nvSpPr>
        <p:spPr/>
        <p:txBody>
          <a:bodyPr/>
          <a:lstStyle/>
          <a:p>
            <a:pPr lvl="0"/>
            <a:r>
              <a:rPr lang="en-US" smtClean="0"/>
              <a:t>23/10-2012</a:t>
            </a:r>
            <a:endParaRPr lang="en-US"/>
          </a:p>
        </p:txBody>
      </p:sp>
      <p:sp>
        <p:nvSpPr>
          <p:cNvPr id="10" name="Slide Number Placeholder 3"/>
          <p:cNvSpPr>
            <a:spLocks noGrp="1"/>
          </p:cNvSpPr>
          <p:nvPr>
            <p:ph type="sldNum" sz="quarter" idx="12"/>
          </p:nvPr>
        </p:nvSpPr>
        <p:spPr/>
        <p:txBody>
          <a:bodyPr/>
          <a:lstStyle/>
          <a:p>
            <a:pPr lvl="0"/>
            <a:fld id="{3651F6EB-9D92-4364-921E-6192F85AD2DF}" type="slidenum">
              <a:t>11</a:t>
            </a:fld>
            <a:endParaRPr lang="en-US"/>
          </a:p>
        </p:txBody>
      </p:sp>
      <p:sp>
        <p:nvSpPr>
          <p:cNvPr id="2" name="Title 1"/>
          <p:cNvSpPr txBox="1">
            <a:spLocks noGrp="1"/>
          </p:cNvSpPr>
          <p:nvPr>
            <p:ph type="title" idx="4294967295"/>
          </p:nvPr>
        </p:nvSpPr>
        <p:spPr>
          <a:xfrm>
            <a:off x="1113480" y="185689"/>
            <a:ext cx="7445519" cy="771623"/>
          </a:xfrm>
        </p:spPr>
        <p:txBody>
          <a:bodyPr wrap="square" lIns="90000" tIns="46800" rIns="90000" bIns="46800" anchorCtr="0">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The </a:t>
            </a:r>
            <a:r>
              <a:rPr lang="en-US" dirty="0" smtClean="0"/>
              <a:t>LHC accelerator at CERN</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416" y="1196752"/>
            <a:ext cx="6422960" cy="51845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9" name="Date Placeholder 2"/>
          <p:cNvSpPr>
            <a:spLocks noGrp="1"/>
          </p:cNvSpPr>
          <p:nvPr>
            <p:ph type="dt" sz="half" idx="11"/>
          </p:nvPr>
        </p:nvSpPr>
        <p:spPr/>
        <p:txBody>
          <a:bodyPr/>
          <a:lstStyle/>
          <a:p>
            <a:pPr lvl="0"/>
            <a:r>
              <a:rPr lang="en-US" smtClean="0"/>
              <a:t>23/10-2012</a:t>
            </a:r>
            <a:endParaRPr lang="en-US"/>
          </a:p>
        </p:txBody>
      </p:sp>
      <p:sp>
        <p:nvSpPr>
          <p:cNvPr id="10" name="Slide Number Placeholder 3"/>
          <p:cNvSpPr>
            <a:spLocks noGrp="1"/>
          </p:cNvSpPr>
          <p:nvPr>
            <p:ph type="sldNum" sz="quarter" idx="12"/>
          </p:nvPr>
        </p:nvSpPr>
        <p:spPr/>
        <p:txBody>
          <a:bodyPr/>
          <a:lstStyle/>
          <a:p>
            <a:pPr lvl="0"/>
            <a:fld id="{3651F6EB-9D92-4364-921E-6192F85AD2DF}" type="slidenum">
              <a:t>12</a:t>
            </a:fld>
            <a:endParaRPr lang="en-US"/>
          </a:p>
        </p:txBody>
      </p:sp>
      <p:sp>
        <p:nvSpPr>
          <p:cNvPr id="2" name="Title 1"/>
          <p:cNvSpPr txBox="1">
            <a:spLocks noGrp="1"/>
          </p:cNvSpPr>
          <p:nvPr>
            <p:ph type="title" idx="4294967295"/>
          </p:nvPr>
        </p:nvSpPr>
        <p:spPr>
          <a:xfrm>
            <a:off x="1113480" y="-94320"/>
            <a:ext cx="7445519" cy="1331640"/>
          </a:xfrm>
        </p:spPr>
        <p:txBody>
          <a:bodyPr wrap="square" lIns="90000" tIns="46800" rIns="90000" bIns="46800" anchorCtr="0">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ALICE experiment at LHC</a:t>
            </a:r>
          </a:p>
        </p:txBody>
      </p:sp>
      <p:grpSp>
        <p:nvGrpSpPr>
          <p:cNvPr id="3" name="Group 2"/>
          <p:cNvGrpSpPr/>
          <p:nvPr/>
        </p:nvGrpSpPr>
        <p:grpSpPr>
          <a:xfrm>
            <a:off x="795960" y="1292400"/>
            <a:ext cx="7581960" cy="5024519"/>
            <a:chOff x="795960" y="1292400"/>
            <a:chExt cx="7581960" cy="5024519"/>
          </a:xfrm>
        </p:grpSpPr>
        <p:pic>
          <p:nvPicPr>
            <p:cNvPr id="4" name="Picture 3"/>
            <p:cNvPicPr>
              <a:picLocks noChangeAspect="1"/>
            </p:cNvPicPr>
            <p:nvPr/>
          </p:nvPicPr>
          <p:blipFill>
            <a:blip r:embed="rId3">
              <a:lum/>
              <a:alphaModFix/>
            </a:blip>
            <a:srcRect/>
            <a:stretch>
              <a:fillRect/>
            </a:stretch>
          </p:blipFill>
          <p:spPr>
            <a:xfrm>
              <a:off x="795960" y="1292400"/>
              <a:ext cx="7333560" cy="4933800"/>
            </a:xfrm>
            <a:prstGeom prst="rect">
              <a:avLst/>
            </a:prstGeom>
            <a:noFill/>
            <a:ln>
              <a:noFill/>
            </a:ln>
          </p:spPr>
        </p:pic>
        <p:sp>
          <p:nvSpPr>
            <p:cNvPr id="5" name="Freeform 4"/>
            <p:cNvSpPr/>
            <p:nvPr/>
          </p:nvSpPr>
          <p:spPr>
            <a:xfrm>
              <a:off x="5942520" y="1319400"/>
              <a:ext cx="2435400" cy="128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1" u="none" strike="noStrike" baseline="0">
                  <a:ln>
                    <a:noFill/>
                  </a:ln>
                  <a:solidFill>
                    <a:srgbClr val="FF00FF"/>
                  </a:solidFill>
                  <a:latin typeface="Times" pitchFamily="18"/>
                  <a:ea typeface="Nimbus Sans L" pitchFamily="2"/>
                  <a:cs typeface="Lucidasans" pitchFamily="2"/>
                </a:rPr>
                <a:t>The ALICE</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1" u="none" strike="noStrike" baseline="0">
                  <a:ln>
                    <a:noFill/>
                  </a:ln>
                  <a:solidFill>
                    <a:srgbClr val="FF00FF"/>
                  </a:solidFill>
                  <a:latin typeface="Times" pitchFamily="18"/>
                  <a:ea typeface="Nimbus Sans L" pitchFamily="2"/>
                  <a:cs typeface="Lucidasans" pitchFamily="2"/>
                </a:rPr>
                <a:t>Time Projection</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1" u="none" strike="noStrike" baseline="0">
                  <a:ln>
                    <a:noFill/>
                  </a:ln>
                  <a:solidFill>
                    <a:srgbClr val="FF00FF"/>
                  </a:solidFill>
                  <a:latin typeface="Times" pitchFamily="18"/>
                  <a:ea typeface="Nimbus Sans L" pitchFamily="2"/>
                  <a:cs typeface="Lucidasans" pitchFamily="2"/>
                </a:rPr>
                <a:t>Chamber (TPC)</a:t>
              </a:r>
            </a:p>
          </p:txBody>
        </p:sp>
        <p:sp>
          <p:nvSpPr>
            <p:cNvPr id="6" name="Straight Connector 5"/>
            <p:cNvSpPr/>
            <p:nvPr/>
          </p:nvSpPr>
          <p:spPr>
            <a:xfrm flipH="1">
              <a:off x="3212280" y="2501640"/>
              <a:ext cx="2756160" cy="880560"/>
            </a:xfrm>
            <a:prstGeom prst="line">
              <a:avLst/>
            </a:prstGeom>
            <a:noFill/>
            <a:ln w="19080">
              <a:solidFill>
                <a:srgbClr val="FF00FF"/>
              </a:solidFill>
              <a:prstDash val="solid"/>
              <a:miter/>
              <a:tailEnd type="arrow"/>
            </a:ln>
          </p:spPr>
          <p:txBody>
            <a:bodyPr vert="horz" wrap="squar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 name="Freeform 6"/>
            <p:cNvSpPr/>
            <p:nvPr/>
          </p:nvSpPr>
          <p:spPr>
            <a:xfrm>
              <a:off x="1138680" y="5301719"/>
              <a:ext cx="1062719" cy="101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noFill/>
            <a:ln w="36720">
              <a:solidFill>
                <a:srgbClr val="000000"/>
              </a:solidFill>
              <a:prstDash val="solid"/>
            </a:ln>
          </p:spPr>
          <p:txBody>
            <a:bodyPr vert="horz" wrap="none" lIns="108000" tIns="63000" rIns="108000" bIns="63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Tree>
    <p:extLst>
      <p:ext uri="{BB962C8B-B14F-4D97-AF65-F5344CB8AC3E}">
        <p14:creationId xmlns:p14="http://schemas.microsoft.com/office/powerpoint/2010/main" val="390330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TPC: Layout">
    <p:spTree>
      <p:nvGrpSpPr>
        <p:cNvPr id="1" name=""/>
        <p:cNvGrpSpPr/>
        <p:nvPr/>
      </p:nvGrpSpPr>
      <p:grpSpPr>
        <a:xfrm>
          <a:off x="0" y="0"/>
          <a:ext cx="0" cy="0"/>
          <a:chOff x="0" y="0"/>
          <a:chExt cx="0" cy="0"/>
        </a:xfrm>
      </p:grpSpPr>
      <p:sp>
        <p:nvSpPr>
          <p:cNvPr id="2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24" name="Date Placeholder 2"/>
          <p:cNvSpPr>
            <a:spLocks noGrp="1"/>
          </p:cNvSpPr>
          <p:nvPr>
            <p:ph type="dt" sz="half" idx="11"/>
          </p:nvPr>
        </p:nvSpPr>
        <p:spPr/>
        <p:txBody>
          <a:bodyPr/>
          <a:lstStyle/>
          <a:p>
            <a:pPr lvl="0"/>
            <a:r>
              <a:rPr lang="en-US" smtClean="0"/>
              <a:t>23/10-2012</a:t>
            </a:r>
            <a:endParaRPr lang="en-US"/>
          </a:p>
        </p:txBody>
      </p:sp>
      <p:sp>
        <p:nvSpPr>
          <p:cNvPr id="25" name="Slide Number Placeholder 3"/>
          <p:cNvSpPr>
            <a:spLocks noGrp="1"/>
          </p:cNvSpPr>
          <p:nvPr>
            <p:ph type="sldNum" sz="quarter" idx="12"/>
          </p:nvPr>
        </p:nvSpPr>
        <p:spPr/>
        <p:txBody>
          <a:bodyPr/>
          <a:lstStyle/>
          <a:p>
            <a:pPr lvl="0"/>
            <a:fld id="{CBB3D76A-CE32-4EA7-AB26-F34B74759D18}" type="slidenum">
              <a:t>13</a:t>
            </a:fld>
            <a:endParaRPr lang="en-US"/>
          </a:p>
        </p:txBody>
      </p:sp>
      <p:grpSp>
        <p:nvGrpSpPr>
          <p:cNvPr id="2" name="Group 1"/>
          <p:cNvGrpSpPr/>
          <p:nvPr/>
        </p:nvGrpSpPr>
        <p:grpSpPr>
          <a:xfrm>
            <a:off x="0" y="1219320"/>
            <a:ext cx="9144000" cy="5181480"/>
            <a:chOff x="0" y="1219320"/>
            <a:chExt cx="9144000" cy="5181480"/>
          </a:xfrm>
        </p:grpSpPr>
        <p:pic>
          <p:nvPicPr>
            <p:cNvPr id="3" name="Picture 2"/>
            <p:cNvPicPr>
              <a:picLocks noChangeAspect="1"/>
            </p:cNvPicPr>
            <p:nvPr/>
          </p:nvPicPr>
          <p:blipFill>
            <a:blip r:embed="rId3">
              <a:lum/>
              <a:alphaModFix/>
            </a:blip>
            <a:srcRect/>
            <a:stretch>
              <a:fillRect/>
            </a:stretch>
          </p:blipFill>
          <p:spPr>
            <a:xfrm>
              <a:off x="0" y="1219320"/>
              <a:ext cx="9144000" cy="5181480"/>
            </a:xfrm>
            <a:prstGeom prst="rect">
              <a:avLst/>
            </a:prstGeom>
            <a:solidFill>
              <a:srgbClr val="FFFF00"/>
            </a:solidFill>
            <a:ln>
              <a:noFill/>
            </a:ln>
          </p:spPr>
        </p:pic>
        <p:sp>
          <p:nvSpPr>
            <p:cNvPr id="4" name="Freeform 3"/>
            <p:cNvSpPr/>
            <p:nvPr/>
          </p:nvSpPr>
          <p:spPr>
            <a:xfrm>
              <a:off x="3658320" y="2362320"/>
              <a:ext cx="333000" cy="349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000099"/>
                  </a:solidFill>
                  <a:latin typeface="Arial" pitchFamily="18"/>
                  <a:ea typeface="Nimbus Sans L" pitchFamily="2"/>
                  <a:cs typeface="Lucidasans" pitchFamily="2"/>
                </a:rPr>
                <a:t>E</a:t>
              </a:r>
            </a:p>
          </p:txBody>
        </p:sp>
        <p:sp>
          <p:nvSpPr>
            <p:cNvPr id="5" name="Straight Connector 4"/>
            <p:cNvSpPr/>
            <p:nvPr/>
          </p:nvSpPr>
          <p:spPr>
            <a:xfrm flipV="1">
              <a:off x="3646440" y="2869920"/>
              <a:ext cx="620640" cy="88920"/>
            </a:xfrm>
            <a:prstGeom prst="line">
              <a:avLst/>
            </a:prstGeom>
            <a:noFill/>
            <a:ln w="12600">
              <a:solidFill>
                <a:srgbClr val="000099"/>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 name="Straight Connector 5"/>
            <p:cNvSpPr/>
            <p:nvPr/>
          </p:nvSpPr>
          <p:spPr>
            <a:xfrm flipV="1">
              <a:off x="2971800" y="1599840"/>
              <a:ext cx="3251159" cy="228600"/>
            </a:xfrm>
            <a:prstGeom prst="line">
              <a:avLst/>
            </a:prstGeom>
            <a:noFill/>
            <a:ln w="12600">
              <a:solidFill>
                <a:srgbClr val="000000"/>
              </a:solidFill>
              <a:prstDash val="solid"/>
              <a:miter/>
              <a:headEnd type="arrow"/>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 name="Freeform 6"/>
            <p:cNvSpPr/>
            <p:nvPr/>
          </p:nvSpPr>
          <p:spPr>
            <a:xfrm rot="300000">
              <a:off x="4087578" y="1439768"/>
              <a:ext cx="767519" cy="293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400" b="0" i="0" u="none" strike="noStrike" baseline="0">
                  <a:ln>
                    <a:noFill/>
                  </a:ln>
                  <a:solidFill>
                    <a:srgbClr val="000000"/>
                  </a:solidFill>
                  <a:latin typeface="Arial" pitchFamily="18"/>
                  <a:ea typeface="Nimbus Sans L" pitchFamily="2"/>
                  <a:cs typeface="Lucidasans" pitchFamily="2"/>
                </a:rPr>
                <a:t>510 cm</a:t>
              </a:r>
            </a:p>
          </p:txBody>
        </p:sp>
        <p:sp>
          <p:nvSpPr>
            <p:cNvPr id="8" name="Straight Connector 7"/>
            <p:cNvSpPr/>
            <p:nvPr/>
          </p:nvSpPr>
          <p:spPr>
            <a:xfrm flipH="1">
              <a:off x="5040360" y="2678040"/>
              <a:ext cx="574560" cy="88920"/>
            </a:xfrm>
            <a:prstGeom prst="line">
              <a:avLst/>
            </a:prstGeom>
            <a:noFill/>
            <a:ln w="12600">
              <a:solidFill>
                <a:srgbClr val="000099"/>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Freeform 8"/>
            <p:cNvSpPr/>
            <p:nvPr/>
          </p:nvSpPr>
          <p:spPr>
            <a:xfrm>
              <a:off x="5104800" y="2224080"/>
              <a:ext cx="333000" cy="349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000099"/>
                  </a:solidFill>
                  <a:latin typeface="Arial" pitchFamily="18"/>
                  <a:ea typeface="Nimbus Sans L" pitchFamily="2"/>
                  <a:cs typeface="Lucidasans" pitchFamily="2"/>
                </a:rPr>
                <a:t>E</a:t>
              </a:r>
            </a:p>
          </p:txBody>
        </p:sp>
        <p:sp>
          <p:nvSpPr>
            <p:cNvPr id="10" name="Straight Connector 9"/>
            <p:cNvSpPr/>
            <p:nvPr/>
          </p:nvSpPr>
          <p:spPr>
            <a:xfrm flipV="1">
              <a:off x="2941560" y="3592440"/>
              <a:ext cx="1886040" cy="291959"/>
            </a:xfrm>
            <a:prstGeom prst="line">
              <a:avLst/>
            </a:prstGeom>
            <a:noFill/>
            <a:ln w="12600">
              <a:solidFill>
                <a:srgbClr val="0033CC"/>
              </a:solidFill>
              <a:custDash>
                <a:ds d="100000" sp="100000"/>
              </a:custDash>
              <a:miter/>
              <a:headEnd type="arrow"/>
              <a:tailEnd type="arrow"/>
            </a:ln>
          </p:spPr>
          <p:txBody>
            <a:bodyPr vert="horz" wrap="non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 name="Freeform 10"/>
            <p:cNvSpPr/>
            <p:nvPr/>
          </p:nvSpPr>
          <p:spPr>
            <a:xfrm rot="534000">
              <a:off x="3200226" y="3600873"/>
              <a:ext cx="515879" cy="264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b="0" i="0" u="none" strike="noStrike" baseline="0">
                  <a:ln>
                    <a:noFill/>
                  </a:ln>
                  <a:solidFill>
                    <a:srgbClr val="0033CC"/>
                  </a:solidFill>
                  <a:latin typeface="Arial" pitchFamily="18"/>
                  <a:ea typeface="Nimbus Sans L" pitchFamily="2"/>
                  <a:cs typeface="Lucidasans" pitchFamily="2"/>
                </a:rPr>
                <a:t>88µs</a:t>
              </a:r>
            </a:p>
          </p:txBody>
        </p:sp>
        <p:sp>
          <p:nvSpPr>
            <p:cNvPr id="12" name="Straight Connector 11"/>
            <p:cNvSpPr/>
            <p:nvPr/>
          </p:nvSpPr>
          <p:spPr>
            <a:xfrm>
              <a:off x="2423520" y="2383199"/>
              <a:ext cx="1486800" cy="3677761"/>
            </a:xfrm>
            <a:prstGeom prst="line">
              <a:avLst/>
            </a:prstGeom>
            <a:noFill/>
            <a:ln w="19080">
              <a:solidFill>
                <a:srgbClr val="FFFF00"/>
              </a:solidFill>
              <a:prstDash val="solid"/>
              <a:miter/>
              <a:headEnd type="arrow"/>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rot="4278000">
              <a:off x="1916848" y="4536162"/>
              <a:ext cx="860399" cy="347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a:ln>
                    <a:noFill/>
                  </a:ln>
                  <a:solidFill>
                    <a:srgbClr val="000000"/>
                  </a:solidFill>
                  <a:latin typeface="Times New Roman" pitchFamily="18"/>
                  <a:ea typeface="Nimbus Sans L" pitchFamily="2"/>
                  <a:cs typeface="Lucidasans" pitchFamily="2"/>
                </a:rPr>
                <a:t>560 cm</a:t>
              </a:r>
            </a:p>
          </p:txBody>
        </p:sp>
      </p:grpSp>
      <p:sp>
        <p:nvSpPr>
          <p:cNvPr id="14" name="Freeform 13"/>
          <p:cNvSpPr/>
          <p:nvPr/>
        </p:nvSpPr>
        <p:spPr>
          <a:xfrm>
            <a:off x="5724128" y="1182778"/>
            <a:ext cx="3426813" cy="178164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FF"/>
          </a:solidFill>
          <a:ln>
            <a:noFill/>
            <a:prstDash val="solid"/>
          </a:ln>
        </p:spPr>
        <p:txBody>
          <a:bodyPr vert="horz" wrap="none" lIns="90000" tIns="46800" rIns="90000" bIns="46800" anchor="ctr" anchorCtr="0" compatLnSpc="0">
            <a:spAutoFit/>
          </a:bodyPr>
          <a:lstStyle/>
          <a:p>
            <a:pPr marL="0" marR="0" lvl="0" indent="0" algn="l" rtl="0" hangingPunct="0">
              <a:lnSpc>
                <a:spcPct val="19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dirty="0">
                <a:ln>
                  <a:noFill/>
                </a:ln>
                <a:solidFill>
                  <a:srgbClr val="FFFFFF"/>
                </a:solidFill>
                <a:latin typeface="Arial" pitchFamily="18"/>
                <a:ea typeface="Nimbus Sans L" pitchFamily="2"/>
                <a:cs typeface="Lucidasans" pitchFamily="2"/>
              </a:rPr>
              <a:t>         </a:t>
            </a:r>
            <a:r>
              <a:rPr lang="en-US" sz="1600" b="1" i="0" u="sng" strike="noStrike" baseline="0" dirty="0">
                <a:ln>
                  <a:noFill/>
                </a:ln>
                <a:solidFill>
                  <a:srgbClr val="FFFFFF"/>
                </a:solidFill>
                <a:uFillTx/>
                <a:latin typeface="Arial" pitchFamily="18"/>
                <a:ea typeface="Nimbus Sans L" pitchFamily="2"/>
                <a:cs typeface="Lucidasans" pitchFamily="2"/>
              </a:rPr>
              <a:t>Large data volume</a:t>
            </a:r>
            <a:r>
              <a:rPr lang="en-US" sz="1600" b="1" i="0" u="none" strike="noStrike" baseline="0" dirty="0">
                <a:ln>
                  <a:noFill/>
                </a:ln>
                <a:solidFill>
                  <a:srgbClr val="FFFFFF"/>
                </a:solidFill>
                <a:latin typeface="Arial" pitchFamily="18"/>
                <a:ea typeface="Nimbus Sans L" pitchFamily="2"/>
                <a:cs typeface="Lucidasans" pitchFamily="2"/>
              </a:rPr>
              <a:t>:</a:t>
            </a:r>
          </a:p>
          <a:p>
            <a:pPr marL="0" marR="0" lvl="0" indent="0" algn="l" rtl="0" hangingPunct="0">
              <a:lnSpc>
                <a:spcPct val="150000"/>
              </a:lnSpc>
              <a:spcBef>
                <a:spcPts val="0"/>
              </a:spcBef>
              <a:spcAft>
                <a:spcPts val="0"/>
              </a:spcAft>
              <a:buClr>
                <a:srgbClr val="FFFFFF"/>
              </a:buClr>
              <a:buSzPct val="100000"/>
              <a:buFont typeface="Arial" pitchFamily="34"/>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400" b="1" i="0" u="none" strike="noStrike" baseline="0" dirty="0">
                <a:ln>
                  <a:noFill/>
                </a:ln>
                <a:solidFill>
                  <a:srgbClr val="FFFFFF"/>
                </a:solidFill>
                <a:latin typeface="Arial" pitchFamily="18"/>
                <a:ea typeface="Nimbus Sans L" pitchFamily="2"/>
                <a:cs typeface="Lucidasans" pitchFamily="2"/>
              </a:rPr>
              <a:t> 570 132 (pads) x </a:t>
            </a:r>
            <a:r>
              <a:rPr lang="en-US" sz="1400" b="1" i="0" u="none" strike="noStrike" baseline="0" dirty="0" smtClean="0">
                <a:ln>
                  <a:noFill/>
                </a:ln>
                <a:solidFill>
                  <a:srgbClr val="FFFFFF"/>
                </a:solidFill>
                <a:latin typeface="Arial" pitchFamily="18"/>
                <a:ea typeface="Nimbus Sans L" pitchFamily="2"/>
                <a:cs typeface="Lucidasans" pitchFamily="2"/>
              </a:rPr>
              <a:t>1000 </a:t>
            </a:r>
            <a:r>
              <a:rPr lang="en-US" sz="1400" b="1" i="0" u="none" strike="noStrike" baseline="0" dirty="0">
                <a:ln>
                  <a:noFill/>
                </a:ln>
                <a:solidFill>
                  <a:srgbClr val="FFFFFF"/>
                </a:solidFill>
                <a:latin typeface="Arial" pitchFamily="18"/>
                <a:ea typeface="Nimbus Sans L" pitchFamily="2"/>
                <a:cs typeface="Lucidasans" pitchFamily="2"/>
              </a:rPr>
              <a:t>(time bins)</a:t>
            </a:r>
          </a:p>
          <a:p>
            <a:pPr marL="0" marR="0" lvl="0" indent="0" algn="l" rtl="0" hangingPunct="0">
              <a:lnSpc>
                <a:spcPct val="150000"/>
              </a:lnSpc>
              <a:spcBef>
                <a:spcPts val="0"/>
              </a:spcBef>
              <a:spcAft>
                <a:spcPts val="0"/>
              </a:spcAft>
              <a:buClr>
                <a:srgbClr val="FFFFFF"/>
              </a:buClr>
              <a:buSzPct val="100000"/>
              <a:buFont typeface="Arial" pitchFamily="34"/>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400" b="1" i="0" u="none" strike="noStrike" baseline="0" dirty="0">
                <a:ln>
                  <a:noFill/>
                </a:ln>
                <a:solidFill>
                  <a:srgbClr val="FFFFFF"/>
                </a:solidFill>
                <a:latin typeface="Arial" pitchFamily="18"/>
                <a:ea typeface="Nimbus Sans L" pitchFamily="2"/>
                <a:cs typeface="Lucidasans" pitchFamily="2"/>
              </a:rPr>
              <a:t> </a:t>
            </a:r>
            <a:r>
              <a:rPr lang="en-US" sz="1400" b="1" i="0" u="none" strike="noStrike" baseline="0" dirty="0" smtClean="0">
                <a:ln>
                  <a:noFill/>
                </a:ln>
                <a:solidFill>
                  <a:srgbClr val="FFFFFF"/>
                </a:solidFill>
                <a:latin typeface="Arial" pitchFamily="18"/>
                <a:ea typeface="Nimbus Sans L" pitchFamily="2"/>
                <a:cs typeface="Lucidasans" pitchFamily="2"/>
              </a:rPr>
              <a:t>~</a:t>
            </a:r>
            <a:r>
              <a:rPr lang="en-US" sz="1400" b="1" dirty="0" smtClean="0">
                <a:solidFill>
                  <a:srgbClr val="FFFFFF"/>
                </a:solidFill>
                <a:latin typeface="Arial" pitchFamily="18"/>
                <a:ea typeface="Nimbus Sans L" pitchFamily="2"/>
                <a:cs typeface="Lucidasans" pitchFamily="2"/>
              </a:rPr>
              <a:t>700</a:t>
            </a:r>
            <a:r>
              <a:rPr lang="en-US" sz="1400" b="1" i="0" u="none" strike="noStrike" baseline="0" dirty="0" smtClean="0">
                <a:ln>
                  <a:noFill/>
                </a:ln>
                <a:solidFill>
                  <a:srgbClr val="FFFFFF"/>
                </a:solidFill>
                <a:latin typeface="Arial" pitchFamily="18"/>
                <a:ea typeface="Nimbus Sans L" pitchFamily="2"/>
                <a:cs typeface="Lucidasans" pitchFamily="2"/>
              </a:rPr>
              <a:t> </a:t>
            </a:r>
            <a:r>
              <a:rPr lang="en-US" sz="1400" b="1" i="0" u="none" strike="noStrike" baseline="0" dirty="0">
                <a:ln>
                  <a:noFill/>
                </a:ln>
                <a:solidFill>
                  <a:srgbClr val="FFFFFF"/>
                </a:solidFill>
                <a:latin typeface="Arial" pitchFamily="18"/>
                <a:ea typeface="Nimbus Sans L" pitchFamily="2"/>
                <a:cs typeface="Lucidasans" pitchFamily="2"/>
              </a:rPr>
              <a:t>MB/event (NO 0-suppression!)</a:t>
            </a:r>
          </a:p>
          <a:p>
            <a:pPr marL="0" marR="0" lvl="0" indent="0" algn="l" rtl="0" hangingPunct="0">
              <a:lnSpc>
                <a:spcPct val="150000"/>
              </a:lnSpc>
              <a:spcBef>
                <a:spcPts val="0"/>
              </a:spcBef>
              <a:spcAft>
                <a:spcPts val="0"/>
              </a:spcAft>
              <a:buClr>
                <a:srgbClr val="FFFFFF"/>
              </a:buClr>
              <a:buSzPct val="100000"/>
              <a:buFont typeface="Arial" pitchFamily="34"/>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400" b="1" i="0" u="none" strike="noStrike" baseline="0" dirty="0">
                <a:ln>
                  <a:noFill/>
                </a:ln>
                <a:solidFill>
                  <a:srgbClr val="FFFFFF"/>
                </a:solidFill>
                <a:latin typeface="Arial" pitchFamily="18"/>
                <a:ea typeface="Nimbus Sans L" pitchFamily="2"/>
                <a:cs typeface="Lucidasans" pitchFamily="2"/>
              </a:rPr>
              <a:t> </a:t>
            </a:r>
            <a:r>
              <a:rPr lang="en-US" sz="1400" b="1" i="0" u="none" strike="noStrike" baseline="0" dirty="0" err="1">
                <a:ln>
                  <a:noFill/>
                </a:ln>
                <a:solidFill>
                  <a:srgbClr val="FFFFFF"/>
                </a:solidFill>
                <a:latin typeface="Arial" pitchFamily="18"/>
                <a:ea typeface="Nimbus Sans L" pitchFamily="2"/>
                <a:cs typeface="Lucidasans" pitchFamily="2"/>
              </a:rPr>
              <a:t>Pb</a:t>
            </a:r>
            <a:r>
              <a:rPr lang="en-US" sz="1400" b="1" i="0" u="none" strike="noStrike" baseline="0" dirty="0">
                <a:ln>
                  <a:noFill/>
                </a:ln>
                <a:solidFill>
                  <a:srgbClr val="FFFFFF"/>
                </a:solidFill>
                <a:latin typeface="Arial" pitchFamily="18"/>
                <a:ea typeface="Nimbus Sans L" pitchFamily="2"/>
                <a:cs typeface="Lucidasans" pitchFamily="2"/>
              </a:rPr>
              <a:t> – </a:t>
            </a:r>
            <a:r>
              <a:rPr lang="en-US" sz="1400" b="1" i="0" u="none" strike="noStrike" baseline="0" dirty="0" err="1">
                <a:ln>
                  <a:noFill/>
                </a:ln>
                <a:solidFill>
                  <a:srgbClr val="FFFFFF"/>
                </a:solidFill>
                <a:latin typeface="Arial" pitchFamily="18"/>
                <a:ea typeface="Nimbus Sans L" pitchFamily="2"/>
                <a:cs typeface="Lucidasans" pitchFamily="2"/>
              </a:rPr>
              <a:t>Pb</a:t>
            </a:r>
            <a:r>
              <a:rPr lang="en-US" sz="1400" b="1" i="0" u="none" strike="noStrike" baseline="0" dirty="0">
                <a:ln>
                  <a:noFill/>
                </a:ln>
                <a:solidFill>
                  <a:srgbClr val="FFFFFF"/>
                </a:solidFill>
                <a:latin typeface="Arial" pitchFamily="18"/>
                <a:ea typeface="Nimbus Sans L" pitchFamily="2"/>
                <a:cs typeface="Lucidasans" pitchFamily="2"/>
              </a:rPr>
              <a:t>  	</a:t>
            </a:r>
            <a:r>
              <a:rPr lang="en-US" sz="1400" b="1" i="0" u="none" strike="noStrike" baseline="0" dirty="0">
                <a:ln>
                  <a:noFill/>
                </a:ln>
                <a:solidFill>
                  <a:srgbClr val="FFFFFF"/>
                </a:solidFill>
                <a:latin typeface="Wingdings" pitchFamily="18"/>
                <a:ea typeface="Nimbus Sans L" pitchFamily="2"/>
                <a:cs typeface="Lucidasans" pitchFamily="2"/>
              </a:rPr>
              <a:t></a:t>
            </a:r>
            <a:r>
              <a:rPr lang="en-US" sz="1400" b="1" i="0" u="none" strike="noStrike" baseline="0" dirty="0">
                <a:ln>
                  <a:noFill/>
                </a:ln>
                <a:solidFill>
                  <a:srgbClr val="FFFFFF"/>
                </a:solidFill>
                <a:latin typeface="Arial" pitchFamily="18"/>
                <a:ea typeface="Nimbus Sans L" pitchFamily="2"/>
                <a:cs typeface="Lucidasans" pitchFamily="2"/>
              </a:rPr>
              <a:t> </a:t>
            </a:r>
            <a:r>
              <a:rPr lang="en-US" sz="1400" b="1" i="0" u="none" strike="noStrike" baseline="0" dirty="0" smtClean="0">
                <a:ln>
                  <a:noFill/>
                </a:ln>
                <a:solidFill>
                  <a:srgbClr val="FFFFFF"/>
                </a:solidFill>
                <a:latin typeface="Arial" pitchFamily="18"/>
                <a:ea typeface="Nimbus Sans L" pitchFamily="2"/>
                <a:cs typeface="Lucidasans" pitchFamily="2"/>
              </a:rPr>
              <a:t>~20 </a:t>
            </a:r>
            <a:r>
              <a:rPr lang="en-US" sz="1400" b="1" i="0" u="none" strike="noStrike" baseline="0" dirty="0">
                <a:ln>
                  <a:noFill/>
                </a:ln>
                <a:solidFill>
                  <a:srgbClr val="FFFFFF"/>
                </a:solidFill>
                <a:latin typeface="Arial" pitchFamily="18"/>
                <a:ea typeface="Nimbus Sans L" pitchFamily="2"/>
                <a:cs typeface="Lucidasans" pitchFamily="2"/>
              </a:rPr>
              <a:t>MB/event (after 0-)</a:t>
            </a:r>
          </a:p>
          <a:p>
            <a:pPr marL="0" marR="0" lvl="0" indent="0" algn="l" rtl="0" hangingPunct="0">
              <a:lnSpc>
                <a:spcPct val="150000"/>
              </a:lnSpc>
              <a:spcBef>
                <a:spcPts val="0"/>
              </a:spcBef>
              <a:spcAft>
                <a:spcPts val="0"/>
              </a:spcAft>
              <a:buClr>
                <a:srgbClr val="FFFFFF"/>
              </a:buClr>
              <a:buSzPct val="100000"/>
              <a:buFont typeface="Arial" pitchFamily="34"/>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400" b="1" i="0" u="none" strike="noStrike" baseline="0" dirty="0">
                <a:ln>
                  <a:noFill/>
                </a:ln>
                <a:solidFill>
                  <a:srgbClr val="FFFFFF"/>
                </a:solidFill>
                <a:latin typeface="Arial" pitchFamily="18"/>
                <a:ea typeface="Nimbus Sans L" pitchFamily="2"/>
                <a:cs typeface="Lucidasans" pitchFamily="2"/>
              </a:rPr>
              <a:t> p-p	</a:t>
            </a:r>
            <a:r>
              <a:rPr lang="en-US" sz="1400" b="1" i="0" u="none" strike="noStrike" baseline="0" dirty="0">
                <a:ln>
                  <a:noFill/>
                </a:ln>
                <a:solidFill>
                  <a:srgbClr val="FFFFFF"/>
                </a:solidFill>
                <a:latin typeface="Wingdings" pitchFamily="18"/>
                <a:ea typeface="Nimbus Sans L" pitchFamily="2"/>
                <a:cs typeface="Lucidasans" pitchFamily="2"/>
              </a:rPr>
              <a:t></a:t>
            </a:r>
            <a:r>
              <a:rPr lang="en-US" sz="1400" b="1" i="0" u="none" strike="noStrike" baseline="0" dirty="0">
                <a:ln>
                  <a:noFill/>
                </a:ln>
                <a:solidFill>
                  <a:srgbClr val="FFFFFF"/>
                </a:solidFill>
                <a:latin typeface="Arial" pitchFamily="18"/>
                <a:ea typeface="Nimbus Sans L" pitchFamily="2"/>
                <a:cs typeface="Lucidasans" pitchFamily="2"/>
              </a:rPr>
              <a:t> </a:t>
            </a:r>
            <a:r>
              <a:rPr lang="en-US" sz="1400" b="1" dirty="0">
                <a:solidFill>
                  <a:srgbClr val="FFFFFF"/>
                </a:solidFill>
                <a:latin typeface="Arial" pitchFamily="18"/>
                <a:ea typeface="Nimbus Sans L" pitchFamily="2"/>
                <a:cs typeface="Lucidasans" pitchFamily="2"/>
              </a:rPr>
              <a:t>&lt;</a:t>
            </a:r>
            <a:r>
              <a:rPr lang="en-US" sz="1400" b="1" i="0" u="none" strike="noStrike" baseline="0" dirty="0" smtClean="0">
                <a:ln>
                  <a:noFill/>
                </a:ln>
                <a:solidFill>
                  <a:srgbClr val="FFFFFF"/>
                </a:solidFill>
                <a:latin typeface="Arial" pitchFamily="18"/>
                <a:ea typeface="Nimbus Sans L" pitchFamily="2"/>
                <a:cs typeface="Lucidasans" pitchFamily="2"/>
              </a:rPr>
              <a:t> 1MB/event</a:t>
            </a:r>
            <a:r>
              <a:rPr lang="en-US" sz="1200" b="1" i="0" u="none" strike="noStrike" baseline="0" dirty="0" smtClean="0">
                <a:ln>
                  <a:noFill/>
                </a:ln>
                <a:solidFill>
                  <a:srgbClr val="FFFFFF"/>
                </a:solidFill>
                <a:latin typeface="Arial" pitchFamily="18"/>
                <a:ea typeface="Nimbus Sans L" pitchFamily="2"/>
                <a:cs typeface="Lucidasans" pitchFamily="2"/>
              </a:rPr>
              <a:t> </a:t>
            </a:r>
            <a:r>
              <a:rPr lang="en-US" sz="1200" b="1" i="0" u="none" strike="noStrike" baseline="0" dirty="0">
                <a:ln>
                  <a:noFill/>
                </a:ln>
                <a:solidFill>
                  <a:srgbClr val="FFFFFF"/>
                </a:solidFill>
                <a:latin typeface="Arial" pitchFamily="18"/>
                <a:ea typeface="Nimbus Sans L" pitchFamily="2"/>
                <a:cs typeface="Lucidasans" pitchFamily="2"/>
              </a:rPr>
              <a:t>(</a:t>
            </a:r>
            <a:r>
              <a:rPr lang="en-US" sz="1200" b="1" i="0" u="none" strike="noStrike" baseline="0" dirty="0" err="1">
                <a:ln>
                  <a:noFill/>
                </a:ln>
                <a:solidFill>
                  <a:srgbClr val="FFFFFF"/>
                </a:solidFill>
                <a:latin typeface="Arial" pitchFamily="18"/>
                <a:ea typeface="Nimbus Sans L" pitchFamily="2"/>
                <a:cs typeface="Lucidasans" pitchFamily="2"/>
              </a:rPr>
              <a:t>suppres</a:t>
            </a:r>
            <a:r>
              <a:rPr lang="en-US" sz="1200" b="1" i="0" u="none" strike="noStrike" baseline="0" dirty="0">
                <a:ln>
                  <a:noFill/>
                </a:ln>
                <a:solidFill>
                  <a:srgbClr val="FFFFFF"/>
                </a:solidFill>
                <a:latin typeface="Arial" pitchFamily="18"/>
                <a:ea typeface="Nimbus Sans L" pitchFamily="2"/>
                <a:cs typeface="Lucidasans" pitchFamily="2"/>
              </a:rPr>
              <a:t>.)</a:t>
            </a:r>
          </a:p>
        </p:txBody>
      </p:sp>
      <p:sp>
        <p:nvSpPr>
          <p:cNvPr id="15" name="Straight Connector 14"/>
          <p:cNvSpPr/>
          <p:nvPr/>
        </p:nvSpPr>
        <p:spPr>
          <a:xfrm flipV="1">
            <a:off x="858959" y="3733560"/>
            <a:ext cx="4010041" cy="801720"/>
          </a:xfrm>
          <a:prstGeom prst="line">
            <a:avLst/>
          </a:prstGeom>
          <a:noFill/>
          <a:ln w="19080">
            <a:solidFill>
              <a:srgbClr val="000000"/>
            </a:solidFill>
            <a:custDash>
              <a:ds d="98113" sp="98113"/>
            </a:custDash>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Straight Connector 15"/>
          <p:cNvSpPr/>
          <p:nvPr/>
        </p:nvSpPr>
        <p:spPr>
          <a:xfrm flipV="1">
            <a:off x="4869000" y="2935440"/>
            <a:ext cx="4010040" cy="798480"/>
          </a:xfrm>
          <a:prstGeom prst="line">
            <a:avLst/>
          </a:prstGeom>
          <a:noFill/>
          <a:ln w="19080">
            <a:solidFill>
              <a:srgbClr val="000000"/>
            </a:solidFill>
            <a:custDash>
              <a:ds d="98113" sp="98113"/>
            </a:custDash>
            <a:miter/>
            <a:head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Title 16"/>
          <p:cNvSpPr txBox="1">
            <a:spLocks noGrp="1"/>
          </p:cNvSpPr>
          <p:nvPr>
            <p:ph type="title" idx="4294967295"/>
          </p:nvPr>
        </p:nvSpPr>
        <p:spPr/>
        <p:txBody>
          <a:bodyPr wrap="square" lIns="90000" tIns="46800" rIns="90000" bIns="46800" anchorCtr="0">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ALICE TPC</a:t>
            </a:r>
          </a:p>
        </p:txBody>
      </p:sp>
      <p:sp>
        <p:nvSpPr>
          <p:cNvPr id="18" name="Freeform 17"/>
          <p:cNvSpPr/>
          <p:nvPr/>
        </p:nvSpPr>
        <p:spPr>
          <a:xfrm>
            <a:off x="72000" y="5190480"/>
            <a:ext cx="2343600" cy="1172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00"/>
          </a:solid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Gas volume:  </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95 m</a:t>
            </a:r>
            <a:r>
              <a:rPr lang="en-US" sz="1800" b="1" i="0" u="none" strike="noStrike" baseline="30000">
                <a:ln>
                  <a:noFill/>
                </a:ln>
                <a:solidFill>
                  <a:srgbClr val="FFFFFF"/>
                </a:solidFill>
                <a:latin typeface="Arial" pitchFamily="18"/>
                <a:ea typeface="Nimbus Sans L" pitchFamily="2"/>
                <a:cs typeface="Lucidasans" pitchFamily="2"/>
              </a:rPr>
              <a:t>3</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Drift gas:</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Ne-CO</a:t>
            </a:r>
            <a:r>
              <a:rPr lang="en-US" sz="1800" b="1" i="0" u="none" strike="noStrike" baseline="-25000">
                <a:ln>
                  <a:noFill/>
                </a:ln>
                <a:solidFill>
                  <a:srgbClr val="FFFFFF"/>
                </a:solidFill>
                <a:latin typeface="Arial" pitchFamily="18"/>
                <a:ea typeface="Nimbus Sans L" pitchFamily="2"/>
                <a:cs typeface="Lucidasans" pitchFamily="2"/>
              </a:rPr>
              <a:t>2 </a:t>
            </a:r>
            <a:r>
              <a:rPr lang="en-US" sz="1800" b="1" i="0" u="none" strike="noStrike" baseline="0">
                <a:ln>
                  <a:noFill/>
                </a:ln>
                <a:solidFill>
                  <a:srgbClr val="FFFFFF"/>
                </a:solidFill>
                <a:latin typeface="Arial" pitchFamily="18"/>
                <a:ea typeface="Nimbus Sans L" pitchFamily="2"/>
                <a:cs typeface="Lucidasans" pitchFamily="2"/>
              </a:rPr>
              <a:t>–N</a:t>
            </a:r>
            <a:r>
              <a:rPr lang="en-US" sz="1800" b="1" i="0" u="none" strike="noStrike" baseline="-25000">
                <a:ln>
                  <a:noFill/>
                </a:ln>
                <a:solidFill>
                  <a:srgbClr val="FFFFFF"/>
                </a:solidFill>
                <a:latin typeface="Arial" pitchFamily="18"/>
                <a:ea typeface="Nimbus Sans L" pitchFamily="2"/>
                <a:cs typeface="Lucidasans" pitchFamily="2"/>
              </a:rPr>
              <a:t>2 </a:t>
            </a:r>
            <a:r>
              <a:rPr lang="en-US" sz="1800" b="1" i="0" u="none" strike="noStrike" baseline="0">
                <a:ln>
                  <a:noFill/>
                </a:ln>
                <a:solidFill>
                  <a:srgbClr val="FFFFFF"/>
                </a:solidFill>
                <a:latin typeface="Arial" pitchFamily="18"/>
                <a:ea typeface="Nimbus Sans L" pitchFamily="2"/>
                <a:cs typeface="Lucidasans" pitchFamily="2"/>
              </a:rPr>
              <a:t>(86-9-5)</a:t>
            </a:r>
          </a:p>
        </p:txBody>
      </p:sp>
      <p:grpSp>
        <p:nvGrpSpPr>
          <p:cNvPr id="27" name="Group 26"/>
          <p:cNvGrpSpPr/>
          <p:nvPr/>
        </p:nvGrpSpPr>
        <p:grpSpPr>
          <a:xfrm>
            <a:off x="3621600" y="4149080"/>
            <a:ext cx="5479384" cy="2662267"/>
            <a:chOff x="3621600" y="4149080"/>
            <a:chExt cx="5479384" cy="2662267"/>
          </a:xfrm>
        </p:grpSpPr>
        <p:sp>
          <p:nvSpPr>
            <p:cNvPr id="19" name="TextBox 18"/>
            <p:cNvSpPr txBox="1"/>
            <p:nvPr/>
          </p:nvSpPr>
          <p:spPr>
            <a:xfrm>
              <a:off x="6228184" y="4149080"/>
              <a:ext cx="2872800" cy="2662267"/>
            </a:xfrm>
            <a:prstGeom prst="rect">
              <a:avLst/>
            </a:prstGeom>
            <a:solidFill>
              <a:srgbClr val="FF0000"/>
            </a:solidFill>
            <a:ln>
              <a:noFill/>
            </a:ln>
          </p:spPr>
          <p:txBody>
            <a:bodyPr lIns="0" tIns="0" rIns="0" bIns="0">
              <a:spAutoFit/>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marL="0" lvl="0" indent="0" algn="ctr" rtl="0">
                <a:buNone/>
              </a:pPr>
              <a:r>
                <a:rPr lang="en-US" b="1" dirty="0">
                  <a:latin typeface="" pitchFamily="16"/>
                </a:rPr>
                <a:t>Lund – 20MSEK worth development and construction to the TPC </a:t>
              </a:r>
              <a:r>
                <a:rPr lang="en-US" b="1" dirty="0" smtClean="0">
                  <a:latin typeface="" pitchFamily="16"/>
                </a:rPr>
                <a:t>electronics</a:t>
              </a:r>
            </a:p>
            <a:p>
              <a:pPr marL="0" lvl="0" indent="0" algn="ctr" rtl="0">
                <a:buNone/>
              </a:pPr>
              <a:r>
                <a:rPr lang="en-US" b="1" dirty="0" smtClean="0">
                  <a:latin typeface="" pitchFamily="16"/>
                </a:rPr>
                <a:t>GEM upgrade for 2019 approved by LHCC</a:t>
              </a:r>
              <a:endParaRPr lang="en-US" b="1" dirty="0">
                <a:latin typeface="" pitchFamily="16"/>
              </a:endParaRPr>
            </a:p>
          </p:txBody>
        </p:sp>
        <p:grpSp>
          <p:nvGrpSpPr>
            <p:cNvPr id="26" name="Group 25"/>
            <p:cNvGrpSpPr/>
            <p:nvPr/>
          </p:nvGrpSpPr>
          <p:grpSpPr>
            <a:xfrm>
              <a:off x="3621600" y="4747320"/>
              <a:ext cx="2084399" cy="1469520"/>
              <a:chOff x="3621600" y="4747320"/>
              <a:chExt cx="2084399" cy="1469520"/>
            </a:xfrm>
          </p:grpSpPr>
          <p:pic>
            <p:nvPicPr>
              <p:cNvPr id="20" name="Picture 19"/>
              <p:cNvPicPr>
                <a:picLocks noChangeAspect="1"/>
              </p:cNvPicPr>
              <p:nvPr/>
            </p:nvPicPr>
            <p:blipFill>
              <a:blip r:embed="rId7">
                <a:lum/>
                <a:alphaModFix/>
              </a:blip>
              <a:srcRect/>
              <a:stretch>
                <a:fillRect/>
              </a:stretch>
            </p:blipFill>
            <p:spPr>
              <a:xfrm>
                <a:off x="3832559" y="4811040"/>
                <a:ext cx="1873440" cy="1405800"/>
              </a:xfrm>
              <a:prstGeom prst="rect">
                <a:avLst/>
              </a:prstGeom>
              <a:noFill/>
              <a:ln>
                <a:noFill/>
              </a:ln>
            </p:spPr>
          </p:pic>
          <p:sp>
            <p:nvSpPr>
              <p:cNvPr id="21" name="Freeform 20"/>
              <p:cNvSpPr/>
              <p:nvPr/>
            </p:nvSpPr>
            <p:spPr>
              <a:xfrm>
                <a:off x="4015800" y="4747320"/>
                <a:ext cx="1535760" cy="1465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noFill/>
              <a:ln w="38160">
                <a:solidFill>
                  <a:srgbClr val="FF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Straight Connector 21"/>
              <p:cNvSpPr/>
              <p:nvPr/>
            </p:nvSpPr>
            <p:spPr>
              <a:xfrm flipH="1" flipV="1">
                <a:off x="3621600" y="4762440"/>
                <a:ext cx="476280" cy="343440"/>
              </a:xfrm>
              <a:prstGeom prst="line">
                <a:avLst/>
              </a:prstGeom>
              <a:noFill/>
              <a:ln w="38160">
                <a:solidFill>
                  <a:srgbClr val="FF0000"/>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2"/>
          <p:cNvSpPr>
            <a:spLocks noGrp="1"/>
          </p:cNvSpPr>
          <p:nvPr>
            <p:ph type="dt" sz="half" idx="11"/>
          </p:nvPr>
        </p:nvSpPr>
        <p:spPr/>
        <p:txBody>
          <a:bodyPr/>
          <a:lstStyle/>
          <a:p>
            <a:pPr lvl="0"/>
            <a:r>
              <a:rPr lang="en-US" smtClean="0"/>
              <a:t>23/10-2012</a:t>
            </a:r>
            <a:endParaRPr lang="en-US"/>
          </a:p>
        </p:txBody>
      </p:sp>
      <p:sp>
        <p:nvSpPr>
          <p:cNvPr id="7" name="Slide Number Placeholder 3"/>
          <p:cNvSpPr>
            <a:spLocks noGrp="1"/>
          </p:cNvSpPr>
          <p:nvPr>
            <p:ph type="sldNum" sz="quarter" idx="12"/>
          </p:nvPr>
        </p:nvSpPr>
        <p:spPr/>
        <p:txBody>
          <a:bodyPr/>
          <a:lstStyle/>
          <a:p>
            <a:pPr lvl="0"/>
            <a:fld id="{BD3B2F46-FD79-46F4-9266-808DB76F88D0}" type="slidenum">
              <a:t>14</a:t>
            </a:fld>
            <a:endParaRPr lang="en-US"/>
          </a:p>
        </p:txBody>
      </p:sp>
      <p:pic>
        <p:nvPicPr>
          <p:cNvPr id="2" name="Picture Placeholder 1"/>
          <p:cNvPicPr>
            <a:picLocks noGrp="1" noChangeAspect="1"/>
          </p:cNvPicPr>
          <p:nvPr>
            <p:ph type="pic" idx="4294967295"/>
          </p:nvPr>
        </p:nvPicPr>
        <p:blipFill>
          <a:blip r:embed="rId3">
            <a:lum/>
            <a:alphaModFix/>
          </a:blip>
          <a:srcRect/>
          <a:stretch>
            <a:fillRect/>
          </a:stretch>
        </p:blipFill>
        <p:spPr>
          <a:xfrm>
            <a:off x="1870560" y="1196752"/>
            <a:ext cx="5402880" cy="3977640"/>
          </a:xfrm>
        </p:spPr>
      </p:pic>
      <p:sp>
        <p:nvSpPr>
          <p:cNvPr id="3" name="Text Placeholder 2"/>
          <p:cNvSpPr txBox="1">
            <a:spLocks noGrp="1"/>
          </p:cNvSpPr>
          <p:nvPr>
            <p:ph type="body" idx="4294967295"/>
          </p:nvPr>
        </p:nvSpPr>
        <p:spPr>
          <a:xfrm>
            <a:off x="457200" y="5353544"/>
            <a:ext cx="8229600" cy="1027784"/>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a:latin typeface="" pitchFamily="16"/>
              </a:rPr>
              <a:t>ALICE first PbPb </a:t>
            </a:r>
            <a:r>
              <a:rPr lang="en-US" dirty="0" smtClean="0">
                <a:latin typeface="" pitchFamily="16"/>
              </a:rPr>
              <a:t>collisions: 8/11-2010</a:t>
            </a:r>
            <a:endParaRPr lang="en-US" dirty="0">
              <a:latin typeface="" pitchFamily="16"/>
            </a:endParaRPr>
          </a:p>
          <a:p>
            <a:pPr lvl="0"/>
            <a:r>
              <a:rPr lang="en-US" dirty="0">
                <a:latin typeface="" pitchFamily="16"/>
              </a:rPr>
              <a:t>Factor 14 jump in energy!</a:t>
            </a:r>
          </a:p>
        </p:txBody>
      </p:sp>
      <p:sp>
        <p:nvSpPr>
          <p:cNvPr id="4" name="Title 3"/>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One collision in the ALICE TPC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1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4" name="Date Placeholder 2"/>
          <p:cNvSpPr>
            <a:spLocks noGrp="1"/>
          </p:cNvSpPr>
          <p:nvPr>
            <p:ph type="dt" sz="half" idx="11"/>
          </p:nvPr>
        </p:nvSpPr>
        <p:spPr/>
        <p:txBody>
          <a:bodyPr/>
          <a:lstStyle/>
          <a:p>
            <a:pPr lvl="0"/>
            <a:r>
              <a:rPr lang="en-US" smtClean="0"/>
              <a:t>23/10-2012</a:t>
            </a:r>
            <a:endParaRPr lang="en-US"/>
          </a:p>
        </p:txBody>
      </p:sp>
      <p:sp>
        <p:nvSpPr>
          <p:cNvPr id="15" name="Slide Number Placeholder 3"/>
          <p:cNvSpPr>
            <a:spLocks noGrp="1"/>
          </p:cNvSpPr>
          <p:nvPr>
            <p:ph type="sldNum" sz="quarter" idx="12"/>
          </p:nvPr>
        </p:nvSpPr>
        <p:spPr/>
        <p:txBody>
          <a:bodyPr/>
          <a:lstStyle/>
          <a:p>
            <a:pPr lvl="0"/>
            <a:fld id="{C531E5BE-E15B-4960-9C7C-29B2509304CE}" type="slidenum">
              <a:t>15</a:t>
            </a:fld>
            <a:endParaRPr lang="en-US"/>
          </a:p>
        </p:txBody>
      </p:sp>
      <p:sp>
        <p:nvSpPr>
          <p:cNvPr id="2" name="Title 1"/>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What happens when we collide </a:t>
            </a:r>
            <a:r>
              <a:rPr lang="en-US" dirty="0" smtClean="0"/>
              <a:t>pp </a:t>
            </a:r>
            <a:r>
              <a:rPr lang="en-US" dirty="0"/>
              <a:t>and </a:t>
            </a:r>
            <a:r>
              <a:rPr lang="en-US" dirty="0" err="1" smtClean="0"/>
              <a:t>Pb-Pb</a:t>
            </a:r>
            <a:endParaRPr lang="en-US" dirty="0"/>
          </a:p>
        </p:txBody>
      </p:sp>
      <p:sp>
        <p:nvSpPr>
          <p:cNvPr id="3" name="Text Placeholder 2"/>
          <p:cNvSpPr txBox="1">
            <a:spLocks noGrp="1"/>
          </p:cNvSpPr>
          <p:nvPr>
            <p:ph type="body" idx="4294967295"/>
          </p:nvPr>
        </p:nvSpPr>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a:latin typeface="" pitchFamily="16"/>
              </a:rPr>
              <a:t>2 answers!</a:t>
            </a:r>
          </a:p>
        </p:txBody>
      </p:sp>
      <p:pic>
        <p:nvPicPr>
          <p:cNvPr id="5" name="Picture 4"/>
          <p:cNvPicPr>
            <a:picLocks noChangeAspect="1"/>
          </p:cNvPicPr>
          <p:nvPr/>
        </p:nvPicPr>
        <p:blipFill>
          <a:blip r:embed="rId6">
            <a:lum/>
            <a:alphaModFix/>
          </a:blip>
          <a:srcRect/>
          <a:stretch>
            <a:fillRect/>
          </a:stretch>
        </p:blipFill>
        <p:spPr>
          <a:xfrm>
            <a:off x="3127296" y="1416709"/>
            <a:ext cx="2956872" cy="3380443"/>
          </a:xfrm>
          <a:prstGeom prst="rect">
            <a:avLst/>
          </a:prstGeom>
          <a:noFill/>
          <a:ln>
            <a:noFill/>
          </a:ln>
        </p:spPr>
      </p:pic>
      <p:grpSp>
        <p:nvGrpSpPr>
          <p:cNvPr id="16" name="Group 15"/>
          <p:cNvGrpSpPr/>
          <p:nvPr/>
        </p:nvGrpSpPr>
        <p:grpSpPr>
          <a:xfrm>
            <a:off x="243720" y="1705680"/>
            <a:ext cx="4109753" cy="4585319"/>
            <a:chOff x="243720" y="1705680"/>
            <a:chExt cx="4109753" cy="4585319"/>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639" y="2889180"/>
              <a:ext cx="2146320" cy="2146320"/>
            </a:xfrm>
            <a:prstGeom prst="rect">
              <a:avLst/>
            </a:prstGeom>
            <a:noFill/>
            <a:ln>
              <a:noFill/>
            </a:ln>
          </p:spPr>
        </p:pic>
        <p:sp>
          <p:nvSpPr>
            <p:cNvPr id="7" name="Freeform 6"/>
            <p:cNvSpPr/>
            <p:nvPr/>
          </p:nvSpPr>
          <p:spPr>
            <a:xfrm>
              <a:off x="243720" y="1705680"/>
              <a:ext cx="4075920" cy="45853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8360">
              <a:solidFill>
                <a:srgbClr val="FF0000"/>
              </a:solidFill>
              <a:prstDash val="solid"/>
            </a:ln>
          </p:spPr>
          <p:txBody>
            <a:bodyPr vert="horz" wrap="none" lIns="99000" tIns="54000" rIns="99000" bIns="54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 name="TextBox 7"/>
            <p:cNvSpPr txBox="1"/>
            <p:nvPr/>
          </p:nvSpPr>
          <p:spPr>
            <a:xfrm>
              <a:off x="476280" y="4950720"/>
              <a:ext cx="3877193" cy="1152708"/>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Non-</a:t>
              </a:r>
              <a:r>
                <a:rPr lang="en-US" sz="1800" b="0" i="0" u="none" strike="noStrike" baseline="0" dirty="0" err="1">
                  <a:ln>
                    <a:noFill/>
                  </a:ln>
                  <a:solidFill>
                    <a:srgbClr val="FFFFFF"/>
                  </a:solidFill>
                  <a:latin typeface="Arial" pitchFamily="18"/>
                  <a:ea typeface="Nimbus Sans L" pitchFamily="2"/>
                  <a:cs typeface="Lucidasans" pitchFamily="2"/>
                </a:rPr>
                <a:t>perturbative</a:t>
              </a:r>
              <a:r>
                <a:rPr lang="en-US" sz="1800" b="0" i="0" u="none" strike="noStrike" baseline="0" dirty="0">
                  <a:ln>
                    <a:noFill/>
                  </a:ln>
                  <a:solidFill>
                    <a:srgbClr val="FFFFFF"/>
                  </a:solidFill>
                  <a:latin typeface="Arial" pitchFamily="18"/>
                  <a:ea typeface="Nimbus Sans L" pitchFamily="2"/>
                  <a:cs typeface="Lucidasans" pitchFamily="2"/>
                </a:rPr>
                <a:t> physics</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a:t>
              </a:r>
              <a:r>
                <a:rPr lang="en-US" sz="1800" b="0" i="0" u="none" strike="noStrike" baseline="0" dirty="0" smtClean="0">
                  <a:ln>
                    <a:noFill/>
                  </a:ln>
                  <a:solidFill>
                    <a:srgbClr val="FFFFFF"/>
                  </a:solidFill>
                  <a:latin typeface="Arial" pitchFamily="18"/>
                  <a:ea typeface="Nimbus Sans L" pitchFamily="2"/>
                  <a:cs typeface="Lucidasans" pitchFamily="2"/>
                </a:rPr>
                <a:t>know </a:t>
              </a:r>
              <a:r>
                <a:rPr lang="en-US" sz="1800" b="0" i="0" u="none" strike="noStrike" baseline="0" dirty="0">
                  <a:ln>
                    <a:noFill/>
                  </a:ln>
                  <a:solidFill>
                    <a:srgbClr val="FFFFFF"/>
                  </a:solidFill>
                  <a:latin typeface="Arial" pitchFamily="18"/>
                  <a:ea typeface="Nimbus Sans L" pitchFamily="2"/>
                  <a:cs typeface="Lucidasans" pitchFamily="2"/>
                </a:rPr>
                <a:t>the equations but not how to</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smtClean="0">
                  <a:solidFill>
                    <a:srgbClr val="FFFFFF"/>
                  </a:solidFill>
                  <a:latin typeface="Arial" pitchFamily="18"/>
                  <a:ea typeface="Nimbus Sans L" pitchFamily="2"/>
                  <a:cs typeface="Lucidasans" pitchFamily="2"/>
                </a:rPr>
                <a:t>s</a:t>
              </a:r>
              <a:r>
                <a:rPr lang="en-US" sz="1800" b="0" i="0" u="none" strike="noStrike" baseline="0" dirty="0" smtClean="0">
                  <a:ln>
                    <a:noFill/>
                  </a:ln>
                  <a:solidFill>
                    <a:srgbClr val="FFFFFF"/>
                  </a:solidFill>
                  <a:latin typeface="Arial" pitchFamily="18"/>
                  <a:ea typeface="Nimbus Sans L" pitchFamily="2"/>
                  <a:cs typeface="Lucidasans" pitchFamily="2"/>
                </a:rPr>
                <a:t>olve </a:t>
              </a:r>
              <a:r>
                <a:rPr lang="en-US" sz="1800" b="0" i="0" u="none" strike="noStrike" baseline="0" dirty="0">
                  <a:ln>
                    <a:noFill/>
                  </a:ln>
                  <a:solidFill>
                    <a:srgbClr val="FFFFFF"/>
                  </a:solidFill>
                  <a:latin typeface="Arial" pitchFamily="18"/>
                  <a:ea typeface="Nimbus Sans L" pitchFamily="2"/>
                  <a:cs typeface="Lucidasans" pitchFamily="2"/>
                </a:rPr>
                <a:t>them)</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Bulk properties (=medium)</a:t>
              </a:r>
            </a:p>
          </p:txBody>
        </p:sp>
        <p:sp>
          <p:nvSpPr>
            <p:cNvPr id="11" name="TextBox 10"/>
            <p:cNvSpPr txBox="1"/>
            <p:nvPr/>
          </p:nvSpPr>
          <p:spPr>
            <a:xfrm>
              <a:off x="869399" y="1971360"/>
              <a:ext cx="1671119" cy="715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4400" b="0" i="0" u="none" strike="noStrike" baseline="0">
                  <a:ln>
                    <a:noFill/>
                  </a:ln>
                  <a:solidFill>
                    <a:srgbClr val="FFFFFF"/>
                  </a:solidFill>
                  <a:latin typeface="Arial" pitchFamily="18"/>
                  <a:ea typeface="Nimbus Sans L" pitchFamily="2"/>
                  <a:cs typeface="Lucidasans" pitchFamily="2"/>
                </a:rPr>
                <a:t>SOFT</a:t>
              </a:r>
            </a:p>
          </p:txBody>
        </p:sp>
      </p:grpSp>
      <p:grpSp>
        <p:nvGrpSpPr>
          <p:cNvPr id="17" name="Group 16"/>
          <p:cNvGrpSpPr/>
          <p:nvPr/>
        </p:nvGrpSpPr>
        <p:grpSpPr>
          <a:xfrm>
            <a:off x="4950360" y="1696320"/>
            <a:ext cx="4075920" cy="4585319"/>
            <a:chOff x="4950360" y="1696320"/>
            <a:chExt cx="4075920" cy="4585319"/>
          </a:xfrm>
        </p:grpSpPr>
        <p:pic>
          <p:nvPicPr>
            <p:cNvPr id="4" name="Picture 3"/>
            <p:cNvPicPr>
              <a:picLocks noChangeAspect="1"/>
            </p:cNvPicPr>
            <p:nvPr/>
          </p:nvPicPr>
          <p:blipFill>
            <a:blip r:embed="rId8">
              <a:lum/>
              <a:alphaModFix/>
            </a:blip>
            <a:srcRect/>
            <a:stretch>
              <a:fillRect/>
            </a:stretch>
          </p:blipFill>
          <p:spPr>
            <a:xfrm>
              <a:off x="6542640" y="3060000"/>
              <a:ext cx="1534680" cy="1447919"/>
            </a:xfrm>
            <a:prstGeom prst="rect">
              <a:avLst/>
            </a:prstGeom>
            <a:noFill/>
            <a:ln>
              <a:noFill/>
            </a:ln>
          </p:spPr>
        </p:pic>
        <p:sp>
          <p:nvSpPr>
            <p:cNvPr id="9" name="Freeform 8"/>
            <p:cNvSpPr/>
            <p:nvPr/>
          </p:nvSpPr>
          <p:spPr>
            <a:xfrm>
              <a:off x="4950360" y="1696320"/>
              <a:ext cx="4075920" cy="45853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8360">
              <a:solidFill>
                <a:srgbClr val="FF0000"/>
              </a:solidFill>
              <a:prstDash val="solid"/>
            </a:ln>
          </p:spPr>
          <p:txBody>
            <a:bodyPr vert="horz" wrap="none" lIns="99000" tIns="54000" rIns="99000" bIns="54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TextBox 9"/>
            <p:cNvSpPr txBox="1"/>
            <p:nvPr/>
          </p:nvSpPr>
          <p:spPr>
            <a:xfrm>
              <a:off x="5182920" y="4941360"/>
              <a:ext cx="2580876" cy="1152708"/>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err="1">
                  <a:ln>
                    <a:noFill/>
                  </a:ln>
                  <a:solidFill>
                    <a:srgbClr val="FFFFFF"/>
                  </a:solidFill>
                  <a:latin typeface="Arial" pitchFamily="18"/>
                  <a:ea typeface="Nimbus Sans L" pitchFamily="2"/>
                  <a:cs typeface="Lucidasans" pitchFamily="2"/>
                </a:rPr>
                <a:t>Perturbative</a:t>
              </a:r>
              <a:r>
                <a:rPr lang="en-US" sz="1800" b="0" i="0" u="none" strike="noStrike" baseline="0" dirty="0">
                  <a:ln>
                    <a:noFill/>
                  </a:ln>
                  <a:solidFill>
                    <a:srgbClr val="FFFFFF"/>
                  </a:solidFill>
                  <a:latin typeface="Arial" pitchFamily="18"/>
                  <a:ea typeface="Nimbus Sans L" pitchFamily="2"/>
                  <a:cs typeface="Lucidasans" pitchFamily="2"/>
                </a:rPr>
                <a:t> physics</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(theoretical predictions)</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Rare </a:t>
              </a:r>
              <a:r>
                <a:rPr lang="en-US" sz="1800" b="0" i="0" u="none" strike="noStrike" baseline="0" dirty="0" smtClean="0">
                  <a:ln>
                    <a:noFill/>
                  </a:ln>
                  <a:solidFill>
                    <a:srgbClr val="FFFFFF"/>
                  </a:solidFill>
                  <a:latin typeface="Arial" pitchFamily="18"/>
                  <a:ea typeface="Nimbus Sans L" pitchFamily="2"/>
                  <a:cs typeface="Lucidasans" pitchFamily="2"/>
                </a:rPr>
                <a:t>processes </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solidFill>
                    <a:srgbClr val="FFFFFF"/>
                  </a:solidFill>
                  <a:latin typeface="Arial" pitchFamily="18"/>
                  <a:ea typeface="Nimbus Sans L" pitchFamily="2"/>
                  <a:cs typeface="Lucidasans" pitchFamily="2"/>
                </a:rPr>
                <a:t>	</a:t>
              </a:r>
              <a:r>
                <a:rPr lang="en-US" dirty="0" smtClean="0">
                  <a:solidFill>
                    <a:srgbClr val="FFFFFF"/>
                  </a:solidFill>
                  <a:latin typeface="Arial" pitchFamily="18"/>
                  <a:ea typeface="Nimbus Sans L" pitchFamily="2"/>
                  <a:cs typeface="Lucidasans" pitchFamily="2"/>
                </a:rPr>
                <a:t>	jets </a:t>
              </a:r>
              <a:r>
                <a:rPr lang="en-US" sz="1800" b="0" i="0" u="none" strike="noStrike" baseline="0" dirty="0" smtClean="0">
                  <a:ln>
                    <a:noFill/>
                  </a:ln>
                  <a:solidFill>
                    <a:srgbClr val="FFFFFF"/>
                  </a:solidFill>
                  <a:latin typeface="Arial" pitchFamily="18"/>
                  <a:ea typeface="Nimbus Sans L" pitchFamily="2"/>
                  <a:cs typeface="Lucidasans" pitchFamily="2"/>
                </a:rPr>
                <a:t>(=</a:t>
              </a:r>
              <a:r>
                <a:rPr lang="en-US" sz="1800" b="0" i="0" u="none" strike="noStrike" baseline="0" dirty="0">
                  <a:ln>
                    <a:noFill/>
                  </a:ln>
                  <a:solidFill>
                    <a:srgbClr val="FFFFFF"/>
                  </a:solidFill>
                  <a:latin typeface="Arial" pitchFamily="18"/>
                  <a:ea typeface="Nimbus Sans L" pitchFamily="2"/>
                  <a:cs typeface="Lucidasans" pitchFamily="2"/>
                </a:rPr>
                <a:t>probes)</a:t>
              </a:r>
            </a:p>
          </p:txBody>
        </p:sp>
        <p:sp>
          <p:nvSpPr>
            <p:cNvPr id="12" name="TextBox 11"/>
            <p:cNvSpPr txBox="1"/>
            <p:nvPr/>
          </p:nvSpPr>
          <p:spPr>
            <a:xfrm>
              <a:off x="6341400" y="1971720"/>
              <a:ext cx="1765800" cy="715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4400" b="0" i="0" u="none" strike="noStrike" baseline="0" dirty="0">
                  <a:ln>
                    <a:noFill/>
                  </a:ln>
                  <a:solidFill>
                    <a:srgbClr val="FFFFFF"/>
                  </a:solidFill>
                  <a:latin typeface="Arial" pitchFamily="18"/>
                  <a:ea typeface="Nimbus Sans L" pitchFamily="2"/>
                  <a:cs typeface="Lucidasans" pitchFamily="2"/>
                </a:rPr>
                <a:t>HARD</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9"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30" name="Date Placeholder 2"/>
          <p:cNvSpPr>
            <a:spLocks noGrp="1"/>
          </p:cNvSpPr>
          <p:nvPr>
            <p:ph type="dt" sz="half" idx="11"/>
          </p:nvPr>
        </p:nvSpPr>
        <p:spPr/>
        <p:txBody>
          <a:bodyPr/>
          <a:lstStyle/>
          <a:p>
            <a:pPr lvl="0"/>
            <a:r>
              <a:rPr lang="en-US" smtClean="0"/>
              <a:t>23/10-2012</a:t>
            </a:r>
            <a:endParaRPr lang="en-US"/>
          </a:p>
        </p:txBody>
      </p:sp>
      <p:sp>
        <p:nvSpPr>
          <p:cNvPr id="31" name="Slide Number Placeholder 3"/>
          <p:cNvSpPr>
            <a:spLocks noGrp="1"/>
          </p:cNvSpPr>
          <p:nvPr>
            <p:ph type="sldNum" sz="quarter" idx="12"/>
          </p:nvPr>
        </p:nvSpPr>
        <p:spPr/>
        <p:txBody>
          <a:bodyPr/>
          <a:lstStyle/>
          <a:p>
            <a:pPr lvl="0"/>
            <a:fld id="{6CD0B036-C377-4C4F-BCF6-FF01783C11D8}" type="slidenum">
              <a:t>16</a:t>
            </a:fld>
            <a:endParaRPr lang="en-US"/>
          </a:p>
        </p:txBody>
      </p:sp>
      <p:sp>
        <p:nvSpPr>
          <p:cNvPr id="2" name="Title 1"/>
          <p:cNvSpPr txBox="1">
            <a:spLocks noGrp="1"/>
          </p:cNvSpPr>
          <p:nvPr>
            <p:ph type="title" idx="4294967295"/>
          </p:nvPr>
        </p:nvSpPr>
        <p:spPr>
          <a:xfrm>
            <a:off x="1113480" y="-47520"/>
            <a:ext cx="773603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Phenomenological model of soft physics e.g. Lund string model</a:t>
            </a:r>
          </a:p>
        </p:txBody>
      </p:sp>
      <p:pic>
        <p:nvPicPr>
          <p:cNvPr id="3" name="Picture 2"/>
          <p:cNvPicPr>
            <a:picLocks noChangeAspect="1"/>
          </p:cNvPicPr>
          <p:nvPr/>
        </p:nvPicPr>
        <p:blipFill>
          <a:blip r:embed="rId3">
            <a:lum/>
            <a:alphaModFix/>
          </a:blip>
          <a:srcRect/>
          <a:stretch>
            <a:fillRect/>
          </a:stretch>
        </p:blipFill>
        <p:spPr>
          <a:xfrm>
            <a:off x="2203199" y="1303920"/>
            <a:ext cx="4796640" cy="2151720"/>
          </a:xfrm>
          <a:prstGeom prst="rect">
            <a:avLst/>
          </a:prstGeom>
          <a:noFill/>
          <a:ln>
            <a:noFill/>
          </a:ln>
        </p:spPr>
      </p:pic>
      <p:sp>
        <p:nvSpPr>
          <p:cNvPr id="4" name="Freeform 3"/>
          <p:cNvSpPr/>
          <p:nvPr/>
        </p:nvSpPr>
        <p:spPr>
          <a:xfrm>
            <a:off x="2054519" y="4357834"/>
            <a:ext cx="2547000" cy="286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 name="Freeform 4"/>
          <p:cNvSpPr/>
          <p:nvPr/>
        </p:nvSpPr>
        <p:spPr>
          <a:xfrm>
            <a:off x="1390319" y="5805000"/>
            <a:ext cx="72000" cy="111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solidFill>
            <a:srgbClr val="FFFFFF"/>
          </a:solid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 name="Freeform 5"/>
          <p:cNvSpPr/>
          <p:nvPr/>
        </p:nvSpPr>
        <p:spPr>
          <a:xfrm>
            <a:off x="3024360" y="5805000"/>
            <a:ext cx="71640" cy="111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solidFill>
            <a:srgbClr val="FFFFFF"/>
          </a:solid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 name="Straight Connector 6"/>
          <p:cNvSpPr/>
          <p:nvPr/>
        </p:nvSpPr>
        <p:spPr>
          <a:xfrm>
            <a:off x="1462680" y="5860799"/>
            <a:ext cx="1561680" cy="0"/>
          </a:xfrm>
          <a:prstGeom prst="line">
            <a:avLst/>
          </a:pr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 name="Straight Connector 7"/>
          <p:cNvSpPr/>
          <p:nvPr/>
        </p:nvSpPr>
        <p:spPr>
          <a:xfrm>
            <a:off x="1462680" y="5805000"/>
            <a:ext cx="1561680" cy="0"/>
          </a:xfrm>
          <a:prstGeom prst="line">
            <a:avLst/>
          </a:pr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Straight Connector 8"/>
          <p:cNvSpPr/>
          <p:nvPr/>
        </p:nvSpPr>
        <p:spPr>
          <a:xfrm>
            <a:off x="1462680" y="5916600"/>
            <a:ext cx="1561680" cy="0"/>
          </a:xfrm>
          <a:prstGeom prst="line">
            <a:avLst/>
          </a:pr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 name="Freeform 10"/>
          <p:cNvSpPr/>
          <p:nvPr/>
        </p:nvSpPr>
        <p:spPr>
          <a:xfrm>
            <a:off x="1403648" y="4210065"/>
            <a:ext cx="72000" cy="111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solidFill>
            <a:srgbClr val="FFFFFF"/>
          </a:solid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Freeform 11"/>
          <p:cNvSpPr/>
          <p:nvPr/>
        </p:nvSpPr>
        <p:spPr>
          <a:xfrm>
            <a:off x="2977497" y="4221088"/>
            <a:ext cx="71640" cy="111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solidFill>
            <a:srgbClr val="FFFFFF"/>
          </a:solid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Straight Connector 12"/>
          <p:cNvSpPr/>
          <p:nvPr/>
        </p:nvSpPr>
        <p:spPr>
          <a:xfrm>
            <a:off x="1461721" y="4265865"/>
            <a:ext cx="1561681" cy="0"/>
          </a:xfrm>
          <a:prstGeom prst="line">
            <a:avLst/>
          </a:pr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Freeform 13"/>
          <p:cNvSpPr/>
          <p:nvPr/>
        </p:nvSpPr>
        <p:spPr>
          <a:xfrm rot="5400000">
            <a:off x="2124480" y="3334320"/>
            <a:ext cx="216720" cy="1561680"/>
          </a:xfrm>
          <a:custGeom>
            <a:avLst>
              <a:gd name="f0" fmla="val 15524"/>
            </a:avLst>
            <a:gdLst>
              <a:gd name="f1" fmla="val 10800000"/>
              <a:gd name="f2" fmla="val 5400000"/>
              <a:gd name="f3" fmla="val 180"/>
              <a:gd name="f4" fmla="val w"/>
              <a:gd name="f5" fmla="val h"/>
              <a:gd name="f6" fmla="val 0"/>
              <a:gd name="f7" fmla="val 21600"/>
              <a:gd name="f8" fmla="*/ 5419351 1 1725033"/>
              <a:gd name="f9" fmla="+- 0 0 10800"/>
              <a:gd name="f10" fmla="+- 10800 0 10800"/>
              <a:gd name="f11" fmla="val 18900"/>
              <a:gd name="f12" fmla="val -2147483647"/>
              <a:gd name="f13" fmla="val 2147483647"/>
              <a:gd name="f14" fmla="val 5080"/>
              <a:gd name="f15" fmla="val 10800"/>
              <a:gd name="f16" fmla="val 16520"/>
              <a:gd name="f17" fmla="val 9740"/>
              <a:gd name="f18" fmla="val 16730"/>
              <a:gd name="f19" fmla="val 4870"/>
              <a:gd name="f20" fmla="+- 0 0 0"/>
              <a:gd name="f21" fmla="*/ f4 1 21600"/>
              <a:gd name="f22" fmla="*/ f5 1 21600"/>
              <a:gd name="f23" fmla="*/ f8 1 180"/>
              <a:gd name="f24" fmla="pin 0 f0 18900"/>
              <a:gd name="f25" fmla="*/ f20 f1 1"/>
              <a:gd name="f26" fmla="val f24"/>
              <a:gd name="f27" fmla="+- 21600 0 f24"/>
              <a:gd name="f28" fmla="*/ f24 1794 1"/>
              <a:gd name="f29" fmla="*/ f24 400 1"/>
              <a:gd name="f30" fmla="*/ f24 f21 1"/>
              <a:gd name="f31" fmla="*/ 10800 f22 1"/>
              <a:gd name="f32" fmla="*/ 21600 f21 1"/>
              <a:gd name="f33" fmla="*/ 0 f22 1"/>
              <a:gd name="f34" fmla="*/ f25 1 f3"/>
              <a:gd name="f35" fmla="*/ 0 f21 1"/>
              <a:gd name="f36" fmla="*/ 21600 f22 1"/>
              <a:gd name="f37" fmla="*/ f27 1 2"/>
              <a:gd name="f38" fmla="*/ f28 1 10000"/>
              <a:gd name="f39" fmla="*/ f29 1 18900"/>
              <a:gd name="f40" fmla="*/ f26 f21 1"/>
              <a:gd name="f41" fmla="+- f34 0 f2"/>
              <a:gd name="f42" fmla="+- f37 f24 0"/>
              <a:gd name="f43" fmla="+- 21600 0 f38"/>
              <a:gd name="f44" fmla="*/ f39 f23 1"/>
              <a:gd name="f45" fmla="+- 0 0 f44"/>
              <a:gd name="f46" fmla="*/ f45 f1 1"/>
              <a:gd name="f47" fmla="*/ f46 1 f8"/>
              <a:gd name="f48" fmla="+- f47 0 f2"/>
              <a:gd name="f49" fmla="sin 1 f48"/>
              <a:gd name="f50" fmla="cos 1 f48"/>
              <a:gd name="f51" fmla="+- 0 0 f49"/>
              <a:gd name="f52" fmla="+- 0 0 f50"/>
              <a:gd name="f53" fmla="*/ f51 f9 1"/>
              <a:gd name="f54" fmla="*/ f52 f10 1"/>
              <a:gd name="f55" fmla="*/ f52 f9 1"/>
              <a:gd name="f56" fmla="*/ f51 f10 1"/>
              <a:gd name="f57" fmla="+- f53 f54 0"/>
              <a:gd name="f58" fmla="+- f55 0 f56"/>
              <a:gd name="f59" fmla="+- f57 10800 0"/>
              <a:gd name="f60" fmla="+- 0 0 f58"/>
              <a:gd name="f61" fmla="+- f60 10800 0"/>
              <a:gd name="f62" fmla="+- f59 f59 0"/>
              <a:gd name="f63" fmla="+- 21600 0 f61"/>
              <a:gd name="f64" fmla="*/ f62 f21 1"/>
              <a:gd name="f65" fmla="*/ f61 f22 1"/>
              <a:gd name="f66" fmla="*/ f63 f22 1"/>
            </a:gdLst>
            <a:ahLst>
              <a:ahXY gdRefX="f0" minX="f6" maxX="f11">
                <a:pos x="f30" y="f31"/>
              </a:ahXY>
            </a:ahLst>
            <a:cxnLst>
              <a:cxn ang="3cd4">
                <a:pos x="hc" y="t"/>
              </a:cxn>
              <a:cxn ang="0">
                <a:pos x="r" y="vc"/>
              </a:cxn>
              <a:cxn ang="cd4">
                <a:pos x="hc" y="b"/>
              </a:cxn>
              <a:cxn ang="cd2">
                <a:pos x="l" y="vc"/>
              </a:cxn>
              <a:cxn ang="f41">
                <a:pos x="f32" y="f33"/>
              </a:cxn>
              <a:cxn ang="f41">
                <a:pos x="f35" y="f31"/>
              </a:cxn>
              <a:cxn ang="f41">
                <a:pos x="f32" y="f36"/>
              </a:cxn>
              <a:cxn ang="f41">
                <a:pos x="f40" y="f31"/>
              </a:cxn>
            </a:cxnLst>
            <a:rect l="f64" t="f65" r="f40" b="f66"/>
            <a:pathLst>
              <a:path w="21600" h="21600">
                <a:moveTo>
                  <a:pt x="f7" y="f6"/>
                </a:moveTo>
                <a:cubicBezTo>
                  <a:pt x="f42" y="f38"/>
                  <a:pt x="f26" y="f14"/>
                  <a:pt x="f26" y="f15"/>
                </a:cubicBezTo>
                <a:cubicBezTo>
                  <a:pt x="f26" y="f16"/>
                  <a:pt x="f42" y="f43"/>
                  <a:pt x="f7" y="f7"/>
                </a:cubicBezTo>
                <a:cubicBezTo>
                  <a:pt x="f17" y="f7"/>
                  <a:pt x="f6" y="f18"/>
                  <a:pt x="f6" y="f15"/>
                </a:cubicBezTo>
                <a:cubicBezTo>
                  <a:pt x="f6" y="f19"/>
                  <a:pt x="f17" y="f6"/>
                  <a:pt x="f7" y="f6"/>
                </a:cubicBezTo>
                <a:close/>
              </a:path>
            </a:pathLst>
          </a:cu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rot="16200000" flipV="1">
            <a:off x="2124481" y="3619920"/>
            <a:ext cx="216720" cy="1561680"/>
          </a:xfrm>
          <a:custGeom>
            <a:avLst>
              <a:gd name="f0" fmla="val 15524"/>
            </a:avLst>
            <a:gdLst>
              <a:gd name="f1" fmla="val 10800000"/>
              <a:gd name="f2" fmla="val 5400000"/>
              <a:gd name="f3" fmla="val 180"/>
              <a:gd name="f4" fmla="val w"/>
              <a:gd name="f5" fmla="val h"/>
              <a:gd name="f6" fmla="val 0"/>
              <a:gd name="f7" fmla="val 21600"/>
              <a:gd name="f8" fmla="*/ 5419351 1 1725033"/>
              <a:gd name="f9" fmla="+- 0 0 10800"/>
              <a:gd name="f10" fmla="+- 10800 0 10800"/>
              <a:gd name="f11" fmla="val 18900"/>
              <a:gd name="f12" fmla="val -2147483647"/>
              <a:gd name="f13" fmla="val 2147483647"/>
              <a:gd name="f14" fmla="val 5080"/>
              <a:gd name="f15" fmla="val 10800"/>
              <a:gd name="f16" fmla="val 16520"/>
              <a:gd name="f17" fmla="val 9740"/>
              <a:gd name="f18" fmla="val 16730"/>
              <a:gd name="f19" fmla="val 4870"/>
              <a:gd name="f20" fmla="+- 0 0 0"/>
              <a:gd name="f21" fmla="*/ f4 1 21600"/>
              <a:gd name="f22" fmla="*/ f5 1 21600"/>
              <a:gd name="f23" fmla="*/ f8 1 180"/>
              <a:gd name="f24" fmla="pin 0 f0 18900"/>
              <a:gd name="f25" fmla="*/ f20 f1 1"/>
              <a:gd name="f26" fmla="val f24"/>
              <a:gd name="f27" fmla="+- 21600 0 f24"/>
              <a:gd name="f28" fmla="*/ f24 1794 1"/>
              <a:gd name="f29" fmla="*/ f24 400 1"/>
              <a:gd name="f30" fmla="*/ f24 f21 1"/>
              <a:gd name="f31" fmla="*/ 10800 f22 1"/>
              <a:gd name="f32" fmla="*/ 21600 f21 1"/>
              <a:gd name="f33" fmla="*/ 0 f22 1"/>
              <a:gd name="f34" fmla="*/ f25 1 f3"/>
              <a:gd name="f35" fmla="*/ 0 f21 1"/>
              <a:gd name="f36" fmla="*/ 21600 f22 1"/>
              <a:gd name="f37" fmla="*/ f27 1 2"/>
              <a:gd name="f38" fmla="*/ f28 1 10000"/>
              <a:gd name="f39" fmla="*/ f29 1 18900"/>
              <a:gd name="f40" fmla="*/ f26 f21 1"/>
              <a:gd name="f41" fmla="+- f34 0 f2"/>
              <a:gd name="f42" fmla="+- f37 f24 0"/>
              <a:gd name="f43" fmla="+- 21600 0 f38"/>
              <a:gd name="f44" fmla="*/ f39 f23 1"/>
              <a:gd name="f45" fmla="+- 0 0 f44"/>
              <a:gd name="f46" fmla="*/ f45 f1 1"/>
              <a:gd name="f47" fmla="*/ f46 1 f8"/>
              <a:gd name="f48" fmla="+- f47 0 f2"/>
              <a:gd name="f49" fmla="sin 1 f48"/>
              <a:gd name="f50" fmla="cos 1 f48"/>
              <a:gd name="f51" fmla="+- 0 0 f49"/>
              <a:gd name="f52" fmla="+- 0 0 f50"/>
              <a:gd name="f53" fmla="*/ f51 f9 1"/>
              <a:gd name="f54" fmla="*/ f52 f10 1"/>
              <a:gd name="f55" fmla="*/ f52 f9 1"/>
              <a:gd name="f56" fmla="*/ f51 f10 1"/>
              <a:gd name="f57" fmla="+- f53 f54 0"/>
              <a:gd name="f58" fmla="+- f55 0 f56"/>
              <a:gd name="f59" fmla="+- f57 10800 0"/>
              <a:gd name="f60" fmla="+- 0 0 f58"/>
              <a:gd name="f61" fmla="+- f60 10800 0"/>
              <a:gd name="f62" fmla="+- f59 f59 0"/>
              <a:gd name="f63" fmla="+- 21600 0 f61"/>
              <a:gd name="f64" fmla="*/ f62 f21 1"/>
              <a:gd name="f65" fmla="*/ f61 f22 1"/>
              <a:gd name="f66" fmla="*/ f63 f22 1"/>
            </a:gdLst>
            <a:ahLst>
              <a:ahXY gdRefX="f0" minX="f6" maxX="f11">
                <a:pos x="f30" y="f31"/>
              </a:ahXY>
            </a:ahLst>
            <a:cxnLst>
              <a:cxn ang="3cd4">
                <a:pos x="hc" y="t"/>
              </a:cxn>
              <a:cxn ang="0">
                <a:pos x="r" y="vc"/>
              </a:cxn>
              <a:cxn ang="cd4">
                <a:pos x="hc" y="b"/>
              </a:cxn>
              <a:cxn ang="cd2">
                <a:pos x="l" y="vc"/>
              </a:cxn>
              <a:cxn ang="f41">
                <a:pos x="f32" y="f33"/>
              </a:cxn>
              <a:cxn ang="f41">
                <a:pos x="f35" y="f31"/>
              </a:cxn>
              <a:cxn ang="f41">
                <a:pos x="f32" y="f36"/>
              </a:cxn>
              <a:cxn ang="f41">
                <a:pos x="f40" y="f31"/>
              </a:cxn>
            </a:cxnLst>
            <a:rect l="f64" t="f65" r="f40" b="f66"/>
            <a:pathLst>
              <a:path w="21600" h="21600">
                <a:moveTo>
                  <a:pt x="f7" y="f6"/>
                </a:moveTo>
                <a:cubicBezTo>
                  <a:pt x="f42" y="f38"/>
                  <a:pt x="f26" y="f14"/>
                  <a:pt x="f26" y="f15"/>
                </a:cubicBezTo>
                <a:cubicBezTo>
                  <a:pt x="f26" y="f16"/>
                  <a:pt x="f42" y="f43"/>
                  <a:pt x="f7" y="f7"/>
                </a:cubicBezTo>
                <a:cubicBezTo>
                  <a:pt x="f17" y="f7"/>
                  <a:pt x="f6" y="f18"/>
                  <a:pt x="f6" y="f15"/>
                </a:cubicBezTo>
                <a:cubicBezTo>
                  <a:pt x="f6" y="f19"/>
                  <a:pt x="f17" y="f6"/>
                  <a:pt x="f7" y="f6"/>
                </a:cubicBezTo>
                <a:close/>
              </a:path>
            </a:pathLst>
          </a:cu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Freeform 15"/>
          <p:cNvSpPr/>
          <p:nvPr/>
        </p:nvSpPr>
        <p:spPr>
          <a:xfrm rot="5400000">
            <a:off x="1968780" y="3178620"/>
            <a:ext cx="528120" cy="1561680"/>
          </a:xfrm>
          <a:custGeom>
            <a:avLst>
              <a:gd name="f0" fmla="val 6339"/>
            </a:avLst>
            <a:gdLst>
              <a:gd name="f1" fmla="val 10800000"/>
              <a:gd name="f2" fmla="val 5400000"/>
              <a:gd name="f3" fmla="val 180"/>
              <a:gd name="f4" fmla="val w"/>
              <a:gd name="f5" fmla="val h"/>
              <a:gd name="f6" fmla="val 0"/>
              <a:gd name="f7" fmla="val 21600"/>
              <a:gd name="f8" fmla="*/ 5419351 1 1725033"/>
              <a:gd name="f9" fmla="+- 0 0 10800"/>
              <a:gd name="f10" fmla="+- 10800 0 10800"/>
              <a:gd name="f11" fmla="val 18900"/>
              <a:gd name="f12" fmla="val -2147483647"/>
              <a:gd name="f13" fmla="val 2147483647"/>
              <a:gd name="f14" fmla="val 5080"/>
              <a:gd name="f15" fmla="val 10800"/>
              <a:gd name="f16" fmla="val 16520"/>
              <a:gd name="f17" fmla="val 9740"/>
              <a:gd name="f18" fmla="val 16730"/>
              <a:gd name="f19" fmla="val 4870"/>
              <a:gd name="f20" fmla="+- 0 0 0"/>
              <a:gd name="f21" fmla="*/ f4 1 21600"/>
              <a:gd name="f22" fmla="*/ f5 1 21600"/>
              <a:gd name="f23" fmla="*/ f8 1 180"/>
              <a:gd name="f24" fmla="pin 0 f0 18900"/>
              <a:gd name="f25" fmla="*/ f20 f1 1"/>
              <a:gd name="f26" fmla="val f24"/>
              <a:gd name="f27" fmla="+- 21600 0 f24"/>
              <a:gd name="f28" fmla="*/ f24 1794 1"/>
              <a:gd name="f29" fmla="*/ f24 400 1"/>
              <a:gd name="f30" fmla="*/ f24 f21 1"/>
              <a:gd name="f31" fmla="*/ 10800 f22 1"/>
              <a:gd name="f32" fmla="*/ 21600 f21 1"/>
              <a:gd name="f33" fmla="*/ 0 f22 1"/>
              <a:gd name="f34" fmla="*/ f25 1 f3"/>
              <a:gd name="f35" fmla="*/ 0 f21 1"/>
              <a:gd name="f36" fmla="*/ 21600 f22 1"/>
              <a:gd name="f37" fmla="*/ f27 1 2"/>
              <a:gd name="f38" fmla="*/ f28 1 10000"/>
              <a:gd name="f39" fmla="*/ f29 1 18900"/>
              <a:gd name="f40" fmla="*/ f26 f21 1"/>
              <a:gd name="f41" fmla="+- f34 0 f2"/>
              <a:gd name="f42" fmla="+- f37 f24 0"/>
              <a:gd name="f43" fmla="+- 21600 0 f38"/>
              <a:gd name="f44" fmla="*/ f39 f23 1"/>
              <a:gd name="f45" fmla="+- 0 0 f44"/>
              <a:gd name="f46" fmla="*/ f45 f1 1"/>
              <a:gd name="f47" fmla="*/ f46 1 f8"/>
              <a:gd name="f48" fmla="+- f47 0 f2"/>
              <a:gd name="f49" fmla="sin 1 f48"/>
              <a:gd name="f50" fmla="cos 1 f48"/>
              <a:gd name="f51" fmla="+- 0 0 f49"/>
              <a:gd name="f52" fmla="+- 0 0 f50"/>
              <a:gd name="f53" fmla="*/ f51 f9 1"/>
              <a:gd name="f54" fmla="*/ f52 f10 1"/>
              <a:gd name="f55" fmla="*/ f52 f9 1"/>
              <a:gd name="f56" fmla="*/ f51 f10 1"/>
              <a:gd name="f57" fmla="+- f53 f54 0"/>
              <a:gd name="f58" fmla="+- f55 0 f56"/>
              <a:gd name="f59" fmla="+- f57 10800 0"/>
              <a:gd name="f60" fmla="+- 0 0 f58"/>
              <a:gd name="f61" fmla="+- f60 10800 0"/>
              <a:gd name="f62" fmla="+- f59 f59 0"/>
              <a:gd name="f63" fmla="+- 21600 0 f61"/>
              <a:gd name="f64" fmla="*/ f62 f21 1"/>
              <a:gd name="f65" fmla="*/ f61 f22 1"/>
              <a:gd name="f66" fmla="*/ f63 f22 1"/>
            </a:gdLst>
            <a:ahLst>
              <a:ahXY gdRefX="f0" minX="f6" maxX="f11">
                <a:pos x="f30" y="f31"/>
              </a:ahXY>
            </a:ahLst>
            <a:cxnLst>
              <a:cxn ang="3cd4">
                <a:pos x="hc" y="t"/>
              </a:cxn>
              <a:cxn ang="0">
                <a:pos x="r" y="vc"/>
              </a:cxn>
              <a:cxn ang="cd4">
                <a:pos x="hc" y="b"/>
              </a:cxn>
              <a:cxn ang="cd2">
                <a:pos x="l" y="vc"/>
              </a:cxn>
              <a:cxn ang="f41">
                <a:pos x="f32" y="f33"/>
              </a:cxn>
              <a:cxn ang="f41">
                <a:pos x="f35" y="f31"/>
              </a:cxn>
              <a:cxn ang="f41">
                <a:pos x="f32" y="f36"/>
              </a:cxn>
              <a:cxn ang="f41">
                <a:pos x="f40" y="f31"/>
              </a:cxn>
            </a:cxnLst>
            <a:rect l="f64" t="f65" r="f40" b="f66"/>
            <a:pathLst>
              <a:path w="21600" h="21600">
                <a:moveTo>
                  <a:pt x="f7" y="f6"/>
                </a:moveTo>
                <a:cubicBezTo>
                  <a:pt x="f42" y="f38"/>
                  <a:pt x="f26" y="f14"/>
                  <a:pt x="f26" y="f15"/>
                </a:cubicBezTo>
                <a:cubicBezTo>
                  <a:pt x="f26" y="f16"/>
                  <a:pt x="f42" y="f43"/>
                  <a:pt x="f7" y="f7"/>
                </a:cubicBezTo>
                <a:cubicBezTo>
                  <a:pt x="f17" y="f7"/>
                  <a:pt x="f6" y="f18"/>
                  <a:pt x="f6" y="f15"/>
                </a:cubicBezTo>
                <a:cubicBezTo>
                  <a:pt x="f6" y="f19"/>
                  <a:pt x="f17" y="f6"/>
                  <a:pt x="f7" y="f6"/>
                </a:cubicBezTo>
                <a:close/>
              </a:path>
            </a:pathLst>
          </a:cu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rot="16200000" flipV="1">
            <a:off x="1968781" y="3776316"/>
            <a:ext cx="528120" cy="1561680"/>
          </a:xfrm>
          <a:custGeom>
            <a:avLst>
              <a:gd name="f0" fmla="val 6339"/>
            </a:avLst>
            <a:gdLst>
              <a:gd name="f1" fmla="val 10800000"/>
              <a:gd name="f2" fmla="val 5400000"/>
              <a:gd name="f3" fmla="val 180"/>
              <a:gd name="f4" fmla="val w"/>
              <a:gd name="f5" fmla="val h"/>
              <a:gd name="f6" fmla="val 0"/>
              <a:gd name="f7" fmla="val 21600"/>
              <a:gd name="f8" fmla="*/ 5419351 1 1725033"/>
              <a:gd name="f9" fmla="+- 0 0 10800"/>
              <a:gd name="f10" fmla="+- 10800 0 10800"/>
              <a:gd name="f11" fmla="val 18900"/>
              <a:gd name="f12" fmla="val -2147483647"/>
              <a:gd name="f13" fmla="val 2147483647"/>
              <a:gd name="f14" fmla="val 5080"/>
              <a:gd name="f15" fmla="val 10800"/>
              <a:gd name="f16" fmla="val 16520"/>
              <a:gd name="f17" fmla="val 9740"/>
              <a:gd name="f18" fmla="val 16730"/>
              <a:gd name="f19" fmla="val 4870"/>
              <a:gd name="f20" fmla="+- 0 0 0"/>
              <a:gd name="f21" fmla="*/ f4 1 21600"/>
              <a:gd name="f22" fmla="*/ f5 1 21600"/>
              <a:gd name="f23" fmla="*/ f8 1 180"/>
              <a:gd name="f24" fmla="pin 0 f0 18900"/>
              <a:gd name="f25" fmla="*/ f20 f1 1"/>
              <a:gd name="f26" fmla="val f24"/>
              <a:gd name="f27" fmla="+- 21600 0 f24"/>
              <a:gd name="f28" fmla="*/ f24 1794 1"/>
              <a:gd name="f29" fmla="*/ f24 400 1"/>
              <a:gd name="f30" fmla="*/ f24 f21 1"/>
              <a:gd name="f31" fmla="*/ 10800 f22 1"/>
              <a:gd name="f32" fmla="*/ 21600 f21 1"/>
              <a:gd name="f33" fmla="*/ 0 f22 1"/>
              <a:gd name="f34" fmla="*/ f25 1 f3"/>
              <a:gd name="f35" fmla="*/ 0 f21 1"/>
              <a:gd name="f36" fmla="*/ 21600 f22 1"/>
              <a:gd name="f37" fmla="*/ f27 1 2"/>
              <a:gd name="f38" fmla="*/ f28 1 10000"/>
              <a:gd name="f39" fmla="*/ f29 1 18900"/>
              <a:gd name="f40" fmla="*/ f26 f21 1"/>
              <a:gd name="f41" fmla="+- f34 0 f2"/>
              <a:gd name="f42" fmla="+- f37 f24 0"/>
              <a:gd name="f43" fmla="+- 21600 0 f38"/>
              <a:gd name="f44" fmla="*/ f39 f23 1"/>
              <a:gd name="f45" fmla="+- 0 0 f44"/>
              <a:gd name="f46" fmla="*/ f45 f1 1"/>
              <a:gd name="f47" fmla="*/ f46 1 f8"/>
              <a:gd name="f48" fmla="+- f47 0 f2"/>
              <a:gd name="f49" fmla="sin 1 f48"/>
              <a:gd name="f50" fmla="cos 1 f48"/>
              <a:gd name="f51" fmla="+- 0 0 f49"/>
              <a:gd name="f52" fmla="+- 0 0 f50"/>
              <a:gd name="f53" fmla="*/ f51 f9 1"/>
              <a:gd name="f54" fmla="*/ f52 f10 1"/>
              <a:gd name="f55" fmla="*/ f52 f9 1"/>
              <a:gd name="f56" fmla="*/ f51 f10 1"/>
              <a:gd name="f57" fmla="+- f53 f54 0"/>
              <a:gd name="f58" fmla="+- f55 0 f56"/>
              <a:gd name="f59" fmla="+- f57 10800 0"/>
              <a:gd name="f60" fmla="+- 0 0 f58"/>
              <a:gd name="f61" fmla="+- f60 10800 0"/>
              <a:gd name="f62" fmla="+- f59 f59 0"/>
              <a:gd name="f63" fmla="+- 21600 0 f61"/>
              <a:gd name="f64" fmla="*/ f62 f21 1"/>
              <a:gd name="f65" fmla="*/ f61 f22 1"/>
              <a:gd name="f66" fmla="*/ f63 f22 1"/>
            </a:gdLst>
            <a:ahLst>
              <a:ahXY gdRefX="f0" minX="f6" maxX="f11">
                <a:pos x="f30" y="f31"/>
              </a:ahXY>
            </a:ahLst>
            <a:cxnLst>
              <a:cxn ang="3cd4">
                <a:pos x="hc" y="t"/>
              </a:cxn>
              <a:cxn ang="0">
                <a:pos x="r" y="vc"/>
              </a:cxn>
              <a:cxn ang="cd4">
                <a:pos x="hc" y="b"/>
              </a:cxn>
              <a:cxn ang="cd2">
                <a:pos x="l" y="vc"/>
              </a:cxn>
              <a:cxn ang="f41">
                <a:pos x="f32" y="f33"/>
              </a:cxn>
              <a:cxn ang="f41">
                <a:pos x="f35" y="f31"/>
              </a:cxn>
              <a:cxn ang="f41">
                <a:pos x="f32" y="f36"/>
              </a:cxn>
              <a:cxn ang="f41">
                <a:pos x="f40" y="f31"/>
              </a:cxn>
            </a:cxnLst>
            <a:rect l="f64" t="f65" r="f40" b="f66"/>
            <a:pathLst>
              <a:path w="21600" h="21600">
                <a:moveTo>
                  <a:pt x="f7" y="f6"/>
                </a:moveTo>
                <a:cubicBezTo>
                  <a:pt x="f42" y="f38"/>
                  <a:pt x="f26" y="f14"/>
                  <a:pt x="f26" y="f15"/>
                </a:cubicBezTo>
                <a:cubicBezTo>
                  <a:pt x="f26" y="f16"/>
                  <a:pt x="f42" y="f43"/>
                  <a:pt x="f7" y="f7"/>
                </a:cubicBezTo>
                <a:cubicBezTo>
                  <a:pt x="f17" y="f7"/>
                  <a:pt x="f6" y="f18"/>
                  <a:pt x="f6" y="f15"/>
                </a:cubicBezTo>
                <a:cubicBezTo>
                  <a:pt x="f6" y="f19"/>
                  <a:pt x="f17" y="f6"/>
                  <a:pt x="f7" y="f6"/>
                </a:cubicBezTo>
                <a:close/>
              </a:path>
            </a:pathLst>
          </a:custGeom>
          <a:noFill/>
          <a:ln w="255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1016640" y="4100040"/>
            <a:ext cx="383400" cy="440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000" b="0" i="1" u="none" strike="noStrike" baseline="0">
                <a:ln>
                  <a:noFill/>
                </a:ln>
                <a:solidFill>
                  <a:srgbClr val="FFFFFF"/>
                </a:solidFill>
                <a:latin typeface="Times" pitchFamily="18"/>
                <a:ea typeface="Nimbus Sans L" pitchFamily="2"/>
                <a:cs typeface="Lucidasans" pitchFamily="2"/>
              </a:rPr>
              <a:t>q</a:t>
            </a:r>
            <a:r>
              <a:rPr lang="en-GB" sz="2000" b="0" i="0" u="none" strike="noStrike" baseline="-25000">
                <a:ln>
                  <a:noFill/>
                </a:ln>
                <a:solidFill>
                  <a:srgbClr val="FFFFFF"/>
                </a:solidFill>
                <a:latin typeface="Times" pitchFamily="18"/>
                <a:ea typeface="Nimbus Sans L" pitchFamily="2"/>
                <a:cs typeface="Lucidasans" pitchFamily="2"/>
              </a:rPr>
              <a:t>1</a:t>
            </a:r>
          </a:p>
        </p:txBody>
      </p:sp>
      <p:sp>
        <p:nvSpPr>
          <p:cNvPr id="19" name="Freeform 18"/>
          <p:cNvSpPr/>
          <p:nvPr/>
        </p:nvSpPr>
        <p:spPr>
          <a:xfrm>
            <a:off x="3099240" y="4100040"/>
            <a:ext cx="383400" cy="440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000" b="0" i="1" u="none" strike="noStrike" baseline="0">
                <a:ln>
                  <a:noFill/>
                </a:ln>
                <a:solidFill>
                  <a:srgbClr val="FFFFFF"/>
                </a:solidFill>
                <a:latin typeface="Times" pitchFamily="18"/>
                <a:ea typeface="Nimbus Sans L" pitchFamily="2"/>
                <a:cs typeface="Lucidasans" pitchFamily="2"/>
              </a:rPr>
              <a:t>q</a:t>
            </a:r>
            <a:r>
              <a:rPr lang="en-GB" sz="2000" b="0" i="0" u="none" strike="noStrike" baseline="-25000">
                <a:ln>
                  <a:noFill/>
                </a:ln>
                <a:solidFill>
                  <a:srgbClr val="FFFFFF"/>
                </a:solidFill>
                <a:latin typeface="Times" pitchFamily="18"/>
                <a:ea typeface="Nimbus Sans L" pitchFamily="2"/>
                <a:cs typeface="Lucidasans" pitchFamily="2"/>
              </a:rPr>
              <a:t>2</a:t>
            </a:r>
          </a:p>
        </p:txBody>
      </p:sp>
      <p:sp>
        <p:nvSpPr>
          <p:cNvPr id="20" name="Freeform 19"/>
          <p:cNvSpPr/>
          <p:nvPr/>
        </p:nvSpPr>
        <p:spPr>
          <a:xfrm>
            <a:off x="1016640" y="5681520"/>
            <a:ext cx="383400" cy="440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000" b="0" i="1" u="none" strike="noStrike" baseline="0">
                <a:ln>
                  <a:noFill/>
                </a:ln>
                <a:solidFill>
                  <a:srgbClr val="FFFFFF"/>
                </a:solidFill>
                <a:latin typeface="Times" pitchFamily="18"/>
                <a:ea typeface="Nimbus Sans L" pitchFamily="2"/>
                <a:cs typeface="Lucidasans" pitchFamily="2"/>
              </a:rPr>
              <a:t>q</a:t>
            </a:r>
            <a:r>
              <a:rPr lang="en-GB" sz="2000" b="0" i="0" u="none" strike="noStrike" baseline="-25000">
                <a:ln>
                  <a:noFill/>
                </a:ln>
                <a:solidFill>
                  <a:srgbClr val="FFFFFF"/>
                </a:solidFill>
                <a:latin typeface="Times" pitchFamily="18"/>
                <a:ea typeface="Nimbus Sans L" pitchFamily="2"/>
                <a:cs typeface="Lucidasans" pitchFamily="2"/>
              </a:rPr>
              <a:t>1</a:t>
            </a:r>
          </a:p>
        </p:txBody>
      </p:sp>
      <p:sp>
        <p:nvSpPr>
          <p:cNvPr id="21" name="Freeform 20"/>
          <p:cNvSpPr/>
          <p:nvPr/>
        </p:nvSpPr>
        <p:spPr>
          <a:xfrm>
            <a:off x="3101039" y="5681520"/>
            <a:ext cx="383400" cy="440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000" b="0" i="1" u="none" strike="noStrike" baseline="0">
                <a:ln>
                  <a:noFill/>
                </a:ln>
                <a:solidFill>
                  <a:srgbClr val="FFFFFF"/>
                </a:solidFill>
                <a:latin typeface="Times" pitchFamily="18"/>
                <a:ea typeface="Nimbus Sans L" pitchFamily="2"/>
                <a:cs typeface="Lucidasans" pitchFamily="2"/>
              </a:rPr>
              <a:t>q</a:t>
            </a:r>
            <a:r>
              <a:rPr lang="en-GB" sz="2000" b="0" i="0" u="none" strike="noStrike" baseline="-25000">
                <a:ln>
                  <a:noFill/>
                </a:ln>
                <a:solidFill>
                  <a:srgbClr val="FFFFFF"/>
                </a:solidFill>
                <a:latin typeface="Times" pitchFamily="18"/>
                <a:ea typeface="Nimbus Sans L" pitchFamily="2"/>
                <a:cs typeface="Lucidasans" pitchFamily="2"/>
              </a:rPr>
              <a:t>2</a:t>
            </a:r>
          </a:p>
        </p:txBody>
      </p:sp>
      <p:sp>
        <p:nvSpPr>
          <p:cNvPr id="22" name="Freeform 21"/>
          <p:cNvSpPr/>
          <p:nvPr/>
        </p:nvSpPr>
        <p:spPr>
          <a:xfrm>
            <a:off x="921960" y="4978080"/>
            <a:ext cx="2645280" cy="371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a:ln>
                  <a:noFill/>
                </a:ln>
                <a:solidFill>
                  <a:srgbClr val="FFFFFF"/>
                </a:solidFill>
                <a:latin typeface="Times" pitchFamily="18"/>
                <a:ea typeface="Nimbus Sans L" pitchFamily="2"/>
                <a:cs typeface="Lucidasans" pitchFamily="2"/>
              </a:rPr>
              <a:t>a) QED or QCD (</a:t>
            </a:r>
            <a:r>
              <a:rPr lang="en-GB" sz="1800" b="0" i="1" u="none" strike="noStrike" baseline="0">
                <a:ln>
                  <a:noFill/>
                </a:ln>
                <a:solidFill>
                  <a:srgbClr val="FFFFFF"/>
                </a:solidFill>
                <a:latin typeface="Times" pitchFamily="18"/>
                <a:ea typeface="Nimbus Sans L" pitchFamily="2"/>
                <a:cs typeface="Lucidasans" pitchFamily="2"/>
              </a:rPr>
              <a:t>r</a:t>
            </a:r>
            <a:r>
              <a:rPr lang="en-GB" sz="1800" b="0" i="0" u="none" strike="noStrike" baseline="0">
                <a:ln>
                  <a:noFill/>
                </a:ln>
                <a:solidFill>
                  <a:srgbClr val="FFFFFF"/>
                </a:solidFill>
                <a:latin typeface="Times" pitchFamily="18"/>
                <a:ea typeface="Nimbus Sans L" pitchFamily="2"/>
                <a:cs typeface="Lucidasans" pitchFamily="2"/>
              </a:rPr>
              <a:t> &lt; 1 fm)</a:t>
            </a:r>
          </a:p>
        </p:txBody>
      </p:sp>
      <p:sp>
        <p:nvSpPr>
          <p:cNvPr id="23" name="Freeform 22"/>
          <p:cNvSpPr/>
          <p:nvPr/>
        </p:nvSpPr>
        <p:spPr>
          <a:xfrm>
            <a:off x="1226160" y="6086160"/>
            <a:ext cx="5706283" cy="3599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dirty="0">
                <a:ln>
                  <a:noFill/>
                </a:ln>
                <a:solidFill>
                  <a:srgbClr val="FFFFFF"/>
                </a:solidFill>
                <a:latin typeface="Times" pitchFamily="18"/>
                <a:ea typeface="Nimbus Sans L" pitchFamily="2"/>
                <a:cs typeface="Lucidasans" pitchFamily="2"/>
              </a:rPr>
              <a:t>b) QCD (</a:t>
            </a:r>
            <a:r>
              <a:rPr lang="en-GB" sz="1800" b="0" i="1" u="none" strike="noStrike" baseline="0" dirty="0">
                <a:ln>
                  <a:noFill/>
                </a:ln>
                <a:solidFill>
                  <a:srgbClr val="FFFFFF"/>
                </a:solidFill>
                <a:latin typeface="Times" pitchFamily="18"/>
                <a:ea typeface="Nimbus Sans L" pitchFamily="2"/>
                <a:cs typeface="Lucidasans" pitchFamily="2"/>
              </a:rPr>
              <a:t>r</a:t>
            </a:r>
            <a:r>
              <a:rPr lang="en-GB" sz="1800" b="0" i="0" u="none" strike="noStrike" baseline="0" dirty="0">
                <a:ln>
                  <a:noFill/>
                </a:ln>
                <a:solidFill>
                  <a:srgbClr val="FFFFFF"/>
                </a:solidFill>
                <a:latin typeface="Times" pitchFamily="18"/>
                <a:ea typeface="Nimbus Sans L" pitchFamily="2"/>
                <a:cs typeface="Lucidasans" pitchFamily="2"/>
              </a:rPr>
              <a:t> &gt; 1 </a:t>
            </a:r>
            <a:r>
              <a:rPr lang="en-GB" sz="1800" b="0" i="0" u="none" strike="noStrike" baseline="0" dirty="0" err="1">
                <a:ln>
                  <a:noFill/>
                </a:ln>
                <a:solidFill>
                  <a:srgbClr val="FFFFFF"/>
                </a:solidFill>
                <a:latin typeface="Times" pitchFamily="18"/>
                <a:ea typeface="Nimbus Sans L" pitchFamily="2"/>
                <a:cs typeface="Lucidasans" pitchFamily="2"/>
              </a:rPr>
              <a:t>fm</a:t>
            </a:r>
            <a:r>
              <a:rPr lang="en-GB" sz="1800" b="0" i="0" u="none" strike="noStrike" baseline="0" dirty="0">
                <a:ln>
                  <a:noFill/>
                </a:ln>
                <a:solidFill>
                  <a:srgbClr val="FFFFFF"/>
                </a:solidFill>
                <a:latin typeface="Times" pitchFamily="18"/>
                <a:ea typeface="Nimbus Sans L" pitchFamily="2"/>
                <a:cs typeface="Lucidasans" pitchFamily="2"/>
              </a:rPr>
              <a:t>) – </a:t>
            </a:r>
            <a:r>
              <a:rPr lang="en-GB" sz="1800" b="0" i="0" u="none" strike="noStrike" baseline="0" dirty="0" smtClean="0">
                <a:ln>
                  <a:noFill/>
                </a:ln>
                <a:solidFill>
                  <a:srgbClr val="FFFFFF"/>
                </a:solidFill>
                <a:latin typeface="Times" pitchFamily="18"/>
                <a:ea typeface="Nimbus Sans L" pitchFamily="2"/>
                <a:cs typeface="Lucidasans" pitchFamily="2"/>
              </a:rPr>
              <a:t>constant</a:t>
            </a:r>
            <a:r>
              <a:rPr lang="en-GB" sz="1800" b="0" i="0" u="none" strike="noStrike" dirty="0" smtClean="0">
                <a:ln>
                  <a:noFill/>
                </a:ln>
                <a:solidFill>
                  <a:srgbClr val="FFFFFF"/>
                </a:solidFill>
                <a:latin typeface="Times" pitchFamily="18"/>
                <a:ea typeface="Nimbus Sans L" pitchFamily="2"/>
                <a:cs typeface="Lucidasans" pitchFamily="2"/>
              </a:rPr>
              <a:t> </a:t>
            </a:r>
            <a:r>
              <a:rPr lang="en-GB" sz="1800" b="0" i="0" u="none" strike="noStrike" baseline="0" dirty="0" smtClean="0">
                <a:ln>
                  <a:noFill/>
                </a:ln>
                <a:solidFill>
                  <a:srgbClr val="FFFFFF"/>
                </a:solidFill>
                <a:latin typeface="Times" pitchFamily="18"/>
                <a:ea typeface="Nimbus Sans L" pitchFamily="2"/>
                <a:cs typeface="Lucidasans" pitchFamily="2"/>
              </a:rPr>
              <a:t>string-like </a:t>
            </a:r>
            <a:r>
              <a:rPr lang="en-GB" sz="1800" b="0" i="0" u="none" strike="noStrike" baseline="0" dirty="0">
                <a:ln>
                  <a:noFill/>
                </a:ln>
                <a:solidFill>
                  <a:srgbClr val="FFFFFF"/>
                </a:solidFill>
                <a:latin typeface="Times" pitchFamily="18"/>
                <a:ea typeface="Nimbus Sans L" pitchFamily="2"/>
                <a:cs typeface="Lucidasans" pitchFamily="2"/>
              </a:rPr>
              <a:t>force </a:t>
            </a:r>
            <a:r>
              <a:rPr lang="en-GB" sz="1800" b="0" i="0" u="none" strike="noStrike" baseline="0" dirty="0" smtClean="0">
                <a:ln>
                  <a:noFill/>
                </a:ln>
                <a:solidFill>
                  <a:srgbClr val="FFFFFF"/>
                </a:solidFill>
                <a:latin typeface="Times" pitchFamily="18"/>
                <a:ea typeface="Nimbus Sans L" pitchFamily="2"/>
                <a:cs typeface="Lucidasans" pitchFamily="2"/>
              </a:rPr>
              <a:t>~ 1GeV/</a:t>
            </a:r>
            <a:r>
              <a:rPr lang="en-GB" sz="1800" b="0" i="0" u="none" strike="noStrike" baseline="0" dirty="0" err="1" smtClean="0">
                <a:ln>
                  <a:noFill/>
                </a:ln>
                <a:solidFill>
                  <a:srgbClr val="FFFFFF"/>
                </a:solidFill>
                <a:latin typeface="Times" pitchFamily="18"/>
                <a:ea typeface="Nimbus Sans L" pitchFamily="2"/>
                <a:cs typeface="Lucidasans" pitchFamily="2"/>
              </a:rPr>
              <a:t>fm</a:t>
            </a:r>
            <a:endParaRPr lang="en-GB" sz="1800" b="0" i="0" u="none" strike="noStrike" baseline="0" dirty="0">
              <a:ln>
                <a:noFill/>
              </a:ln>
              <a:solidFill>
                <a:srgbClr val="FFFFFF"/>
              </a:solidFill>
              <a:latin typeface="Times" pitchFamily="18"/>
              <a:ea typeface="Nimbus Sans L" pitchFamily="2"/>
              <a:cs typeface="Lucidasans" pitchFamily="2"/>
            </a:endParaRPr>
          </a:p>
        </p:txBody>
      </p:sp>
      <p:sp>
        <p:nvSpPr>
          <p:cNvPr id="24" name="Straight Connector 23"/>
          <p:cNvSpPr/>
          <p:nvPr/>
        </p:nvSpPr>
        <p:spPr>
          <a:xfrm>
            <a:off x="1390319" y="5414759"/>
            <a:ext cx="0" cy="266761"/>
          </a:xfrm>
          <a:prstGeom prst="line">
            <a:avLst/>
          </a:prstGeom>
          <a:noFill/>
          <a:ln w="93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Straight Connector 24"/>
          <p:cNvSpPr/>
          <p:nvPr/>
        </p:nvSpPr>
        <p:spPr>
          <a:xfrm>
            <a:off x="3096359" y="5414759"/>
            <a:ext cx="0" cy="266761"/>
          </a:xfrm>
          <a:prstGeom prst="line">
            <a:avLst/>
          </a:prstGeom>
          <a:noFill/>
          <a:ln w="9360">
            <a:solidFill>
              <a:srgbClr val="FFFFFF"/>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Straight Connector 25"/>
          <p:cNvSpPr/>
          <p:nvPr/>
        </p:nvSpPr>
        <p:spPr>
          <a:xfrm>
            <a:off x="1390319" y="5542200"/>
            <a:ext cx="1705681" cy="0"/>
          </a:xfrm>
          <a:prstGeom prst="line">
            <a:avLst/>
          </a:prstGeom>
          <a:noFill/>
          <a:ln w="9360">
            <a:solidFill>
              <a:srgbClr val="FFFFFF"/>
            </a:solidFill>
            <a:prstDash val="solid"/>
            <a:miter/>
            <a:headEnd type="arrow"/>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2106720" y="5235120"/>
            <a:ext cx="279720" cy="400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000" b="0" i="1" u="none" strike="noStrike" baseline="0">
                <a:ln>
                  <a:noFill/>
                </a:ln>
                <a:solidFill>
                  <a:srgbClr val="FFFFFF"/>
                </a:solidFill>
                <a:latin typeface="Times" pitchFamily="18"/>
                <a:ea typeface="Nimbus Sans L" pitchFamily="2"/>
                <a:cs typeface="Lucidasans" pitchFamily="2"/>
              </a:rPr>
              <a:t>r</a:t>
            </a:r>
          </a:p>
        </p:txBody>
      </p:sp>
      <p:pic>
        <p:nvPicPr>
          <p:cNvPr id="28" name="quark-trennung"/>
          <p:cNvPicPr>
            <a:picLocks noChangeAspect="1"/>
          </p:cNvPicPr>
          <p:nvPr/>
        </p:nvPicPr>
        <p:blipFill>
          <a:blip r:embed="rId4">
            <a:lum/>
            <a:alphaModFix/>
          </a:blip>
          <a:srcRect/>
          <a:stretch>
            <a:fillRect/>
          </a:stretch>
        </p:blipFill>
        <p:spPr>
          <a:xfrm>
            <a:off x="4546800" y="3798720"/>
            <a:ext cx="3857400" cy="2133000"/>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8" name="Date Placeholder 2"/>
          <p:cNvSpPr>
            <a:spLocks noGrp="1"/>
          </p:cNvSpPr>
          <p:nvPr>
            <p:ph type="dt" sz="half" idx="11"/>
          </p:nvPr>
        </p:nvSpPr>
        <p:spPr/>
        <p:txBody>
          <a:bodyPr/>
          <a:lstStyle/>
          <a:p>
            <a:pPr lvl="0"/>
            <a:r>
              <a:rPr lang="en-US" smtClean="0"/>
              <a:t>23/10-2012</a:t>
            </a:r>
            <a:endParaRPr lang="en-US"/>
          </a:p>
        </p:txBody>
      </p:sp>
      <p:sp>
        <p:nvSpPr>
          <p:cNvPr id="9" name="Slide Number Placeholder 3"/>
          <p:cNvSpPr>
            <a:spLocks noGrp="1"/>
          </p:cNvSpPr>
          <p:nvPr>
            <p:ph type="sldNum" sz="quarter" idx="12"/>
          </p:nvPr>
        </p:nvSpPr>
        <p:spPr/>
        <p:txBody>
          <a:bodyPr/>
          <a:lstStyle/>
          <a:p>
            <a:pPr lvl="0"/>
            <a:fld id="{D5501DBE-8139-46FF-BD0F-AA487AF9C5A7}" type="slidenum">
              <a:t>17</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What is 1 GeV/fm for a macroscopic force?</a:t>
            </a:r>
          </a:p>
        </p:txBody>
      </p:sp>
      <p:pic>
        <p:nvPicPr>
          <p:cNvPr id="3" name="quark-trennung"/>
          <p:cNvPicPr>
            <a:picLocks noChangeAspect="1"/>
          </p:cNvPicPr>
          <p:nvPr/>
        </p:nvPicPr>
        <p:blipFill>
          <a:blip r:embed="rId3">
            <a:lum/>
            <a:alphaModFix/>
          </a:blip>
          <a:srcRect/>
          <a:stretch>
            <a:fillRect/>
          </a:stretch>
        </p:blipFill>
        <p:spPr>
          <a:xfrm>
            <a:off x="2437920" y="1452240"/>
            <a:ext cx="3187440" cy="1762199"/>
          </a:xfrm>
          <a:prstGeom prst="rect">
            <a:avLst/>
          </a:prstGeom>
          <a:solidFill>
            <a:srgbClr val="FFFFFF"/>
          </a:solidFill>
          <a:ln>
            <a:noFill/>
          </a:ln>
        </p:spPr>
      </p:pic>
      <p:pic>
        <p:nvPicPr>
          <p:cNvPr id="4" name="Picture 3"/>
          <p:cNvPicPr>
            <a:picLocks noChangeAspect="1"/>
          </p:cNvPicPr>
          <p:nvPr/>
        </p:nvPicPr>
        <p:blipFill>
          <a:blip r:embed="rId4">
            <a:lum/>
            <a:alphaModFix/>
          </a:blip>
          <a:srcRect/>
          <a:stretch>
            <a:fillRect/>
          </a:stretch>
        </p:blipFill>
        <p:spPr>
          <a:xfrm>
            <a:off x="2207160" y="3332879"/>
            <a:ext cx="2093039" cy="2093039"/>
          </a:xfrm>
          <a:prstGeom prst="rect">
            <a:avLst/>
          </a:prstGeom>
          <a:noFill/>
          <a:ln>
            <a:noFill/>
          </a:ln>
        </p:spPr>
      </p:pic>
      <p:sp>
        <p:nvSpPr>
          <p:cNvPr id="5" name="Straight Connector 4"/>
          <p:cNvSpPr/>
          <p:nvPr/>
        </p:nvSpPr>
        <p:spPr>
          <a:xfrm>
            <a:off x="3259080" y="2859120"/>
            <a:ext cx="0" cy="554760"/>
          </a:xfrm>
          <a:prstGeom prst="line">
            <a:avLst/>
          </a:prstGeom>
          <a:noFill/>
          <a:ln w="54720">
            <a:solidFill>
              <a:srgbClr val="000000"/>
            </a:solidFill>
            <a:prstDash val="solid"/>
          </a:ln>
        </p:spPr>
        <p:txBody>
          <a:bodyPr vert="horz" wrap="none" lIns="117000" tIns="72000" rIns="117000" bIns="72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 name="TextBox 5"/>
          <p:cNvSpPr txBox="1"/>
          <p:nvPr/>
        </p:nvSpPr>
        <p:spPr>
          <a:xfrm>
            <a:off x="2530800" y="4205880"/>
            <a:ext cx="1453320" cy="1111680"/>
          </a:xfrm>
          <a:prstGeom prst="rect">
            <a:avLst/>
          </a:prstGeom>
          <a:solidFill>
            <a:srgbClr val="000000"/>
          </a:solid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7200" b="0" i="0" u="none" strike="noStrike" baseline="0">
                <a:ln>
                  <a:noFill/>
                </a:ln>
                <a:solidFill>
                  <a:srgbClr val="FFFFFF"/>
                </a:solidFill>
                <a:latin typeface="Arial" pitchFamily="18"/>
                <a:ea typeface="Nimbus Sans L" pitchFamily="2"/>
                <a:cs typeface="Lucidasans" pitchFamily="2"/>
              </a:rPr>
              <a:t>10t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13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35" name="Date Placeholder 2"/>
          <p:cNvSpPr>
            <a:spLocks noGrp="1"/>
          </p:cNvSpPr>
          <p:nvPr>
            <p:ph type="dt" sz="half" idx="11"/>
          </p:nvPr>
        </p:nvSpPr>
        <p:spPr/>
        <p:txBody>
          <a:bodyPr/>
          <a:lstStyle/>
          <a:p>
            <a:pPr lvl="0"/>
            <a:r>
              <a:rPr lang="en-US" smtClean="0"/>
              <a:t>23/10-2012</a:t>
            </a:r>
            <a:endParaRPr lang="en-US"/>
          </a:p>
        </p:txBody>
      </p:sp>
      <p:sp>
        <p:nvSpPr>
          <p:cNvPr id="136" name="Slide Number Placeholder 3"/>
          <p:cNvSpPr>
            <a:spLocks noGrp="1"/>
          </p:cNvSpPr>
          <p:nvPr>
            <p:ph type="sldNum" sz="quarter" idx="12"/>
          </p:nvPr>
        </p:nvSpPr>
        <p:spPr/>
        <p:txBody>
          <a:bodyPr/>
          <a:lstStyle/>
          <a:p>
            <a:pPr lvl="0"/>
            <a:fld id="{51F93B95-DF48-40C2-B649-CC01035B4F8C}" type="slidenum">
              <a:t>18</a:t>
            </a:fld>
            <a:endParaRPr lang="en-US"/>
          </a:p>
        </p:txBody>
      </p:sp>
      <p:sp>
        <p:nvSpPr>
          <p:cNvPr id="2" name="Title 1"/>
          <p:cNvSpPr txBox="1">
            <a:spLocks noGrp="1"/>
          </p:cNvSpPr>
          <p:nvPr>
            <p:ph type="title" idx="4294967295"/>
          </p:nvPr>
        </p:nvSpPr>
        <p:spPr>
          <a:xfrm>
            <a:off x="1113480" y="-105789"/>
            <a:ext cx="7445519" cy="1354217"/>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Bulk observables – multiplicity </a:t>
            </a:r>
            <a:r>
              <a:rPr lang="en-US" dirty="0" err="1" smtClean="0"/>
              <a:t>dN</a:t>
            </a:r>
            <a:r>
              <a:rPr lang="en-US" dirty="0" smtClean="0"/>
              <a:t>/d</a:t>
            </a:r>
            <a:r>
              <a:rPr lang="el-GR" dirty="0" smtClean="0"/>
              <a:t>η</a:t>
            </a:r>
            <a:r>
              <a:rPr lang="sv-SE" dirty="0" smtClean="0"/>
              <a:t> </a:t>
            </a:r>
            <a:r>
              <a:rPr lang="en-US" dirty="0" smtClean="0">
                <a:ea typeface="DejaVu Sans" pitchFamily="34"/>
                <a:cs typeface="DejaVu Sans" pitchFamily="34"/>
              </a:rPr>
              <a:t>at </a:t>
            </a:r>
            <a:r>
              <a:rPr lang="en-US" dirty="0">
                <a:ea typeface="DejaVu Sans" pitchFamily="34"/>
                <a:cs typeface="DejaVu Sans" pitchFamily="34"/>
              </a:rPr>
              <a:t>90</a:t>
            </a:r>
            <a:r>
              <a:rPr lang="en-US" baseline="33000" dirty="0">
                <a:ea typeface="DejaVu Sans" pitchFamily="34"/>
                <a:cs typeface="DejaVu Sans" pitchFamily="34"/>
              </a:rPr>
              <a:t>o</a:t>
            </a:r>
            <a:r>
              <a:rPr lang="en-US" dirty="0">
                <a:ea typeface="DejaVu Sans" pitchFamily="34"/>
                <a:cs typeface="DejaVu Sans" pitchFamily="34"/>
              </a:rPr>
              <a:t> </a:t>
            </a:r>
            <a:r>
              <a:rPr lang="en-US" u="sng" dirty="0">
                <a:latin typeface="times new roman" pitchFamily="18"/>
                <a:ea typeface="DejaVu Sans" pitchFamily="34"/>
                <a:cs typeface="DejaVu Sans" pitchFamily="34"/>
              </a:rPr>
              <a:t>per nucleon</a:t>
            </a:r>
          </a:p>
        </p:txBody>
      </p:sp>
      <p:sp>
        <p:nvSpPr>
          <p:cNvPr id="3" name="TextBox 2"/>
          <p:cNvSpPr txBox="1"/>
          <p:nvPr/>
        </p:nvSpPr>
        <p:spPr>
          <a:xfrm>
            <a:off x="221632" y="5353200"/>
            <a:ext cx="3198240" cy="858240"/>
          </a:xfrm>
          <a:prstGeom prst="rect">
            <a:avLst/>
          </a:prstGeom>
          <a:noFill/>
          <a:ln>
            <a:noFill/>
          </a:ln>
        </p:spPr>
        <p:txBody>
          <a:bodyPr vert="horz" wrap="none" lIns="90000" tIns="45000" rIns="90000" bIns="4500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ALICE Collaboration:</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Submitted to PRL.</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http://arxiv.org/abs/1210.3615</a:t>
            </a:r>
          </a:p>
        </p:txBody>
      </p:sp>
      <p:pic>
        <p:nvPicPr>
          <p:cNvPr id="4" name="Picture 3"/>
          <p:cNvPicPr>
            <a:picLocks noChangeAspect="1"/>
          </p:cNvPicPr>
          <p:nvPr/>
        </p:nvPicPr>
        <p:blipFill>
          <a:blip r:embed="rId3">
            <a:lum/>
            <a:alphaModFix/>
          </a:blip>
          <a:srcRect/>
          <a:stretch>
            <a:fillRect/>
          </a:stretch>
        </p:blipFill>
        <p:spPr>
          <a:xfrm>
            <a:off x="529920" y="1324440"/>
            <a:ext cx="4190039" cy="3818519"/>
          </a:xfrm>
          <a:prstGeom prst="rect">
            <a:avLst/>
          </a:prstGeom>
          <a:noFill/>
          <a:ln>
            <a:noFill/>
          </a:ln>
        </p:spPr>
      </p:pic>
      <p:grpSp>
        <p:nvGrpSpPr>
          <p:cNvPr id="5" name="Group 4"/>
          <p:cNvGrpSpPr/>
          <p:nvPr/>
        </p:nvGrpSpPr>
        <p:grpSpPr>
          <a:xfrm>
            <a:off x="4429800" y="1256759"/>
            <a:ext cx="857520" cy="990721"/>
            <a:chOff x="4429800" y="1256759"/>
            <a:chExt cx="857520" cy="990721"/>
          </a:xfrm>
        </p:grpSpPr>
        <p:sp>
          <p:nvSpPr>
            <p:cNvPr id="6" name="Freeform 5"/>
            <p:cNvSpPr/>
            <p:nvPr/>
          </p:nvSpPr>
          <p:spPr>
            <a:xfrm>
              <a:off x="4802760" y="153143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7" name="Group 6"/>
            <p:cNvGrpSpPr/>
            <p:nvPr/>
          </p:nvGrpSpPr>
          <p:grpSpPr>
            <a:xfrm>
              <a:off x="4429800" y="1256759"/>
              <a:ext cx="596880" cy="990721"/>
              <a:chOff x="4429800" y="1256759"/>
              <a:chExt cx="596880" cy="990721"/>
            </a:xfrm>
          </p:grpSpPr>
          <p:sp>
            <p:nvSpPr>
              <p:cNvPr id="8" name="Freeform 7"/>
              <p:cNvSpPr/>
              <p:nvPr/>
            </p:nvSpPr>
            <p:spPr>
              <a:xfrm>
                <a:off x="45349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Freeform 8"/>
              <p:cNvSpPr/>
              <p:nvPr/>
            </p:nvSpPr>
            <p:spPr>
              <a:xfrm>
                <a:off x="450000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Freeform 9"/>
              <p:cNvSpPr/>
              <p:nvPr/>
            </p:nvSpPr>
            <p:spPr>
              <a:xfrm>
                <a:off x="4500000" y="1548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 name="Freeform 10"/>
              <p:cNvSpPr/>
              <p:nvPr/>
            </p:nvSpPr>
            <p:spPr>
              <a:xfrm>
                <a:off x="46404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Freeform 11"/>
              <p:cNvSpPr/>
              <p:nvPr/>
            </p:nvSpPr>
            <p:spPr>
              <a:xfrm>
                <a:off x="4605480" y="1781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a:off x="467532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Freeform 13"/>
              <p:cNvSpPr/>
              <p:nvPr/>
            </p:nvSpPr>
            <p:spPr>
              <a:xfrm>
                <a:off x="467532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457020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Freeform 15"/>
              <p:cNvSpPr/>
              <p:nvPr/>
            </p:nvSpPr>
            <p:spPr>
              <a:xfrm>
                <a:off x="4710600" y="1489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460548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a:off x="478080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a:off x="478080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Freeform 20"/>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Freeform 21"/>
              <p:cNvSpPr/>
              <p:nvPr/>
            </p:nvSpPr>
            <p:spPr>
              <a:xfrm>
                <a:off x="4780800" y="1548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Freeform 22"/>
              <p:cNvSpPr/>
              <p:nvPr/>
            </p:nvSpPr>
            <p:spPr>
              <a:xfrm>
                <a:off x="4675320" y="12567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Freeform 23"/>
              <p:cNvSpPr/>
              <p:nvPr/>
            </p:nvSpPr>
            <p:spPr>
              <a:xfrm>
                <a:off x="47106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Freeform 24"/>
              <p:cNvSpPr/>
              <p:nvPr/>
            </p:nvSpPr>
            <p:spPr>
              <a:xfrm>
                <a:off x="45702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Freeform 25"/>
              <p:cNvSpPr/>
              <p:nvPr/>
            </p:nvSpPr>
            <p:spPr>
              <a:xfrm>
                <a:off x="457020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48510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a:off x="481608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a:off x="4780800" y="1897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a:off x="4745520" y="2014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a:off x="4605480" y="2014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a:off x="48510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a:off x="44298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4" name="Freeform 33"/>
              <p:cNvSpPr/>
              <p:nvPr/>
            </p:nvSpPr>
            <p:spPr>
              <a:xfrm>
                <a:off x="45000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Freeform 34"/>
              <p:cNvSpPr/>
              <p:nvPr/>
            </p:nvSpPr>
            <p:spPr>
              <a:xfrm>
                <a:off x="4429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Freeform 35"/>
              <p:cNvSpPr/>
              <p:nvPr/>
            </p:nvSpPr>
            <p:spPr>
              <a:xfrm>
                <a:off x="488628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Freeform 36"/>
              <p:cNvSpPr/>
              <p:nvPr/>
            </p:nvSpPr>
            <p:spPr>
              <a:xfrm>
                <a:off x="4886280" y="1489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Freeform 37"/>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Freeform 38"/>
              <p:cNvSpPr/>
              <p:nvPr/>
            </p:nvSpPr>
            <p:spPr>
              <a:xfrm>
                <a:off x="450000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0" name="Freeform 39"/>
              <p:cNvSpPr/>
              <p:nvPr/>
            </p:nvSpPr>
            <p:spPr>
              <a:xfrm>
                <a:off x="474552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a:off x="46404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a:off x="45702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44" name="Group 43"/>
          <p:cNvGrpSpPr/>
          <p:nvPr/>
        </p:nvGrpSpPr>
        <p:grpSpPr>
          <a:xfrm>
            <a:off x="5293440" y="1112760"/>
            <a:ext cx="888839" cy="990720"/>
            <a:chOff x="5293440" y="1112760"/>
            <a:chExt cx="888839" cy="990720"/>
          </a:xfrm>
        </p:grpSpPr>
        <p:sp>
          <p:nvSpPr>
            <p:cNvPr id="45" name="Freeform 44"/>
            <p:cNvSpPr/>
            <p:nvPr/>
          </p:nvSpPr>
          <p:spPr>
            <a:xfrm flipH="1">
              <a:off x="5293440" y="138492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46" name="Group 45"/>
            <p:cNvGrpSpPr/>
            <p:nvPr/>
          </p:nvGrpSpPr>
          <p:grpSpPr>
            <a:xfrm>
              <a:off x="5585400" y="1112760"/>
              <a:ext cx="596879" cy="990720"/>
              <a:chOff x="5585400" y="1112760"/>
              <a:chExt cx="596879" cy="990720"/>
            </a:xfrm>
          </p:grpSpPr>
          <p:sp>
            <p:nvSpPr>
              <p:cNvPr id="47" name="Freeform 46"/>
              <p:cNvSpPr/>
              <p:nvPr/>
            </p:nvSpPr>
            <p:spPr>
              <a:xfrm>
                <a:off x="56905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8" name="Freeform 47"/>
              <p:cNvSpPr/>
              <p:nvPr/>
            </p:nvSpPr>
            <p:spPr>
              <a:xfrm>
                <a:off x="565560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9" name="Freeform 48"/>
              <p:cNvSpPr/>
              <p:nvPr/>
            </p:nvSpPr>
            <p:spPr>
              <a:xfrm>
                <a:off x="5655600" y="1404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0" name="Freeform 49"/>
              <p:cNvSpPr/>
              <p:nvPr/>
            </p:nvSpPr>
            <p:spPr>
              <a:xfrm>
                <a:off x="57960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1" name="Freeform 50"/>
              <p:cNvSpPr/>
              <p:nvPr/>
            </p:nvSpPr>
            <p:spPr>
              <a:xfrm>
                <a:off x="5761080" y="1637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2" name="Freeform 51"/>
              <p:cNvSpPr/>
              <p:nvPr/>
            </p:nvSpPr>
            <p:spPr>
              <a:xfrm>
                <a:off x="5830920"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3" name="Freeform 52"/>
              <p:cNvSpPr/>
              <p:nvPr/>
            </p:nvSpPr>
            <p:spPr>
              <a:xfrm>
                <a:off x="583092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Freeform 53"/>
              <p:cNvSpPr/>
              <p:nvPr/>
            </p:nvSpPr>
            <p:spPr>
              <a:xfrm>
                <a:off x="572580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a:off x="5866199" y="1345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6" name="Freeform 55"/>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7" name="Freeform 56"/>
              <p:cNvSpPr/>
              <p:nvPr/>
            </p:nvSpPr>
            <p:spPr>
              <a:xfrm>
                <a:off x="576108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Freeform 57"/>
              <p:cNvSpPr/>
              <p:nvPr/>
            </p:nvSpPr>
            <p:spPr>
              <a:xfrm>
                <a:off x="5936399"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Freeform 58"/>
              <p:cNvSpPr/>
              <p:nvPr/>
            </p:nvSpPr>
            <p:spPr>
              <a:xfrm>
                <a:off x="5936399"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Freeform 59"/>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Freeform 60"/>
              <p:cNvSpPr/>
              <p:nvPr/>
            </p:nvSpPr>
            <p:spPr>
              <a:xfrm>
                <a:off x="5936399" y="1404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Freeform 61"/>
              <p:cNvSpPr/>
              <p:nvPr/>
            </p:nvSpPr>
            <p:spPr>
              <a:xfrm>
                <a:off x="5830920" y="11127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Freeform 62"/>
              <p:cNvSpPr/>
              <p:nvPr/>
            </p:nvSpPr>
            <p:spPr>
              <a:xfrm>
                <a:off x="5866199"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Freeform 63"/>
              <p:cNvSpPr/>
              <p:nvPr/>
            </p:nvSpPr>
            <p:spPr>
              <a:xfrm>
                <a:off x="57258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Freeform 64"/>
              <p:cNvSpPr/>
              <p:nvPr/>
            </p:nvSpPr>
            <p:spPr>
              <a:xfrm>
                <a:off x="5725800"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Freeform 65"/>
              <p:cNvSpPr/>
              <p:nvPr/>
            </p:nvSpPr>
            <p:spPr>
              <a:xfrm>
                <a:off x="60066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Freeform 66"/>
              <p:cNvSpPr/>
              <p:nvPr/>
            </p:nvSpPr>
            <p:spPr>
              <a:xfrm>
                <a:off x="5971679"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Freeform 67"/>
              <p:cNvSpPr/>
              <p:nvPr/>
            </p:nvSpPr>
            <p:spPr>
              <a:xfrm>
                <a:off x="5936399" y="1753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Freeform 68"/>
              <p:cNvSpPr/>
              <p:nvPr/>
            </p:nvSpPr>
            <p:spPr>
              <a:xfrm>
                <a:off x="5901120" y="1870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0" name="Freeform 69"/>
              <p:cNvSpPr/>
              <p:nvPr/>
            </p:nvSpPr>
            <p:spPr>
              <a:xfrm>
                <a:off x="5761080" y="1870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1" name="Freeform 70"/>
              <p:cNvSpPr/>
              <p:nvPr/>
            </p:nvSpPr>
            <p:spPr>
              <a:xfrm>
                <a:off x="60066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Freeform 71"/>
              <p:cNvSpPr/>
              <p:nvPr/>
            </p:nvSpPr>
            <p:spPr>
              <a:xfrm>
                <a:off x="55854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Freeform 72"/>
              <p:cNvSpPr/>
              <p:nvPr/>
            </p:nvSpPr>
            <p:spPr>
              <a:xfrm>
                <a:off x="5655600"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Freeform 73"/>
              <p:cNvSpPr/>
              <p:nvPr/>
            </p:nvSpPr>
            <p:spPr>
              <a:xfrm>
                <a:off x="558540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Freeform 74"/>
              <p:cNvSpPr/>
              <p:nvPr/>
            </p:nvSpPr>
            <p:spPr>
              <a:xfrm>
                <a:off x="6041879"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Freeform 75"/>
              <p:cNvSpPr/>
              <p:nvPr/>
            </p:nvSpPr>
            <p:spPr>
              <a:xfrm>
                <a:off x="6041879" y="1345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Freeform 76"/>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Freeform 77"/>
              <p:cNvSpPr/>
              <p:nvPr/>
            </p:nvSpPr>
            <p:spPr>
              <a:xfrm>
                <a:off x="5655600"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Freeform 78"/>
              <p:cNvSpPr/>
              <p:nvPr/>
            </p:nvSpPr>
            <p:spPr>
              <a:xfrm>
                <a:off x="590112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Freeform 79"/>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Freeform 80"/>
              <p:cNvSpPr/>
              <p:nvPr/>
            </p:nvSpPr>
            <p:spPr>
              <a:xfrm>
                <a:off x="57960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Freeform 81"/>
              <p:cNvSpPr/>
              <p:nvPr/>
            </p:nvSpPr>
            <p:spPr>
              <a:xfrm>
                <a:off x="57258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83" name="Group 82"/>
          <p:cNvGrpSpPr/>
          <p:nvPr/>
        </p:nvGrpSpPr>
        <p:grpSpPr>
          <a:xfrm>
            <a:off x="4941000" y="3568680"/>
            <a:ext cx="1010160" cy="941400"/>
            <a:chOff x="4941000" y="3568680"/>
            <a:chExt cx="1010160" cy="941400"/>
          </a:xfrm>
        </p:grpSpPr>
        <p:sp>
          <p:nvSpPr>
            <p:cNvPr id="84" name="Freeform 83"/>
            <p:cNvSpPr/>
            <p:nvPr/>
          </p:nvSpPr>
          <p:spPr>
            <a:xfrm flipH="1">
              <a:off x="4941000" y="3857039"/>
              <a:ext cx="538560" cy="3193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85" name="Group 84"/>
            <p:cNvGrpSpPr/>
            <p:nvPr/>
          </p:nvGrpSpPr>
          <p:grpSpPr>
            <a:xfrm>
              <a:off x="5288400" y="3568680"/>
              <a:ext cx="662760" cy="941400"/>
              <a:chOff x="5288400" y="3568680"/>
              <a:chExt cx="662760" cy="941400"/>
            </a:xfrm>
          </p:grpSpPr>
          <p:sp>
            <p:nvSpPr>
              <p:cNvPr id="86" name="Freeform 85"/>
              <p:cNvSpPr/>
              <p:nvPr/>
            </p:nvSpPr>
            <p:spPr>
              <a:xfrm>
                <a:off x="5405040" y="3956040"/>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7" name="Freeform 86"/>
              <p:cNvSpPr/>
              <p:nvPr/>
            </p:nvSpPr>
            <p:spPr>
              <a:xfrm>
                <a:off x="5366520" y="3734640"/>
                <a:ext cx="15588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8" name="Freeform 87"/>
              <p:cNvSpPr/>
              <p:nvPr/>
            </p:nvSpPr>
            <p:spPr>
              <a:xfrm>
                <a:off x="5366520" y="3845520"/>
                <a:ext cx="15588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9" name="Freeform 88"/>
              <p:cNvSpPr/>
              <p:nvPr/>
            </p:nvSpPr>
            <p:spPr>
              <a:xfrm>
                <a:off x="5522400" y="3901320"/>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0" name="Freeform 89"/>
              <p:cNvSpPr/>
              <p:nvPr/>
            </p:nvSpPr>
            <p:spPr>
              <a:xfrm>
                <a:off x="5483159" y="4067279"/>
                <a:ext cx="15624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1" name="Freeform 90"/>
              <p:cNvSpPr/>
              <p:nvPr/>
            </p:nvSpPr>
            <p:spPr>
              <a:xfrm>
                <a:off x="5561279" y="3679199"/>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2" name="Freeform 91"/>
              <p:cNvSpPr/>
              <p:nvPr/>
            </p:nvSpPr>
            <p:spPr>
              <a:xfrm>
                <a:off x="5561279" y="4067279"/>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3" name="Freeform 92"/>
              <p:cNvSpPr/>
              <p:nvPr/>
            </p:nvSpPr>
            <p:spPr>
              <a:xfrm>
                <a:off x="5443920" y="3623760"/>
                <a:ext cx="15624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4" name="Freeform 93"/>
              <p:cNvSpPr/>
              <p:nvPr/>
            </p:nvSpPr>
            <p:spPr>
              <a:xfrm>
                <a:off x="5600520" y="3790079"/>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5" name="Freeform 94"/>
              <p:cNvSpPr/>
              <p:nvPr/>
            </p:nvSpPr>
            <p:spPr>
              <a:xfrm>
                <a:off x="5561279" y="3956040"/>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6" name="Freeform 95"/>
              <p:cNvSpPr/>
              <p:nvPr/>
            </p:nvSpPr>
            <p:spPr>
              <a:xfrm>
                <a:off x="5483159" y="3734640"/>
                <a:ext cx="15624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7" name="Freeform 96"/>
              <p:cNvSpPr/>
              <p:nvPr/>
            </p:nvSpPr>
            <p:spPr>
              <a:xfrm>
                <a:off x="5679000" y="3956040"/>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8" name="Freeform 97"/>
              <p:cNvSpPr/>
              <p:nvPr/>
            </p:nvSpPr>
            <p:spPr>
              <a:xfrm>
                <a:off x="5679000" y="3679199"/>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9" name="Freeform 98"/>
              <p:cNvSpPr/>
              <p:nvPr/>
            </p:nvSpPr>
            <p:spPr>
              <a:xfrm>
                <a:off x="5679000" y="4067279"/>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0" name="Freeform 99"/>
              <p:cNvSpPr/>
              <p:nvPr/>
            </p:nvSpPr>
            <p:spPr>
              <a:xfrm>
                <a:off x="5679000" y="3845520"/>
                <a:ext cx="15552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1" name="Freeform 100"/>
              <p:cNvSpPr/>
              <p:nvPr/>
            </p:nvSpPr>
            <p:spPr>
              <a:xfrm>
                <a:off x="5561279" y="3568680"/>
                <a:ext cx="15588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2" name="Freeform 101"/>
              <p:cNvSpPr/>
              <p:nvPr/>
            </p:nvSpPr>
            <p:spPr>
              <a:xfrm>
                <a:off x="5600520" y="4177439"/>
                <a:ext cx="15588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3" name="Freeform 102"/>
              <p:cNvSpPr/>
              <p:nvPr/>
            </p:nvSpPr>
            <p:spPr>
              <a:xfrm>
                <a:off x="5443920" y="4122720"/>
                <a:ext cx="15624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4" name="Freeform 103"/>
              <p:cNvSpPr/>
              <p:nvPr/>
            </p:nvSpPr>
            <p:spPr>
              <a:xfrm>
                <a:off x="5443920" y="4011479"/>
                <a:ext cx="15624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5" name="Freeform 104"/>
              <p:cNvSpPr/>
              <p:nvPr/>
            </p:nvSpPr>
            <p:spPr>
              <a:xfrm>
                <a:off x="5756400" y="3901320"/>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6" name="Freeform 105"/>
              <p:cNvSpPr/>
              <p:nvPr/>
            </p:nvSpPr>
            <p:spPr>
              <a:xfrm>
                <a:off x="5717520" y="3679199"/>
                <a:ext cx="15624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7" name="Freeform 106"/>
              <p:cNvSpPr/>
              <p:nvPr/>
            </p:nvSpPr>
            <p:spPr>
              <a:xfrm>
                <a:off x="5679000" y="4177439"/>
                <a:ext cx="15552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8" name="Freeform 107"/>
              <p:cNvSpPr/>
              <p:nvPr/>
            </p:nvSpPr>
            <p:spPr>
              <a:xfrm>
                <a:off x="5639760" y="4288680"/>
                <a:ext cx="15588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9" name="Freeform 108"/>
              <p:cNvSpPr/>
              <p:nvPr/>
            </p:nvSpPr>
            <p:spPr>
              <a:xfrm>
                <a:off x="5483159" y="4288680"/>
                <a:ext cx="15624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0" name="Freeform 109"/>
              <p:cNvSpPr/>
              <p:nvPr/>
            </p:nvSpPr>
            <p:spPr>
              <a:xfrm>
                <a:off x="5756400" y="4122720"/>
                <a:ext cx="15588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1" name="Freeform 110"/>
              <p:cNvSpPr/>
              <p:nvPr/>
            </p:nvSpPr>
            <p:spPr>
              <a:xfrm>
                <a:off x="5288400" y="3901320"/>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2" name="Freeform 111"/>
              <p:cNvSpPr/>
              <p:nvPr/>
            </p:nvSpPr>
            <p:spPr>
              <a:xfrm>
                <a:off x="5366520" y="4177439"/>
                <a:ext cx="15588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3" name="Freeform 112"/>
              <p:cNvSpPr/>
              <p:nvPr/>
            </p:nvSpPr>
            <p:spPr>
              <a:xfrm>
                <a:off x="5288400" y="4067279"/>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4" name="Freeform 113"/>
              <p:cNvSpPr/>
              <p:nvPr/>
            </p:nvSpPr>
            <p:spPr>
              <a:xfrm>
                <a:off x="5795640" y="4011479"/>
                <a:ext cx="15552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5" name="Freeform 114"/>
              <p:cNvSpPr/>
              <p:nvPr/>
            </p:nvSpPr>
            <p:spPr>
              <a:xfrm>
                <a:off x="5795640" y="3790079"/>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6" name="Freeform 115"/>
              <p:cNvSpPr/>
              <p:nvPr/>
            </p:nvSpPr>
            <p:spPr>
              <a:xfrm>
                <a:off x="5561279" y="3956040"/>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7" name="Freeform 116"/>
              <p:cNvSpPr/>
              <p:nvPr/>
            </p:nvSpPr>
            <p:spPr>
              <a:xfrm>
                <a:off x="5366520" y="3679199"/>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8" name="Freeform 117"/>
              <p:cNvSpPr/>
              <p:nvPr/>
            </p:nvSpPr>
            <p:spPr>
              <a:xfrm>
                <a:off x="5639760" y="3623760"/>
                <a:ext cx="15588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9" name="Freeform 118"/>
              <p:cNvSpPr/>
              <p:nvPr/>
            </p:nvSpPr>
            <p:spPr>
              <a:xfrm>
                <a:off x="5679000" y="4067279"/>
                <a:ext cx="15552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0" name="Freeform 119"/>
              <p:cNvSpPr/>
              <p:nvPr/>
            </p:nvSpPr>
            <p:spPr>
              <a:xfrm>
                <a:off x="5522400" y="4122720"/>
                <a:ext cx="155520" cy="221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1" name="Freeform 120"/>
              <p:cNvSpPr/>
              <p:nvPr/>
            </p:nvSpPr>
            <p:spPr>
              <a:xfrm>
                <a:off x="5443920" y="3901320"/>
                <a:ext cx="156240" cy="2210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122" name="Group 121"/>
          <p:cNvGrpSpPr/>
          <p:nvPr/>
        </p:nvGrpSpPr>
        <p:grpSpPr>
          <a:xfrm>
            <a:off x="4498560" y="2851920"/>
            <a:ext cx="667800" cy="318960"/>
            <a:chOff x="4498560" y="2851920"/>
            <a:chExt cx="667800" cy="318960"/>
          </a:xfrm>
        </p:grpSpPr>
        <p:sp>
          <p:nvSpPr>
            <p:cNvPr id="123" name="Freeform 122"/>
            <p:cNvSpPr/>
            <p:nvPr/>
          </p:nvSpPr>
          <p:spPr>
            <a:xfrm>
              <a:off x="4627080" y="2851920"/>
              <a:ext cx="539280" cy="3189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4" name="Freeform 123"/>
            <p:cNvSpPr/>
            <p:nvPr/>
          </p:nvSpPr>
          <p:spPr>
            <a:xfrm>
              <a:off x="4498560" y="2891520"/>
              <a:ext cx="149400" cy="227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125" name="Freeform 124"/>
          <p:cNvSpPr/>
          <p:nvPr/>
        </p:nvSpPr>
        <p:spPr>
          <a:xfrm>
            <a:off x="4515840" y="3607920"/>
            <a:ext cx="539280" cy="3189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6" name="Freeform 125"/>
          <p:cNvSpPr/>
          <p:nvPr/>
        </p:nvSpPr>
        <p:spPr>
          <a:xfrm>
            <a:off x="4387320" y="3647520"/>
            <a:ext cx="149400" cy="227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27" name="Group 126"/>
          <p:cNvGrpSpPr/>
          <p:nvPr/>
        </p:nvGrpSpPr>
        <p:grpSpPr>
          <a:xfrm>
            <a:off x="5303520" y="2849040"/>
            <a:ext cx="664560" cy="318960"/>
            <a:chOff x="5303520" y="2849040"/>
            <a:chExt cx="664560" cy="318960"/>
          </a:xfrm>
        </p:grpSpPr>
        <p:sp>
          <p:nvSpPr>
            <p:cNvPr id="128" name="Freeform 127"/>
            <p:cNvSpPr/>
            <p:nvPr/>
          </p:nvSpPr>
          <p:spPr>
            <a:xfrm flipH="1" flipV="1">
              <a:off x="5303520" y="2849040"/>
              <a:ext cx="539280" cy="3189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9" name="Freeform 128"/>
            <p:cNvSpPr/>
            <p:nvPr/>
          </p:nvSpPr>
          <p:spPr>
            <a:xfrm flipH="1" flipV="1">
              <a:off x="5818680" y="2898000"/>
              <a:ext cx="149400" cy="227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pic>
        <p:nvPicPr>
          <p:cNvPr id="130" name="Picture 129"/>
          <p:cNvPicPr>
            <a:picLocks noChangeAspect="1"/>
          </p:cNvPicPr>
          <p:nvPr/>
        </p:nvPicPr>
        <p:blipFill>
          <a:blip r:embed="rId4">
            <a:lum/>
            <a:alphaModFix/>
          </a:blip>
          <a:srcRect/>
          <a:stretch>
            <a:fillRect/>
          </a:stretch>
        </p:blipFill>
        <p:spPr>
          <a:xfrm>
            <a:off x="6733799" y="1231560"/>
            <a:ext cx="1978200" cy="1456200"/>
          </a:xfrm>
          <a:prstGeom prst="rect">
            <a:avLst/>
          </a:prstGeom>
          <a:noFill/>
          <a:ln>
            <a:noFill/>
          </a:ln>
        </p:spPr>
      </p:pic>
      <p:sp>
        <p:nvSpPr>
          <p:cNvPr id="131" name="TextBox 130"/>
          <p:cNvSpPr txBox="1"/>
          <p:nvPr/>
        </p:nvSpPr>
        <p:spPr>
          <a:xfrm>
            <a:off x="4283968" y="5422069"/>
            <a:ext cx="4572359" cy="887251"/>
          </a:xfrm>
          <a:prstGeom prst="rect">
            <a:avLst/>
          </a:prstGeom>
          <a:noFill/>
          <a:ln>
            <a:noFill/>
          </a:ln>
        </p:spPr>
        <p:txBody>
          <a:bodyPr vert="horz" wrap="squar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Total integrated number of charged </a:t>
            </a:r>
            <a:r>
              <a:rPr lang="en-US" sz="1800" b="0" i="0" u="none" strike="noStrike" baseline="0" dirty="0" smtClean="0">
                <a:ln>
                  <a:noFill/>
                </a:ln>
                <a:solidFill>
                  <a:srgbClr val="FFFFFF"/>
                </a:solidFill>
                <a:latin typeface="Arial" pitchFamily="18"/>
                <a:ea typeface="Nimbus Sans L" pitchFamily="2"/>
                <a:cs typeface="Lucidasans" pitchFamily="2"/>
              </a:rPr>
              <a:t>particles: ~17,000 for most central</a:t>
            </a:r>
            <a:r>
              <a:rPr lang="en-US" sz="1800" b="0" i="0" u="none" strike="noStrike" dirty="0" smtClean="0">
                <a:ln>
                  <a:noFill/>
                </a:ln>
                <a:solidFill>
                  <a:srgbClr val="FFFFFF"/>
                </a:solidFill>
                <a:latin typeface="Arial" pitchFamily="18"/>
                <a:ea typeface="Nimbus Sans L" pitchFamily="2"/>
                <a:cs typeface="Lucidasans" pitchFamily="2"/>
              </a:rPr>
              <a:t> 0-5% collisions</a:t>
            </a:r>
            <a:endParaRPr lang="en-US" sz="1800" b="0" i="0" u="none" strike="noStrike" baseline="0" dirty="0">
              <a:ln>
                <a:noFill/>
              </a:ln>
              <a:solidFill>
                <a:srgbClr val="FFFFFF"/>
              </a:solidFill>
              <a:latin typeface="Arial" pitchFamily="18"/>
              <a:ea typeface="Nimbus Sans L" pitchFamily="2"/>
              <a:cs typeface="Lucidasans" pitchFamily="2"/>
            </a:endParaRPr>
          </a:p>
        </p:txBody>
      </p:sp>
      <p:pic>
        <p:nvPicPr>
          <p:cNvPr id="132" name="Picture 131"/>
          <p:cNvPicPr>
            <a:picLocks noChangeAspect="1"/>
          </p:cNvPicPr>
          <p:nvPr/>
        </p:nvPicPr>
        <p:blipFill>
          <a:blip r:embed="rId5">
            <a:lum/>
            <a:alphaModFix/>
          </a:blip>
          <a:srcRect/>
          <a:stretch>
            <a:fillRect/>
          </a:stretch>
        </p:blipFill>
        <p:spPr>
          <a:xfrm>
            <a:off x="7046280" y="4179240"/>
            <a:ext cx="1353240" cy="1119960"/>
          </a:xfrm>
          <a:prstGeom prst="rect">
            <a:avLst/>
          </a:prstGeom>
          <a:noFill/>
          <a:ln>
            <a:noFill/>
          </a:ln>
        </p:spPr>
      </p:pic>
      <p:pic>
        <p:nvPicPr>
          <p:cNvPr id="133" name="Picture 132"/>
          <p:cNvPicPr>
            <a:picLocks noChangeAspect="1"/>
          </p:cNvPicPr>
          <p:nvPr/>
        </p:nvPicPr>
        <p:blipFill>
          <a:blip r:embed="rId6">
            <a:lum/>
            <a:alphaModFix/>
          </a:blip>
          <a:srcRect/>
          <a:stretch>
            <a:fillRect/>
          </a:stretch>
        </p:blipFill>
        <p:spPr>
          <a:xfrm>
            <a:off x="6894360" y="2748600"/>
            <a:ext cx="1657080" cy="13903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19"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20" name="Date Placeholder 2"/>
          <p:cNvSpPr>
            <a:spLocks noGrp="1"/>
          </p:cNvSpPr>
          <p:nvPr>
            <p:ph type="dt" sz="half" idx="11"/>
          </p:nvPr>
        </p:nvSpPr>
        <p:spPr/>
        <p:txBody>
          <a:bodyPr/>
          <a:lstStyle/>
          <a:p>
            <a:pPr lvl="0"/>
            <a:r>
              <a:rPr lang="en-US" smtClean="0"/>
              <a:t>23/10-2012</a:t>
            </a:r>
            <a:endParaRPr lang="en-US"/>
          </a:p>
        </p:txBody>
      </p:sp>
      <p:sp>
        <p:nvSpPr>
          <p:cNvPr id="21" name="Slide Number Placeholder 3"/>
          <p:cNvSpPr>
            <a:spLocks noGrp="1"/>
          </p:cNvSpPr>
          <p:nvPr>
            <p:ph type="sldNum" sz="quarter" idx="12"/>
          </p:nvPr>
        </p:nvSpPr>
        <p:spPr/>
        <p:txBody>
          <a:bodyPr/>
          <a:lstStyle/>
          <a:p>
            <a:pPr lvl="0"/>
            <a:fld id="{D123616E-1EF2-404F-8446-9C926F9A9920}" type="slidenum">
              <a:t>19</a:t>
            </a:fld>
            <a:endParaRPr lang="en-US"/>
          </a:p>
        </p:txBody>
      </p:sp>
      <p:pic>
        <p:nvPicPr>
          <p:cNvPr id="2" name="Picture 1"/>
          <p:cNvPicPr>
            <a:picLocks noChangeAspect="1"/>
          </p:cNvPicPr>
          <p:nvPr/>
        </p:nvPicPr>
        <p:blipFill>
          <a:blip r:embed="rId3">
            <a:lum/>
            <a:alphaModFix/>
          </a:blip>
          <a:srcRect/>
          <a:stretch>
            <a:fillRect/>
          </a:stretch>
        </p:blipFill>
        <p:spPr>
          <a:xfrm>
            <a:off x="2275560" y="2913120"/>
            <a:ext cx="1534680" cy="1447919"/>
          </a:xfrm>
          <a:prstGeom prst="rect">
            <a:avLst/>
          </a:prstGeom>
          <a:noFill/>
          <a:ln>
            <a:noFill/>
          </a:ln>
        </p:spPr>
      </p:pic>
      <p:pic>
        <p:nvPicPr>
          <p:cNvPr id="3" name="Picture 2"/>
          <p:cNvPicPr>
            <a:picLocks noChangeAspect="1"/>
          </p:cNvPicPr>
          <p:nvPr/>
        </p:nvPicPr>
        <p:blipFill>
          <a:blip r:embed="rId3">
            <a:lum/>
            <a:alphaModFix/>
          </a:blip>
          <a:srcRect/>
          <a:stretch>
            <a:fillRect/>
          </a:stretch>
        </p:blipFill>
        <p:spPr>
          <a:xfrm>
            <a:off x="5623200" y="3237120"/>
            <a:ext cx="1534680" cy="1447919"/>
          </a:xfrm>
          <a:prstGeom prst="rect">
            <a:avLst/>
          </a:prstGeom>
          <a:noFill/>
          <a:ln>
            <a:noFill/>
          </a:ln>
        </p:spPr>
      </p:pic>
      <p:sp>
        <p:nvSpPr>
          <p:cNvPr id="4" name="Title 3"/>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Jets in pp</a:t>
            </a:r>
          </a:p>
        </p:txBody>
      </p:sp>
      <p:sp>
        <p:nvSpPr>
          <p:cNvPr id="5" name="Freeform 4"/>
          <p:cNvSpPr/>
          <p:nvPr/>
        </p:nvSpPr>
        <p:spPr>
          <a:xfrm flipV="1">
            <a:off x="3199320" y="3717720"/>
            <a:ext cx="2116800" cy="1118520"/>
          </a:xfrm>
          <a:custGeom>
            <a:avLst/>
            <a:gdLst>
              <a:gd name="f0" fmla="val 0"/>
              <a:gd name="f1" fmla="val 856"/>
              <a:gd name="f2" fmla="val 328"/>
              <a:gd name="f3" fmla="val 680"/>
            </a:gdLst>
            <a:ahLst/>
            <a:cxnLst>
              <a:cxn ang="3cd4">
                <a:pos x="hc" y="t"/>
              </a:cxn>
              <a:cxn ang="0">
                <a:pos x="r" y="vc"/>
              </a:cxn>
              <a:cxn ang="cd4">
                <a:pos x="hc" y="b"/>
              </a:cxn>
              <a:cxn ang="cd2">
                <a:pos x="l" y="vc"/>
              </a:cxn>
            </a:cxnLst>
            <a:rect l="l" t="t" r="r" b="b"/>
            <a:pathLst>
              <a:path w="856" h="328">
                <a:moveTo>
                  <a:pt x="f0" y="f2"/>
                </a:moveTo>
                <a:lnTo>
                  <a:pt x="f3" y="f2"/>
                </a:lnTo>
                <a:lnTo>
                  <a:pt x="f1" y="f0"/>
                </a:lnTo>
              </a:path>
            </a:pathLst>
          </a:custGeom>
          <a:noFill/>
          <a:ln w="38160">
            <a:solidFill>
              <a:srgbClr val="FF00FF"/>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 name="Freeform 5"/>
          <p:cNvSpPr/>
          <p:nvPr/>
        </p:nvSpPr>
        <p:spPr>
          <a:xfrm flipH="1">
            <a:off x="4560840" y="3294720"/>
            <a:ext cx="1545480" cy="389520"/>
          </a:xfrm>
          <a:custGeom>
            <a:avLst/>
            <a:gdLst>
              <a:gd name="f0" fmla="val 0"/>
              <a:gd name="f1" fmla="val 856"/>
              <a:gd name="f2" fmla="val 328"/>
              <a:gd name="f3" fmla="val 680"/>
            </a:gdLst>
            <a:ahLst/>
            <a:cxnLst>
              <a:cxn ang="3cd4">
                <a:pos x="hc" y="t"/>
              </a:cxn>
              <a:cxn ang="0">
                <a:pos x="r" y="vc"/>
              </a:cxn>
              <a:cxn ang="cd4">
                <a:pos x="hc" y="b"/>
              </a:cxn>
              <a:cxn ang="cd2">
                <a:pos x="l" y="vc"/>
              </a:cxn>
            </a:cxnLst>
            <a:rect l="l" t="t" r="r" b="b"/>
            <a:pathLst>
              <a:path w="856" h="328">
                <a:moveTo>
                  <a:pt x="f0" y="f2"/>
                </a:moveTo>
                <a:lnTo>
                  <a:pt x="f3" y="f2"/>
                </a:lnTo>
                <a:lnTo>
                  <a:pt x="f1" y="f0"/>
                </a:lnTo>
              </a:path>
            </a:pathLst>
          </a:custGeom>
          <a:noFill/>
          <a:ln w="38160">
            <a:solidFill>
              <a:srgbClr val="FF00FF"/>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 name="Straight Connector 6"/>
          <p:cNvSpPr/>
          <p:nvPr/>
        </p:nvSpPr>
        <p:spPr>
          <a:xfrm flipH="1">
            <a:off x="5051520" y="4919040"/>
            <a:ext cx="202680" cy="42912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 name="Straight Connector 7"/>
          <p:cNvSpPr/>
          <p:nvPr/>
        </p:nvSpPr>
        <p:spPr>
          <a:xfrm>
            <a:off x="5371560" y="4966200"/>
            <a:ext cx="330840" cy="64692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Straight Connector 8"/>
          <p:cNvSpPr/>
          <p:nvPr/>
        </p:nvSpPr>
        <p:spPr>
          <a:xfrm>
            <a:off x="5420160" y="4845600"/>
            <a:ext cx="393120" cy="42696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Straight Connector 9"/>
          <p:cNvSpPr/>
          <p:nvPr/>
        </p:nvSpPr>
        <p:spPr>
          <a:xfrm flipH="1" flipV="1">
            <a:off x="3892320" y="1892160"/>
            <a:ext cx="543960" cy="117612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 name="Straight Connector 10"/>
          <p:cNvSpPr/>
          <p:nvPr/>
        </p:nvSpPr>
        <p:spPr>
          <a:xfrm flipH="1" flipV="1">
            <a:off x="3892320" y="2665080"/>
            <a:ext cx="487800" cy="51840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Straight Connector 11"/>
          <p:cNvSpPr/>
          <p:nvPr/>
        </p:nvSpPr>
        <p:spPr>
          <a:xfrm flipH="1" flipV="1">
            <a:off x="3892320" y="3051360"/>
            <a:ext cx="581760" cy="232919"/>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Straight Connector 12"/>
          <p:cNvSpPr/>
          <p:nvPr/>
        </p:nvSpPr>
        <p:spPr>
          <a:xfrm flipH="1" flipV="1">
            <a:off x="4278960" y="2278440"/>
            <a:ext cx="271799" cy="88776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Straight Connector 13"/>
          <p:cNvSpPr/>
          <p:nvPr/>
        </p:nvSpPr>
        <p:spPr>
          <a:xfrm flipV="1">
            <a:off x="4603679" y="2665080"/>
            <a:ext cx="61561" cy="53100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1451160" y="4214879"/>
            <a:ext cx="1508399" cy="591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FF"/>
                </a:solidFill>
                <a:latin typeface="Arial" pitchFamily="18"/>
                <a:ea typeface="Nimbus Sans L" pitchFamily="2"/>
                <a:cs typeface="Lucidasans" pitchFamily="2"/>
              </a:rPr>
              <a:t>parton</a:t>
            </a:r>
          </a:p>
        </p:txBody>
      </p:sp>
      <p:sp>
        <p:nvSpPr>
          <p:cNvPr id="16" name="Freeform 15"/>
          <p:cNvSpPr/>
          <p:nvPr/>
        </p:nvSpPr>
        <p:spPr>
          <a:xfrm>
            <a:off x="2180520" y="1296000"/>
            <a:ext cx="4817880" cy="591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00"/>
                </a:solidFill>
                <a:latin typeface="Arial" pitchFamily="18"/>
                <a:ea typeface="Nimbus Sans L" pitchFamily="2"/>
                <a:cs typeface="Lucidasans" pitchFamily="2"/>
              </a:rPr>
              <a:t>hadrons from jet fragmentation</a:t>
            </a:r>
          </a:p>
        </p:txBody>
      </p:sp>
      <p:sp>
        <p:nvSpPr>
          <p:cNvPr id="17" name="Freeform 16"/>
          <p:cNvSpPr/>
          <p:nvPr/>
        </p:nvSpPr>
        <p:spPr>
          <a:xfrm>
            <a:off x="2147040" y="5751000"/>
            <a:ext cx="5289480" cy="591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00"/>
                </a:solidFill>
                <a:latin typeface="Arial" pitchFamily="18"/>
                <a:ea typeface="Nimbus Sans L" pitchFamily="2"/>
                <a:cs typeface="Lucidasans" pitchFamily="2"/>
              </a:rPr>
              <a:t>hadrons from jet fragmentation</a:t>
            </a:r>
          </a:p>
        </p:txBody>
      </p:sp>
      <p:sp>
        <p:nvSpPr>
          <p:cNvPr id="18" name="Freeform 17"/>
          <p:cNvSpPr/>
          <p:nvPr/>
        </p:nvSpPr>
        <p:spPr>
          <a:xfrm>
            <a:off x="6782040" y="2839320"/>
            <a:ext cx="1508399" cy="591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FF"/>
                </a:solidFill>
                <a:latin typeface="Arial" pitchFamily="18"/>
                <a:ea typeface="Nimbus Sans L" pitchFamily="2"/>
                <a:cs typeface="Lucidasans" pitchFamily="2"/>
              </a:rPr>
              <a:t>parton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1" name="Date Placeholder 2"/>
          <p:cNvSpPr>
            <a:spLocks noGrp="1"/>
          </p:cNvSpPr>
          <p:nvPr>
            <p:ph type="dt" sz="half" idx="11"/>
          </p:nvPr>
        </p:nvSpPr>
        <p:spPr/>
        <p:txBody>
          <a:bodyPr/>
          <a:lstStyle/>
          <a:p>
            <a:pPr lvl="0"/>
            <a:r>
              <a:rPr lang="en-US" smtClean="0"/>
              <a:t>23/10-2012</a:t>
            </a:r>
            <a:endParaRPr lang="en-US"/>
          </a:p>
        </p:txBody>
      </p:sp>
      <p:sp>
        <p:nvSpPr>
          <p:cNvPr id="12" name="Slide Number Placeholder 3"/>
          <p:cNvSpPr>
            <a:spLocks noGrp="1"/>
          </p:cNvSpPr>
          <p:nvPr>
            <p:ph type="sldNum" sz="quarter" idx="12"/>
          </p:nvPr>
        </p:nvSpPr>
        <p:spPr/>
        <p:txBody>
          <a:bodyPr/>
          <a:lstStyle/>
          <a:p>
            <a:pPr lvl="0"/>
            <a:fld id="{6EC11E57-CC5D-45A9-86C1-E419E21095E9}" type="slidenum">
              <a:t>2</a:t>
            </a:fld>
            <a:endParaRPr lang="en-US"/>
          </a:p>
        </p:txBody>
      </p:sp>
      <p:sp>
        <p:nvSpPr>
          <p:cNvPr id="2" name="Title 1"/>
          <p:cNvSpPr txBox="1">
            <a:spLocks noGrp="1"/>
          </p:cNvSpPr>
          <p:nvPr>
            <p:ph type="title" idx="4294967295"/>
          </p:nvPr>
        </p:nvSpPr>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600"/>
              <a:t>Brookhaven National Laboratory's Relativistic Heavy Ion Collider</a:t>
            </a:r>
          </a:p>
        </p:txBody>
      </p:sp>
      <p:pic>
        <p:nvPicPr>
          <p:cNvPr id="3" name="RHICcomplexnew"/>
          <p:cNvPicPr>
            <a:picLocks noGrp="1" noChangeAspect="1"/>
          </p:cNvPicPr>
          <p:nvPr>
            <p:ph type="pic" idx="4294967295"/>
          </p:nvPr>
        </p:nvPicPr>
        <p:blipFill>
          <a:blip r:embed="rId3">
            <a:lum/>
            <a:alphaModFix/>
          </a:blip>
          <a:srcRect/>
          <a:stretch>
            <a:fillRect/>
          </a:stretch>
        </p:blipFill>
        <p:spPr>
          <a:xfrm>
            <a:off x="3139920" y="1294920"/>
            <a:ext cx="5384160" cy="3977640"/>
          </a:xfrm>
        </p:spPr>
      </p:pic>
      <p:sp>
        <p:nvSpPr>
          <p:cNvPr id="4" name="TextBox 3"/>
          <p:cNvSpPr txBox="1"/>
          <p:nvPr/>
        </p:nvSpPr>
        <p:spPr>
          <a:xfrm>
            <a:off x="4707000" y="1666079"/>
            <a:ext cx="4196520" cy="715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200" b="1" i="0" u="none" strike="noStrike" baseline="0">
              <a:ln>
                <a:noFill/>
              </a:ln>
              <a:solidFill>
                <a:srgbClr val="FFFFFF"/>
              </a:solidFill>
              <a:latin typeface="Arial" pitchFamily="18"/>
              <a:ea typeface="Albany AMT" pitchFamily="34"/>
              <a:cs typeface="Albany AMT" pitchFamily="34"/>
            </a:endParaRP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200" b="1" i="0" u="none" strike="noStrike" baseline="0">
              <a:ln>
                <a:noFill/>
              </a:ln>
              <a:solidFill>
                <a:srgbClr val="FFFFFF"/>
              </a:solidFill>
              <a:latin typeface="Arial" pitchFamily="18"/>
              <a:ea typeface="Nimbus Sans L" pitchFamily="2"/>
              <a:cs typeface="Lucidasans" pitchFamily="2"/>
            </a:endParaRPr>
          </a:p>
        </p:txBody>
      </p:sp>
      <p:sp>
        <p:nvSpPr>
          <p:cNvPr id="5" name="Text Placeholder 4"/>
          <p:cNvSpPr txBox="1">
            <a:spLocks noGrp="1"/>
          </p:cNvSpPr>
          <p:nvPr>
            <p:ph type="body" idx="4294967295"/>
          </p:nvPr>
        </p:nvSpPr>
        <p:spPr>
          <a:xfrm>
            <a:off x="457200" y="5445224"/>
            <a:ext cx="8229600" cy="690839"/>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sz="2200" b="1" dirty="0">
                <a:latin typeface="" pitchFamily="16"/>
              </a:rPr>
              <a:t>RHIC is the first heavy ion collider in the world. Operational since </a:t>
            </a:r>
            <a:r>
              <a:rPr lang="en-US" sz="2200" b="1" dirty="0" smtClean="0">
                <a:latin typeface="" pitchFamily="16"/>
              </a:rPr>
              <a:t>2000 (program until 2020+). Max </a:t>
            </a:r>
            <a:r>
              <a:rPr lang="en-US" sz="2200" b="1" dirty="0">
                <a:latin typeface="" pitchFamily="16"/>
              </a:rPr>
              <a:t>beam energy: </a:t>
            </a:r>
            <a:r>
              <a:rPr lang="en-US" sz="2200" b="1" dirty="0">
                <a:latin typeface="Albany AMT" pitchFamily="34"/>
              </a:rPr>
              <a:t>√</a:t>
            </a:r>
            <a:r>
              <a:rPr lang="en-US" sz="2200" b="1" dirty="0" err="1">
                <a:latin typeface="Arial" pitchFamily="18"/>
              </a:rPr>
              <a:t>s</a:t>
            </a:r>
            <a:r>
              <a:rPr lang="en-US" sz="2200" b="1" baseline="-25000" dirty="0" err="1">
                <a:latin typeface="Arial" pitchFamily="18"/>
              </a:rPr>
              <a:t>NN</a:t>
            </a:r>
            <a:r>
              <a:rPr lang="en-US" sz="2200" b="1" dirty="0">
                <a:latin typeface="Arial" pitchFamily="18"/>
              </a:rPr>
              <a:t>=200GeV</a:t>
            </a:r>
          </a:p>
        </p:txBody>
      </p:sp>
      <p:pic>
        <p:nvPicPr>
          <p:cNvPr id="6" name="Picture 5"/>
          <p:cNvPicPr>
            <a:picLocks noChangeAspect="1"/>
          </p:cNvPicPr>
          <p:nvPr/>
        </p:nvPicPr>
        <p:blipFill>
          <a:blip r:embed="rId7">
            <a:lum/>
            <a:alphaModFix/>
          </a:blip>
          <a:srcRect/>
          <a:stretch>
            <a:fillRect/>
          </a:stretch>
        </p:blipFill>
        <p:spPr>
          <a:xfrm>
            <a:off x="288000" y="1675439"/>
            <a:ext cx="2286000" cy="1856160"/>
          </a:xfrm>
          <a:prstGeom prst="rect">
            <a:avLst/>
          </a:prstGeom>
          <a:noFill/>
          <a:ln>
            <a:noFill/>
          </a:ln>
        </p:spPr>
      </p:pic>
      <p:pic>
        <p:nvPicPr>
          <p:cNvPr id="7" name="Picture 6"/>
          <p:cNvPicPr>
            <a:picLocks noChangeAspect="1"/>
          </p:cNvPicPr>
          <p:nvPr/>
        </p:nvPicPr>
        <p:blipFill>
          <a:blip r:embed="rId8">
            <a:lum/>
            <a:alphaModFix/>
          </a:blip>
          <a:srcRect/>
          <a:stretch>
            <a:fillRect/>
          </a:stretch>
        </p:blipFill>
        <p:spPr>
          <a:xfrm>
            <a:off x="762120" y="1268280"/>
            <a:ext cx="1371599" cy="448199"/>
          </a:xfrm>
          <a:prstGeom prst="rect">
            <a:avLst/>
          </a:prstGeom>
          <a:noFill/>
          <a:ln>
            <a:noFill/>
          </a:ln>
        </p:spPr>
      </p:pic>
      <p:sp>
        <p:nvSpPr>
          <p:cNvPr id="8" name="Straight Connector 7"/>
          <p:cNvSpPr/>
          <p:nvPr/>
        </p:nvSpPr>
        <p:spPr>
          <a:xfrm>
            <a:off x="2314800" y="2480760"/>
            <a:ext cx="1029959" cy="0"/>
          </a:xfrm>
          <a:prstGeom prst="line">
            <a:avLst/>
          </a:prstGeom>
          <a:noFill/>
          <a:ln w="36720">
            <a:solidFill>
              <a:srgbClr val="FFFFFF"/>
            </a:solidFill>
            <a:prstDash val="solid"/>
            <a:tailEnd type="arrow"/>
          </a:ln>
        </p:spPr>
        <p:txBody>
          <a:bodyPr vert="horz" wrap="none" lIns="108000" tIns="63000" rIns="108000" bIns="63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TextBox 8"/>
          <p:cNvSpPr txBox="1"/>
          <p:nvPr/>
        </p:nvSpPr>
        <p:spPr>
          <a:xfrm>
            <a:off x="139680" y="3573016"/>
            <a:ext cx="2872800" cy="1846659"/>
          </a:xfrm>
          <a:prstGeom prst="rect">
            <a:avLst/>
          </a:prstGeom>
          <a:solidFill>
            <a:srgbClr val="FF0000"/>
          </a:solidFill>
          <a:ln>
            <a:noFill/>
          </a:ln>
        </p:spPr>
        <p:txBody>
          <a:bodyPr lIns="0" tIns="0" rIns="0" bIns="0">
            <a:spAutoFit/>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marL="0" lvl="0" indent="0" rtl="0">
              <a:buNone/>
            </a:pPr>
            <a:r>
              <a:rPr lang="en-US" b="1" dirty="0">
                <a:latin typeface="" pitchFamily="16"/>
              </a:rPr>
              <a:t>Lund – 10MSEK worth design, development and construction to the Pad Chambers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2"/>
          <p:cNvSpPr>
            <a:spLocks noGrp="1"/>
          </p:cNvSpPr>
          <p:nvPr>
            <p:ph type="dt" sz="half" idx="11"/>
          </p:nvPr>
        </p:nvSpPr>
        <p:spPr/>
        <p:txBody>
          <a:bodyPr/>
          <a:lstStyle/>
          <a:p>
            <a:pPr lvl="0"/>
            <a:r>
              <a:rPr lang="en-US" smtClean="0"/>
              <a:t>23/10-2012</a:t>
            </a:r>
            <a:endParaRPr lang="en-US"/>
          </a:p>
        </p:txBody>
      </p:sp>
      <p:sp>
        <p:nvSpPr>
          <p:cNvPr id="6" name="Slide Number Placeholder 3"/>
          <p:cNvSpPr>
            <a:spLocks noGrp="1"/>
          </p:cNvSpPr>
          <p:nvPr>
            <p:ph type="sldNum" sz="quarter" idx="12"/>
          </p:nvPr>
        </p:nvSpPr>
        <p:spPr/>
        <p:txBody>
          <a:bodyPr/>
          <a:lstStyle/>
          <a:p>
            <a:pPr lvl="0"/>
            <a:fld id="{6BC140AD-0C62-4933-A9AE-8722CCDFC1A3}" type="slidenum">
              <a:t>20</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Jets in pp</a:t>
            </a:r>
          </a:p>
        </p:txBody>
      </p:sp>
      <p:pic>
        <p:nvPicPr>
          <p:cNvPr id="3" name="Picture 2"/>
          <p:cNvPicPr>
            <a:picLocks noChangeAspect="1"/>
          </p:cNvPicPr>
          <p:nvPr/>
        </p:nvPicPr>
        <p:blipFill>
          <a:blip r:embed="rId3">
            <a:lum/>
            <a:alphaModFix/>
          </a:blip>
          <a:srcRect/>
          <a:stretch>
            <a:fillRect/>
          </a:stretch>
        </p:blipFill>
        <p:spPr>
          <a:xfrm>
            <a:off x="869399" y="1869119"/>
            <a:ext cx="7190999" cy="37767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19"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20" name="Date Placeholder 2"/>
          <p:cNvSpPr>
            <a:spLocks noGrp="1"/>
          </p:cNvSpPr>
          <p:nvPr>
            <p:ph type="dt" sz="half" idx="11"/>
          </p:nvPr>
        </p:nvSpPr>
        <p:spPr/>
        <p:txBody>
          <a:bodyPr/>
          <a:lstStyle/>
          <a:p>
            <a:pPr lvl="0"/>
            <a:r>
              <a:rPr lang="en-US" smtClean="0"/>
              <a:t>23/10-2012</a:t>
            </a:r>
            <a:endParaRPr lang="en-US"/>
          </a:p>
        </p:txBody>
      </p:sp>
      <p:sp>
        <p:nvSpPr>
          <p:cNvPr id="21" name="Slide Number Placeholder 3"/>
          <p:cNvSpPr>
            <a:spLocks noGrp="1"/>
          </p:cNvSpPr>
          <p:nvPr>
            <p:ph type="sldNum" sz="quarter" idx="12"/>
          </p:nvPr>
        </p:nvSpPr>
        <p:spPr/>
        <p:txBody>
          <a:bodyPr/>
          <a:lstStyle/>
          <a:p>
            <a:pPr lvl="0"/>
            <a:fld id="{F8A81579-1AE4-4356-A2FD-76D65F35961E}" type="slidenum">
              <a:t>21</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Jets in Pb-Pb</a:t>
            </a:r>
          </a:p>
        </p:txBody>
      </p:sp>
      <p:grpSp>
        <p:nvGrpSpPr>
          <p:cNvPr id="3" name="Group 2"/>
          <p:cNvGrpSpPr/>
          <p:nvPr/>
        </p:nvGrpSpPr>
        <p:grpSpPr>
          <a:xfrm>
            <a:off x="1343160" y="1296000"/>
            <a:ext cx="6947279" cy="5046480"/>
            <a:chOff x="1343160" y="1296000"/>
            <a:chExt cx="6947279" cy="5046480"/>
          </a:xfrm>
        </p:grpSpPr>
        <p:pic>
          <p:nvPicPr>
            <p:cNvPr id="4" name="Picture 3"/>
            <p:cNvPicPr>
              <a:picLocks noChangeAspect="1"/>
            </p:cNvPicPr>
            <p:nvPr/>
          </p:nvPicPr>
          <p:blipFill>
            <a:blip r:embed="rId3">
              <a:lum/>
              <a:alphaModFix/>
            </a:blip>
            <a:srcRect/>
            <a:stretch>
              <a:fillRect/>
            </a:stretch>
          </p:blipFill>
          <p:spPr>
            <a:xfrm>
              <a:off x="1764720" y="2302200"/>
              <a:ext cx="5639040" cy="3530160"/>
            </a:xfrm>
            <a:prstGeom prst="rect">
              <a:avLst/>
            </a:prstGeom>
            <a:noFill/>
            <a:ln>
              <a:noFill/>
            </a:ln>
          </p:spPr>
        </p:pic>
        <p:sp>
          <p:nvSpPr>
            <p:cNvPr id="5" name="Freeform 4"/>
            <p:cNvSpPr/>
            <p:nvPr/>
          </p:nvSpPr>
          <p:spPr>
            <a:xfrm flipV="1">
              <a:off x="3199320" y="3717720"/>
              <a:ext cx="2116800" cy="1118520"/>
            </a:xfrm>
            <a:custGeom>
              <a:avLst/>
              <a:gdLst>
                <a:gd name="f0" fmla="val 0"/>
                <a:gd name="f1" fmla="val 856"/>
                <a:gd name="f2" fmla="val 328"/>
                <a:gd name="f3" fmla="val 680"/>
              </a:gdLst>
              <a:ahLst/>
              <a:cxnLst>
                <a:cxn ang="3cd4">
                  <a:pos x="hc" y="t"/>
                </a:cxn>
                <a:cxn ang="0">
                  <a:pos x="r" y="vc"/>
                </a:cxn>
                <a:cxn ang="cd4">
                  <a:pos x="hc" y="b"/>
                </a:cxn>
                <a:cxn ang="cd2">
                  <a:pos x="l" y="vc"/>
                </a:cxn>
              </a:cxnLst>
              <a:rect l="l" t="t" r="r" b="b"/>
              <a:pathLst>
                <a:path w="856" h="328">
                  <a:moveTo>
                    <a:pt x="f0" y="f2"/>
                  </a:moveTo>
                  <a:lnTo>
                    <a:pt x="f3" y="f2"/>
                  </a:lnTo>
                  <a:lnTo>
                    <a:pt x="f1" y="f0"/>
                  </a:lnTo>
                </a:path>
              </a:pathLst>
            </a:custGeom>
            <a:noFill/>
            <a:ln w="38160">
              <a:solidFill>
                <a:srgbClr val="FF00FF"/>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 name="Freeform 5"/>
            <p:cNvSpPr/>
            <p:nvPr/>
          </p:nvSpPr>
          <p:spPr>
            <a:xfrm flipH="1">
              <a:off x="4560840" y="3294720"/>
              <a:ext cx="1545480" cy="389520"/>
            </a:xfrm>
            <a:custGeom>
              <a:avLst/>
              <a:gdLst>
                <a:gd name="f0" fmla="val 0"/>
                <a:gd name="f1" fmla="val 856"/>
                <a:gd name="f2" fmla="val 328"/>
                <a:gd name="f3" fmla="val 680"/>
              </a:gdLst>
              <a:ahLst/>
              <a:cxnLst>
                <a:cxn ang="3cd4">
                  <a:pos x="hc" y="t"/>
                </a:cxn>
                <a:cxn ang="0">
                  <a:pos x="r" y="vc"/>
                </a:cxn>
                <a:cxn ang="cd4">
                  <a:pos x="hc" y="b"/>
                </a:cxn>
                <a:cxn ang="cd2">
                  <a:pos x="l" y="vc"/>
                </a:cxn>
              </a:cxnLst>
              <a:rect l="l" t="t" r="r" b="b"/>
              <a:pathLst>
                <a:path w="856" h="328">
                  <a:moveTo>
                    <a:pt x="f0" y="f2"/>
                  </a:moveTo>
                  <a:lnTo>
                    <a:pt x="f3" y="f2"/>
                  </a:lnTo>
                  <a:lnTo>
                    <a:pt x="f1" y="f0"/>
                  </a:lnTo>
                </a:path>
              </a:pathLst>
            </a:custGeom>
            <a:noFill/>
            <a:ln w="38160">
              <a:solidFill>
                <a:srgbClr val="FF00FF"/>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 name="Straight Connector 6"/>
            <p:cNvSpPr/>
            <p:nvPr/>
          </p:nvSpPr>
          <p:spPr>
            <a:xfrm flipH="1">
              <a:off x="5051520" y="4919040"/>
              <a:ext cx="202680" cy="42912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 name="Straight Connector 7"/>
            <p:cNvSpPr/>
            <p:nvPr/>
          </p:nvSpPr>
          <p:spPr>
            <a:xfrm>
              <a:off x="5371560" y="4966200"/>
              <a:ext cx="330840" cy="64692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Straight Connector 8"/>
            <p:cNvSpPr/>
            <p:nvPr/>
          </p:nvSpPr>
          <p:spPr>
            <a:xfrm>
              <a:off x="5420160" y="4845600"/>
              <a:ext cx="393120" cy="42696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Straight Connector 9"/>
            <p:cNvSpPr/>
            <p:nvPr/>
          </p:nvSpPr>
          <p:spPr>
            <a:xfrm flipH="1" flipV="1">
              <a:off x="3892320" y="1892160"/>
              <a:ext cx="543960" cy="117612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 name="Straight Connector 10"/>
            <p:cNvSpPr/>
            <p:nvPr/>
          </p:nvSpPr>
          <p:spPr>
            <a:xfrm flipH="1" flipV="1">
              <a:off x="3892320" y="2665080"/>
              <a:ext cx="487800" cy="51840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Straight Connector 11"/>
            <p:cNvSpPr/>
            <p:nvPr/>
          </p:nvSpPr>
          <p:spPr>
            <a:xfrm flipH="1" flipV="1">
              <a:off x="3892320" y="3051360"/>
              <a:ext cx="581760" cy="232919"/>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Straight Connector 12"/>
            <p:cNvSpPr/>
            <p:nvPr/>
          </p:nvSpPr>
          <p:spPr>
            <a:xfrm flipH="1" flipV="1">
              <a:off x="4278960" y="2278440"/>
              <a:ext cx="271799" cy="88776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Straight Connector 13"/>
            <p:cNvSpPr/>
            <p:nvPr/>
          </p:nvSpPr>
          <p:spPr>
            <a:xfrm flipV="1">
              <a:off x="4603679" y="2665080"/>
              <a:ext cx="61561" cy="531000"/>
            </a:xfrm>
            <a:prstGeom prst="line">
              <a:avLst/>
            </a:prstGeom>
            <a:noFill/>
            <a:ln w="38160">
              <a:solidFill>
                <a:srgbClr val="FF0000"/>
              </a:solidFill>
              <a:prstDash val="solid"/>
              <a:miter/>
              <a:tailEnd type="arrow"/>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1343160" y="3458879"/>
              <a:ext cx="1508399" cy="591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FF"/>
                  </a:solidFill>
                  <a:latin typeface="Arial" pitchFamily="18"/>
                  <a:ea typeface="Nimbus Sans L" pitchFamily="2"/>
                  <a:cs typeface="Lucidasans" pitchFamily="2"/>
                </a:rPr>
                <a:t>parton</a:t>
              </a:r>
            </a:p>
          </p:txBody>
        </p:sp>
        <p:sp>
          <p:nvSpPr>
            <p:cNvPr id="16" name="Freeform 15"/>
            <p:cNvSpPr/>
            <p:nvPr/>
          </p:nvSpPr>
          <p:spPr>
            <a:xfrm>
              <a:off x="2180520" y="1296000"/>
              <a:ext cx="4817880" cy="591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00"/>
                  </a:solidFill>
                  <a:latin typeface="Arial" pitchFamily="18"/>
                  <a:ea typeface="Nimbus Sans L" pitchFamily="2"/>
                  <a:cs typeface="Lucidasans" pitchFamily="2"/>
                </a:rPr>
                <a:t>hadrons from leading jet</a:t>
              </a:r>
            </a:p>
          </p:txBody>
        </p:sp>
        <p:sp>
          <p:nvSpPr>
            <p:cNvPr id="17" name="Freeform 16"/>
            <p:cNvSpPr/>
            <p:nvPr/>
          </p:nvSpPr>
          <p:spPr>
            <a:xfrm>
              <a:off x="2147040" y="5751000"/>
              <a:ext cx="5289480" cy="591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00"/>
                  </a:solidFill>
                  <a:latin typeface="Arial" pitchFamily="18"/>
                  <a:ea typeface="Nimbus Sans L" pitchFamily="2"/>
                  <a:cs typeface="Lucidasans" pitchFamily="2"/>
                </a:rPr>
                <a:t>hadrons from quenched jet</a:t>
              </a:r>
            </a:p>
          </p:txBody>
        </p:sp>
        <p:sp>
          <p:nvSpPr>
            <p:cNvPr id="18" name="Freeform 17"/>
            <p:cNvSpPr/>
            <p:nvPr/>
          </p:nvSpPr>
          <p:spPr>
            <a:xfrm>
              <a:off x="6782040" y="3415320"/>
              <a:ext cx="1508399" cy="591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00FF"/>
                  </a:solidFill>
                  <a:latin typeface="Arial" pitchFamily="18"/>
                  <a:ea typeface="Nimbus Sans L" pitchFamily="2"/>
                  <a:cs typeface="Lucidasans" pitchFamily="2"/>
                </a:rPr>
                <a:t>parton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2"/>
          <p:cNvSpPr>
            <a:spLocks noGrp="1"/>
          </p:cNvSpPr>
          <p:nvPr>
            <p:ph type="dt" sz="half" idx="11"/>
          </p:nvPr>
        </p:nvSpPr>
        <p:spPr/>
        <p:txBody>
          <a:bodyPr/>
          <a:lstStyle/>
          <a:p>
            <a:pPr lvl="0"/>
            <a:r>
              <a:rPr lang="en-US" smtClean="0"/>
              <a:t>23/10-2012</a:t>
            </a:r>
            <a:endParaRPr lang="en-US"/>
          </a:p>
        </p:txBody>
      </p:sp>
      <p:sp>
        <p:nvSpPr>
          <p:cNvPr id="7" name="Slide Number Placeholder 3"/>
          <p:cNvSpPr>
            <a:spLocks noGrp="1"/>
          </p:cNvSpPr>
          <p:nvPr>
            <p:ph type="sldNum" sz="quarter" idx="12"/>
          </p:nvPr>
        </p:nvSpPr>
        <p:spPr/>
        <p:txBody>
          <a:bodyPr/>
          <a:lstStyle/>
          <a:p>
            <a:pPr lvl="0"/>
            <a:fld id="{83CBC314-3376-4A65-AE52-D56DA6D1A744}" type="slidenum">
              <a:t>22</a:t>
            </a:fld>
            <a:endParaRPr lang="en-US"/>
          </a:p>
        </p:txBody>
      </p:sp>
      <p:sp>
        <p:nvSpPr>
          <p:cNvPr id="2" name="Title 1"/>
          <p:cNvSpPr txBox="1">
            <a:spLocks noGrp="1"/>
          </p:cNvSpPr>
          <p:nvPr>
            <p:ph type="title" idx="4294967295"/>
          </p:nvPr>
        </p:nvSpPr>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Jets in Pb-Pb</a:t>
            </a:r>
          </a:p>
        </p:txBody>
      </p:sp>
      <p:sp>
        <p:nvSpPr>
          <p:cNvPr id="3" name="Text Placeholder 2"/>
          <p:cNvSpPr txBox="1">
            <a:spLocks noGrp="1"/>
          </p:cNvSpPr>
          <p:nvPr>
            <p:ph type="body" idx="4294967295"/>
          </p:nvPr>
        </p:nvSpPr>
        <p:spPr>
          <a:xfrm>
            <a:off x="457200" y="4571640"/>
            <a:ext cx="8229600" cy="1656719"/>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a:latin typeface="" pitchFamily="16"/>
              </a:rPr>
              <a:t>Jet asymmetry – away side jet is absorbed/modified by the </a:t>
            </a:r>
            <a:r>
              <a:rPr lang="en-US" dirty="0" smtClean="0">
                <a:latin typeface="" pitchFamily="16"/>
              </a:rPr>
              <a:t>medium</a:t>
            </a:r>
            <a:endParaRPr lang="en-US" dirty="0">
              <a:latin typeface="" pitchFamily="16"/>
            </a:endParaRPr>
          </a:p>
        </p:txBody>
      </p:sp>
      <p:pic>
        <p:nvPicPr>
          <p:cNvPr id="4" name="Picture 3"/>
          <p:cNvPicPr>
            <a:picLocks noChangeAspect="1"/>
          </p:cNvPicPr>
          <p:nvPr/>
        </p:nvPicPr>
        <p:blipFill>
          <a:blip r:embed="rId6">
            <a:lum/>
            <a:alphaModFix/>
          </a:blip>
          <a:srcRect/>
          <a:stretch>
            <a:fillRect/>
          </a:stretch>
        </p:blipFill>
        <p:spPr>
          <a:xfrm>
            <a:off x="799920" y="1322640"/>
            <a:ext cx="7658280" cy="2768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2"/>
          <p:cNvSpPr>
            <a:spLocks noGrp="1"/>
          </p:cNvSpPr>
          <p:nvPr>
            <p:ph type="dt" sz="half" idx="11"/>
          </p:nvPr>
        </p:nvSpPr>
        <p:spPr/>
        <p:txBody>
          <a:bodyPr/>
          <a:lstStyle/>
          <a:p>
            <a:pPr lvl="0"/>
            <a:r>
              <a:rPr lang="en-US" smtClean="0"/>
              <a:t>23/10-2012</a:t>
            </a:r>
            <a:endParaRPr lang="en-US"/>
          </a:p>
        </p:txBody>
      </p:sp>
      <p:sp>
        <p:nvSpPr>
          <p:cNvPr id="6" name="Slide Number Placeholder 3"/>
          <p:cNvSpPr>
            <a:spLocks noGrp="1"/>
          </p:cNvSpPr>
          <p:nvPr>
            <p:ph type="sldNum" sz="quarter" idx="12"/>
          </p:nvPr>
        </p:nvSpPr>
        <p:spPr/>
        <p:txBody>
          <a:bodyPr/>
          <a:lstStyle/>
          <a:p>
            <a:pPr lvl="0"/>
            <a:fld id="{05B9A921-E5E0-4F1E-9D40-ABB7861B063C}" type="slidenum">
              <a:t>23</a:t>
            </a:fld>
            <a:endParaRPr lang="en-US"/>
          </a:p>
        </p:txBody>
      </p:sp>
      <p:sp>
        <p:nvSpPr>
          <p:cNvPr id="2" name="Title 1"/>
          <p:cNvSpPr txBox="1">
            <a:spLocks noGrp="1"/>
          </p:cNvSpPr>
          <p:nvPr>
            <p:ph type="title" idx="4294967295"/>
          </p:nvPr>
        </p:nvSpPr>
        <p:spPr>
          <a:xfrm>
            <a:off x="1113480" y="-105788"/>
            <a:ext cx="7445519" cy="1354217"/>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The nuclear modification factor R</a:t>
            </a:r>
            <a:r>
              <a:rPr lang="en-US" baseline="-25000" dirty="0" smtClean="0"/>
              <a:t>AA</a:t>
            </a:r>
            <a:r>
              <a:rPr lang="en-US" dirty="0" smtClean="0"/>
              <a:t> </a:t>
            </a:r>
            <a:r>
              <a:rPr lang="en-US" dirty="0"/>
              <a:t>for unidentified hadrons</a:t>
            </a:r>
          </a:p>
        </p:txBody>
      </p:sp>
      <p:pic>
        <p:nvPicPr>
          <p:cNvPr id="3" name="Picture Placeholder 2"/>
          <p:cNvPicPr>
            <a:picLocks noGrp="1" noChangeAspect="1"/>
          </p:cNvPicPr>
          <p:nvPr>
            <p:ph type="pic" idx="4294967295"/>
          </p:nvPr>
        </p:nvPicPr>
        <p:blipFill>
          <a:blip r:embed="rId3">
            <a:lum/>
            <a:alphaModFix/>
          </a:blip>
          <a:srcRect/>
          <a:stretch>
            <a:fillRect/>
          </a:stretch>
        </p:blipFill>
        <p:spPr>
          <a:xfrm>
            <a:off x="4643320" y="1539592"/>
            <a:ext cx="3529080" cy="3977640"/>
          </a:xfr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157" r="8007" b="23945"/>
          <a:stretch/>
        </p:blipFill>
        <p:spPr bwMode="auto">
          <a:xfrm>
            <a:off x="326571" y="1839912"/>
            <a:ext cx="3015343" cy="80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2852936"/>
            <a:ext cx="4320480" cy="2308324"/>
          </a:xfrm>
          <a:prstGeom prst="rect">
            <a:avLst/>
          </a:prstGeom>
          <a:noFill/>
        </p:spPr>
        <p:txBody>
          <a:bodyPr wrap="square" rtlCol="0">
            <a:spAutoFit/>
          </a:bodyPr>
          <a:lstStyle/>
          <a:p>
            <a:r>
              <a:rPr lang="sv-SE" sz="2000" dirty="0" smtClean="0">
                <a:solidFill>
                  <a:schemeClr val="bg1"/>
                </a:solidFill>
              </a:rPr>
              <a:t>&lt;T</a:t>
            </a:r>
            <a:r>
              <a:rPr lang="sv-SE" sz="2000" baseline="-25000" dirty="0" smtClean="0">
                <a:solidFill>
                  <a:schemeClr val="bg1"/>
                </a:solidFill>
              </a:rPr>
              <a:t>AA</a:t>
            </a:r>
            <a:r>
              <a:rPr lang="sv-SE" sz="2000" dirty="0" smtClean="0">
                <a:solidFill>
                  <a:schemeClr val="bg1"/>
                </a:solidFill>
              </a:rPr>
              <a:t>&gt;</a:t>
            </a:r>
            <a:r>
              <a:rPr lang="el-GR" sz="2000" dirty="0" smtClean="0">
                <a:solidFill>
                  <a:schemeClr val="bg1"/>
                </a:solidFill>
              </a:rPr>
              <a:t>σ</a:t>
            </a:r>
            <a:r>
              <a:rPr lang="sv-SE" sz="2000" baseline="30000" dirty="0" smtClean="0">
                <a:solidFill>
                  <a:schemeClr val="bg1"/>
                </a:solidFill>
              </a:rPr>
              <a:t>pp</a:t>
            </a:r>
            <a:r>
              <a:rPr lang="sv-SE" sz="2000" dirty="0" smtClean="0">
                <a:solidFill>
                  <a:schemeClr val="bg1"/>
                </a:solidFill>
              </a:rPr>
              <a:t>=&lt;N</a:t>
            </a:r>
            <a:r>
              <a:rPr lang="sv-SE" sz="2000" baseline="-25000" dirty="0" smtClean="0">
                <a:solidFill>
                  <a:schemeClr val="bg1"/>
                </a:solidFill>
              </a:rPr>
              <a:t>coll</a:t>
            </a:r>
            <a:r>
              <a:rPr lang="sv-SE" sz="2000" dirty="0" smtClean="0">
                <a:solidFill>
                  <a:schemeClr val="bg1"/>
                </a:solidFill>
              </a:rPr>
              <a:t>&gt;</a:t>
            </a:r>
          </a:p>
          <a:p>
            <a:r>
              <a:rPr lang="sv-SE" sz="2000" dirty="0" smtClean="0">
                <a:solidFill>
                  <a:schemeClr val="bg1"/>
                </a:solidFill>
              </a:rPr>
              <a:t>N</a:t>
            </a:r>
            <a:r>
              <a:rPr lang="sv-SE" sz="2000" baseline="-25000" dirty="0" smtClean="0">
                <a:solidFill>
                  <a:schemeClr val="bg1"/>
                </a:solidFill>
              </a:rPr>
              <a:t>coll</a:t>
            </a:r>
            <a:r>
              <a:rPr lang="sv-SE" sz="2000" dirty="0" smtClean="0">
                <a:solidFill>
                  <a:schemeClr val="bg1"/>
                </a:solidFill>
              </a:rPr>
              <a:t> is the number of binary collisions</a:t>
            </a:r>
          </a:p>
          <a:p>
            <a:endParaRPr lang="sv-SE" sz="2000" dirty="0" smtClean="0">
              <a:solidFill>
                <a:schemeClr val="bg1"/>
              </a:solidFill>
            </a:endParaRPr>
          </a:p>
          <a:p>
            <a:r>
              <a:rPr lang="sv-SE" sz="2800" dirty="0" smtClean="0">
                <a:solidFill>
                  <a:schemeClr val="bg1"/>
                </a:solidFill>
              </a:rPr>
              <a:t>R</a:t>
            </a:r>
            <a:r>
              <a:rPr lang="sv-SE" sz="2800" baseline="-25000" dirty="0" smtClean="0">
                <a:solidFill>
                  <a:schemeClr val="bg1"/>
                </a:solidFill>
              </a:rPr>
              <a:t>AA</a:t>
            </a:r>
            <a:r>
              <a:rPr lang="sv-SE" sz="2800" dirty="0" smtClean="0">
                <a:solidFill>
                  <a:schemeClr val="bg1"/>
                </a:solidFill>
              </a:rPr>
              <a:t>&lt;1: suppresion</a:t>
            </a:r>
          </a:p>
          <a:p>
            <a:r>
              <a:rPr lang="sv-SE" sz="2800" dirty="0" smtClean="0">
                <a:solidFill>
                  <a:schemeClr val="bg1"/>
                </a:solidFill>
              </a:rPr>
              <a:t>R</a:t>
            </a:r>
            <a:r>
              <a:rPr lang="sv-SE" sz="2800" baseline="-25000" dirty="0" smtClean="0">
                <a:solidFill>
                  <a:schemeClr val="bg1"/>
                </a:solidFill>
              </a:rPr>
              <a:t>AA</a:t>
            </a:r>
            <a:r>
              <a:rPr lang="sv-SE" sz="2800" dirty="0" smtClean="0">
                <a:solidFill>
                  <a:schemeClr val="bg1"/>
                </a:solidFill>
              </a:rPr>
              <a:t>=1: no nuclear effects</a:t>
            </a:r>
          </a:p>
          <a:p>
            <a:r>
              <a:rPr lang="sv-SE" sz="2800" dirty="0" smtClean="0">
                <a:solidFill>
                  <a:schemeClr val="bg1"/>
                </a:solidFill>
              </a:rPr>
              <a:t>R</a:t>
            </a:r>
            <a:r>
              <a:rPr lang="sv-SE" sz="2800" baseline="-25000" dirty="0" smtClean="0">
                <a:solidFill>
                  <a:schemeClr val="bg1"/>
                </a:solidFill>
              </a:rPr>
              <a:t>AA</a:t>
            </a:r>
            <a:r>
              <a:rPr lang="sv-SE" sz="2800" dirty="0" smtClean="0">
                <a:solidFill>
                  <a:schemeClr val="bg1"/>
                </a:solidFill>
              </a:rPr>
              <a:t>&gt;1: enhancement</a:t>
            </a:r>
            <a:endParaRPr lang="sv-SE" sz="2800" dirty="0">
              <a:solidFill>
                <a:schemeClr val="bg1"/>
              </a:solidFill>
            </a:endParaRPr>
          </a:p>
        </p:txBody>
      </p:sp>
      <p:sp>
        <p:nvSpPr>
          <p:cNvPr id="9" name="Text Placeholder 2"/>
          <p:cNvSpPr txBox="1">
            <a:spLocks/>
          </p:cNvSpPr>
          <p:nvPr/>
        </p:nvSpPr>
        <p:spPr>
          <a:xfrm>
            <a:off x="457200" y="5506040"/>
            <a:ext cx="8229600" cy="1091312"/>
          </a:xfrm>
          <a:prstGeom prst="rect">
            <a:avLst/>
          </a:prstGeom>
          <a:noFill/>
          <a:ln>
            <a:noFill/>
          </a:ln>
        </p:spPr>
        <p:txBody>
          <a:bodyPr lIns="0" tIns="0" rIns="0" bIns="0"/>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rtl="0" hangingPunct="1">
              <a:lnSpc>
                <a:spcPct val="100000"/>
              </a:lnSpc>
              <a:spcBef>
                <a:spcPts val="598"/>
              </a:spcBef>
              <a:spcAft>
                <a:spcPts val="0"/>
              </a:spcAft>
              <a:buSzPts val="2223"/>
              <a:buBlip>
                <a:blip r:embed="rId5"/>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6"/>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r>
              <a:rPr lang="en-US" dirty="0" smtClean="0">
                <a:latin typeface="" pitchFamily="16"/>
              </a:rPr>
              <a:t>Jet quenching on the track level</a:t>
            </a:r>
          </a:p>
          <a:p>
            <a:pPr lvl="1"/>
            <a:r>
              <a:rPr lang="en-US" dirty="0" smtClean="0">
                <a:latin typeface="" pitchFamily="16"/>
              </a:rPr>
              <a:t>65-85% less high p</a:t>
            </a:r>
            <a:r>
              <a:rPr lang="en-US" baseline="-25000" dirty="0" smtClean="0">
                <a:latin typeface="" pitchFamily="16"/>
              </a:rPr>
              <a:t>T</a:t>
            </a:r>
            <a:r>
              <a:rPr lang="en-US" dirty="0" smtClean="0">
                <a:latin typeface="" pitchFamily="16"/>
              </a:rPr>
              <a:t> tracks than expected from binary scaling</a:t>
            </a:r>
            <a:endParaRPr lang="en-US" dirty="0">
              <a:latin typeface="" pitchFamily="16"/>
            </a:endParaRPr>
          </a:p>
        </p:txBody>
      </p:sp>
      <p:grpSp>
        <p:nvGrpSpPr>
          <p:cNvPr id="10" name="Group 9"/>
          <p:cNvGrpSpPr/>
          <p:nvPr/>
        </p:nvGrpSpPr>
        <p:grpSpPr>
          <a:xfrm>
            <a:off x="7378740" y="4149063"/>
            <a:ext cx="857520" cy="990721"/>
            <a:chOff x="4429800" y="1256759"/>
            <a:chExt cx="857520" cy="990721"/>
          </a:xfrm>
        </p:grpSpPr>
        <p:sp>
          <p:nvSpPr>
            <p:cNvPr id="11" name="Freeform 10"/>
            <p:cNvSpPr/>
            <p:nvPr/>
          </p:nvSpPr>
          <p:spPr>
            <a:xfrm>
              <a:off x="4802760" y="153143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2" name="Group 11"/>
            <p:cNvGrpSpPr/>
            <p:nvPr/>
          </p:nvGrpSpPr>
          <p:grpSpPr>
            <a:xfrm>
              <a:off x="4429800" y="1256759"/>
              <a:ext cx="596880" cy="990721"/>
              <a:chOff x="4429800" y="1256759"/>
              <a:chExt cx="596880" cy="990721"/>
            </a:xfrm>
          </p:grpSpPr>
          <p:sp>
            <p:nvSpPr>
              <p:cNvPr id="13" name="Freeform 12"/>
              <p:cNvSpPr/>
              <p:nvPr/>
            </p:nvSpPr>
            <p:spPr>
              <a:xfrm>
                <a:off x="45349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Freeform 13"/>
              <p:cNvSpPr/>
              <p:nvPr/>
            </p:nvSpPr>
            <p:spPr>
              <a:xfrm>
                <a:off x="450000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4500000" y="1548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Freeform 15"/>
              <p:cNvSpPr/>
              <p:nvPr/>
            </p:nvSpPr>
            <p:spPr>
              <a:xfrm>
                <a:off x="46404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a:off x="4605480" y="1781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467532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a:off x="467532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a:off x="457020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Freeform 20"/>
              <p:cNvSpPr/>
              <p:nvPr/>
            </p:nvSpPr>
            <p:spPr>
              <a:xfrm>
                <a:off x="4710600" y="1489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Freeform 21"/>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Freeform 22"/>
              <p:cNvSpPr/>
              <p:nvPr/>
            </p:nvSpPr>
            <p:spPr>
              <a:xfrm>
                <a:off x="460548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Freeform 23"/>
              <p:cNvSpPr/>
              <p:nvPr/>
            </p:nvSpPr>
            <p:spPr>
              <a:xfrm>
                <a:off x="478080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Freeform 24"/>
              <p:cNvSpPr/>
              <p:nvPr/>
            </p:nvSpPr>
            <p:spPr>
              <a:xfrm>
                <a:off x="478080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Freeform 25"/>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4780800" y="1548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a:off x="4675320" y="12567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a:off x="47106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a:off x="45702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a:off x="457020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a:off x="48510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a:off x="481608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4" name="Freeform 33"/>
              <p:cNvSpPr/>
              <p:nvPr/>
            </p:nvSpPr>
            <p:spPr>
              <a:xfrm>
                <a:off x="4780800" y="1897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Freeform 34"/>
              <p:cNvSpPr/>
              <p:nvPr/>
            </p:nvSpPr>
            <p:spPr>
              <a:xfrm>
                <a:off x="4745520" y="2014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Freeform 35"/>
              <p:cNvSpPr/>
              <p:nvPr/>
            </p:nvSpPr>
            <p:spPr>
              <a:xfrm>
                <a:off x="4605480" y="2014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Freeform 36"/>
              <p:cNvSpPr/>
              <p:nvPr/>
            </p:nvSpPr>
            <p:spPr>
              <a:xfrm>
                <a:off x="48510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Freeform 37"/>
              <p:cNvSpPr/>
              <p:nvPr/>
            </p:nvSpPr>
            <p:spPr>
              <a:xfrm>
                <a:off x="44298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Freeform 38"/>
              <p:cNvSpPr/>
              <p:nvPr/>
            </p:nvSpPr>
            <p:spPr>
              <a:xfrm>
                <a:off x="45000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0" name="Freeform 39"/>
              <p:cNvSpPr/>
              <p:nvPr/>
            </p:nvSpPr>
            <p:spPr>
              <a:xfrm>
                <a:off x="4429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488628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a:off x="4886280" y="1489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Freeform 43"/>
              <p:cNvSpPr/>
              <p:nvPr/>
            </p:nvSpPr>
            <p:spPr>
              <a:xfrm>
                <a:off x="450000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Freeform 44"/>
              <p:cNvSpPr/>
              <p:nvPr/>
            </p:nvSpPr>
            <p:spPr>
              <a:xfrm>
                <a:off x="474552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Freeform 45"/>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7" name="Freeform 46"/>
              <p:cNvSpPr/>
              <p:nvPr/>
            </p:nvSpPr>
            <p:spPr>
              <a:xfrm>
                <a:off x="46404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8" name="Freeform 47"/>
              <p:cNvSpPr/>
              <p:nvPr/>
            </p:nvSpPr>
            <p:spPr>
              <a:xfrm>
                <a:off x="45702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49" name="Group 48"/>
          <p:cNvGrpSpPr/>
          <p:nvPr/>
        </p:nvGrpSpPr>
        <p:grpSpPr>
          <a:xfrm>
            <a:off x="8242380" y="4005064"/>
            <a:ext cx="888839" cy="990720"/>
            <a:chOff x="5293440" y="1112760"/>
            <a:chExt cx="888839" cy="990720"/>
          </a:xfrm>
        </p:grpSpPr>
        <p:sp>
          <p:nvSpPr>
            <p:cNvPr id="50" name="Freeform 49"/>
            <p:cNvSpPr/>
            <p:nvPr/>
          </p:nvSpPr>
          <p:spPr>
            <a:xfrm flipH="1">
              <a:off x="5293440" y="138492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51" name="Group 50"/>
            <p:cNvGrpSpPr/>
            <p:nvPr/>
          </p:nvGrpSpPr>
          <p:grpSpPr>
            <a:xfrm>
              <a:off x="5585400" y="1112760"/>
              <a:ext cx="596879" cy="990720"/>
              <a:chOff x="5585400" y="1112760"/>
              <a:chExt cx="596879" cy="990720"/>
            </a:xfrm>
          </p:grpSpPr>
          <p:sp>
            <p:nvSpPr>
              <p:cNvPr id="52" name="Freeform 51"/>
              <p:cNvSpPr/>
              <p:nvPr/>
            </p:nvSpPr>
            <p:spPr>
              <a:xfrm>
                <a:off x="56905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3" name="Freeform 52"/>
              <p:cNvSpPr/>
              <p:nvPr/>
            </p:nvSpPr>
            <p:spPr>
              <a:xfrm>
                <a:off x="565560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Freeform 53"/>
              <p:cNvSpPr/>
              <p:nvPr/>
            </p:nvSpPr>
            <p:spPr>
              <a:xfrm>
                <a:off x="5655600" y="1404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a:off x="57960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6" name="Freeform 55"/>
              <p:cNvSpPr/>
              <p:nvPr/>
            </p:nvSpPr>
            <p:spPr>
              <a:xfrm>
                <a:off x="5761080" y="1637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7" name="Freeform 56"/>
              <p:cNvSpPr/>
              <p:nvPr/>
            </p:nvSpPr>
            <p:spPr>
              <a:xfrm>
                <a:off x="5830920"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Freeform 57"/>
              <p:cNvSpPr/>
              <p:nvPr/>
            </p:nvSpPr>
            <p:spPr>
              <a:xfrm>
                <a:off x="583092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Freeform 58"/>
              <p:cNvSpPr/>
              <p:nvPr/>
            </p:nvSpPr>
            <p:spPr>
              <a:xfrm>
                <a:off x="572580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Freeform 59"/>
              <p:cNvSpPr/>
              <p:nvPr/>
            </p:nvSpPr>
            <p:spPr>
              <a:xfrm>
                <a:off x="5866199" y="1345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Freeform 60"/>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Freeform 61"/>
              <p:cNvSpPr/>
              <p:nvPr/>
            </p:nvSpPr>
            <p:spPr>
              <a:xfrm>
                <a:off x="576108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Freeform 62"/>
              <p:cNvSpPr/>
              <p:nvPr/>
            </p:nvSpPr>
            <p:spPr>
              <a:xfrm>
                <a:off x="5936399"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Freeform 63"/>
              <p:cNvSpPr/>
              <p:nvPr/>
            </p:nvSpPr>
            <p:spPr>
              <a:xfrm>
                <a:off x="5936399"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Freeform 64"/>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Freeform 65"/>
              <p:cNvSpPr/>
              <p:nvPr/>
            </p:nvSpPr>
            <p:spPr>
              <a:xfrm>
                <a:off x="5936399" y="1404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Freeform 66"/>
              <p:cNvSpPr/>
              <p:nvPr/>
            </p:nvSpPr>
            <p:spPr>
              <a:xfrm>
                <a:off x="5830920" y="11127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Freeform 67"/>
              <p:cNvSpPr/>
              <p:nvPr/>
            </p:nvSpPr>
            <p:spPr>
              <a:xfrm>
                <a:off x="5866199"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Freeform 68"/>
              <p:cNvSpPr/>
              <p:nvPr/>
            </p:nvSpPr>
            <p:spPr>
              <a:xfrm>
                <a:off x="57258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0" name="Freeform 69"/>
              <p:cNvSpPr/>
              <p:nvPr/>
            </p:nvSpPr>
            <p:spPr>
              <a:xfrm>
                <a:off x="5725800"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1" name="Freeform 70"/>
              <p:cNvSpPr/>
              <p:nvPr/>
            </p:nvSpPr>
            <p:spPr>
              <a:xfrm>
                <a:off x="60066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Freeform 71"/>
              <p:cNvSpPr/>
              <p:nvPr/>
            </p:nvSpPr>
            <p:spPr>
              <a:xfrm>
                <a:off x="5971679"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Freeform 72"/>
              <p:cNvSpPr/>
              <p:nvPr/>
            </p:nvSpPr>
            <p:spPr>
              <a:xfrm>
                <a:off x="5936399" y="1753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Freeform 73"/>
              <p:cNvSpPr/>
              <p:nvPr/>
            </p:nvSpPr>
            <p:spPr>
              <a:xfrm>
                <a:off x="5901120" y="1870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Freeform 74"/>
              <p:cNvSpPr/>
              <p:nvPr/>
            </p:nvSpPr>
            <p:spPr>
              <a:xfrm>
                <a:off x="5761080" y="1870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Freeform 75"/>
              <p:cNvSpPr/>
              <p:nvPr/>
            </p:nvSpPr>
            <p:spPr>
              <a:xfrm>
                <a:off x="60066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Freeform 76"/>
              <p:cNvSpPr/>
              <p:nvPr/>
            </p:nvSpPr>
            <p:spPr>
              <a:xfrm>
                <a:off x="55854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Freeform 77"/>
              <p:cNvSpPr/>
              <p:nvPr/>
            </p:nvSpPr>
            <p:spPr>
              <a:xfrm>
                <a:off x="5655600"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Freeform 78"/>
              <p:cNvSpPr/>
              <p:nvPr/>
            </p:nvSpPr>
            <p:spPr>
              <a:xfrm>
                <a:off x="558540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Freeform 79"/>
              <p:cNvSpPr/>
              <p:nvPr/>
            </p:nvSpPr>
            <p:spPr>
              <a:xfrm>
                <a:off x="6041879"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Freeform 80"/>
              <p:cNvSpPr/>
              <p:nvPr/>
            </p:nvSpPr>
            <p:spPr>
              <a:xfrm>
                <a:off x="6041879" y="1345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Freeform 81"/>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3" name="Freeform 82"/>
              <p:cNvSpPr/>
              <p:nvPr/>
            </p:nvSpPr>
            <p:spPr>
              <a:xfrm>
                <a:off x="5655600"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4" name="Freeform 83"/>
              <p:cNvSpPr/>
              <p:nvPr/>
            </p:nvSpPr>
            <p:spPr>
              <a:xfrm>
                <a:off x="590112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5" name="Freeform 84"/>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6" name="Freeform 85"/>
              <p:cNvSpPr/>
              <p:nvPr/>
            </p:nvSpPr>
            <p:spPr>
              <a:xfrm>
                <a:off x="57960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7" name="Freeform 86"/>
              <p:cNvSpPr/>
              <p:nvPr/>
            </p:nvSpPr>
            <p:spPr>
              <a:xfrm>
                <a:off x="57258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88" name="Group 87"/>
          <p:cNvGrpSpPr/>
          <p:nvPr/>
        </p:nvGrpSpPr>
        <p:grpSpPr>
          <a:xfrm>
            <a:off x="7531140" y="1268743"/>
            <a:ext cx="857520" cy="990721"/>
            <a:chOff x="4429800" y="1256759"/>
            <a:chExt cx="857520" cy="990721"/>
          </a:xfrm>
        </p:grpSpPr>
        <p:sp>
          <p:nvSpPr>
            <p:cNvPr id="89" name="Freeform 88"/>
            <p:cNvSpPr/>
            <p:nvPr/>
          </p:nvSpPr>
          <p:spPr>
            <a:xfrm>
              <a:off x="4802760" y="153143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90" name="Group 89"/>
            <p:cNvGrpSpPr/>
            <p:nvPr/>
          </p:nvGrpSpPr>
          <p:grpSpPr>
            <a:xfrm>
              <a:off x="4429800" y="1256759"/>
              <a:ext cx="596880" cy="990721"/>
              <a:chOff x="4429800" y="1256759"/>
              <a:chExt cx="596880" cy="990721"/>
            </a:xfrm>
          </p:grpSpPr>
          <p:sp>
            <p:nvSpPr>
              <p:cNvPr id="91" name="Freeform 90"/>
              <p:cNvSpPr/>
              <p:nvPr/>
            </p:nvSpPr>
            <p:spPr>
              <a:xfrm>
                <a:off x="45349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2" name="Freeform 91"/>
              <p:cNvSpPr/>
              <p:nvPr/>
            </p:nvSpPr>
            <p:spPr>
              <a:xfrm>
                <a:off x="450000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3" name="Freeform 92"/>
              <p:cNvSpPr/>
              <p:nvPr/>
            </p:nvSpPr>
            <p:spPr>
              <a:xfrm>
                <a:off x="4500000" y="1548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4" name="Freeform 93"/>
              <p:cNvSpPr/>
              <p:nvPr/>
            </p:nvSpPr>
            <p:spPr>
              <a:xfrm>
                <a:off x="46404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5" name="Freeform 94"/>
              <p:cNvSpPr/>
              <p:nvPr/>
            </p:nvSpPr>
            <p:spPr>
              <a:xfrm>
                <a:off x="4605480" y="1781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6" name="Freeform 95"/>
              <p:cNvSpPr/>
              <p:nvPr/>
            </p:nvSpPr>
            <p:spPr>
              <a:xfrm>
                <a:off x="467532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7" name="Freeform 96"/>
              <p:cNvSpPr/>
              <p:nvPr/>
            </p:nvSpPr>
            <p:spPr>
              <a:xfrm>
                <a:off x="467532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8" name="Freeform 97"/>
              <p:cNvSpPr/>
              <p:nvPr/>
            </p:nvSpPr>
            <p:spPr>
              <a:xfrm>
                <a:off x="457020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9" name="Freeform 98"/>
              <p:cNvSpPr/>
              <p:nvPr/>
            </p:nvSpPr>
            <p:spPr>
              <a:xfrm>
                <a:off x="4710600" y="1489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0" name="Freeform 99"/>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1" name="Freeform 100"/>
              <p:cNvSpPr/>
              <p:nvPr/>
            </p:nvSpPr>
            <p:spPr>
              <a:xfrm>
                <a:off x="460548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2" name="Freeform 101"/>
              <p:cNvSpPr/>
              <p:nvPr/>
            </p:nvSpPr>
            <p:spPr>
              <a:xfrm>
                <a:off x="478080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3" name="Freeform 102"/>
              <p:cNvSpPr/>
              <p:nvPr/>
            </p:nvSpPr>
            <p:spPr>
              <a:xfrm>
                <a:off x="478080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4" name="Freeform 103"/>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5" name="Freeform 104"/>
              <p:cNvSpPr/>
              <p:nvPr/>
            </p:nvSpPr>
            <p:spPr>
              <a:xfrm>
                <a:off x="4780800" y="1548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6" name="Freeform 105"/>
              <p:cNvSpPr/>
              <p:nvPr/>
            </p:nvSpPr>
            <p:spPr>
              <a:xfrm>
                <a:off x="4675320" y="12567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7" name="Freeform 106"/>
              <p:cNvSpPr/>
              <p:nvPr/>
            </p:nvSpPr>
            <p:spPr>
              <a:xfrm>
                <a:off x="47106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8" name="Freeform 107"/>
              <p:cNvSpPr/>
              <p:nvPr/>
            </p:nvSpPr>
            <p:spPr>
              <a:xfrm>
                <a:off x="45702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9" name="Freeform 108"/>
              <p:cNvSpPr/>
              <p:nvPr/>
            </p:nvSpPr>
            <p:spPr>
              <a:xfrm>
                <a:off x="457020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0" name="Freeform 109"/>
              <p:cNvSpPr/>
              <p:nvPr/>
            </p:nvSpPr>
            <p:spPr>
              <a:xfrm>
                <a:off x="48510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1" name="Freeform 110"/>
              <p:cNvSpPr/>
              <p:nvPr/>
            </p:nvSpPr>
            <p:spPr>
              <a:xfrm>
                <a:off x="481608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2" name="Freeform 111"/>
              <p:cNvSpPr/>
              <p:nvPr/>
            </p:nvSpPr>
            <p:spPr>
              <a:xfrm>
                <a:off x="4780800" y="1897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3" name="Freeform 112"/>
              <p:cNvSpPr/>
              <p:nvPr/>
            </p:nvSpPr>
            <p:spPr>
              <a:xfrm>
                <a:off x="4745520" y="2014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4" name="Freeform 113"/>
              <p:cNvSpPr/>
              <p:nvPr/>
            </p:nvSpPr>
            <p:spPr>
              <a:xfrm>
                <a:off x="4605480" y="2014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5" name="Freeform 114"/>
              <p:cNvSpPr/>
              <p:nvPr/>
            </p:nvSpPr>
            <p:spPr>
              <a:xfrm>
                <a:off x="48510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6" name="Freeform 115"/>
              <p:cNvSpPr/>
              <p:nvPr/>
            </p:nvSpPr>
            <p:spPr>
              <a:xfrm>
                <a:off x="44298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7" name="Freeform 116"/>
              <p:cNvSpPr/>
              <p:nvPr/>
            </p:nvSpPr>
            <p:spPr>
              <a:xfrm>
                <a:off x="45000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8" name="Freeform 117"/>
              <p:cNvSpPr/>
              <p:nvPr/>
            </p:nvSpPr>
            <p:spPr>
              <a:xfrm>
                <a:off x="4429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9" name="Freeform 118"/>
              <p:cNvSpPr/>
              <p:nvPr/>
            </p:nvSpPr>
            <p:spPr>
              <a:xfrm>
                <a:off x="488628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0" name="Freeform 119"/>
              <p:cNvSpPr/>
              <p:nvPr/>
            </p:nvSpPr>
            <p:spPr>
              <a:xfrm>
                <a:off x="4886280" y="1489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1" name="Freeform 120"/>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2" name="Freeform 121"/>
              <p:cNvSpPr/>
              <p:nvPr/>
            </p:nvSpPr>
            <p:spPr>
              <a:xfrm>
                <a:off x="450000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3" name="Freeform 122"/>
              <p:cNvSpPr/>
              <p:nvPr/>
            </p:nvSpPr>
            <p:spPr>
              <a:xfrm>
                <a:off x="474552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4" name="Freeform 123"/>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5" name="Freeform 124"/>
              <p:cNvSpPr/>
              <p:nvPr/>
            </p:nvSpPr>
            <p:spPr>
              <a:xfrm>
                <a:off x="46404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6" name="Freeform 125"/>
              <p:cNvSpPr/>
              <p:nvPr/>
            </p:nvSpPr>
            <p:spPr>
              <a:xfrm>
                <a:off x="45702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127" name="Group 126"/>
          <p:cNvGrpSpPr/>
          <p:nvPr/>
        </p:nvGrpSpPr>
        <p:grpSpPr>
          <a:xfrm>
            <a:off x="8394780" y="1916832"/>
            <a:ext cx="888839" cy="990720"/>
            <a:chOff x="5293440" y="1112760"/>
            <a:chExt cx="888839" cy="990720"/>
          </a:xfrm>
        </p:grpSpPr>
        <p:sp>
          <p:nvSpPr>
            <p:cNvPr id="128" name="Freeform 127"/>
            <p:cNvSpPr/>
            <p:nvPr/>
          </p:nvSpPr>
          <p:spPr>
            <a:xfrm flipH="1">
              <a:off x="5293440" y="138492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29" name="Group 128"/>
            <p:cNvGrpSpPr/>
            <p:nvPr/>
          </p:nvGrpSpPr>
          <p:grpSpPr>
            <a:xfrm>
              <a:off x="5585400" y="1112760"/>
              <a:ext cx="596879" cy="990720"/>
              <a:chOff x="5585400" y="1112760"/>
              <a:chExt cx="596879" cy="990720"/>
            </a:xfrm>
          </p:grpSpPr>
          <p:sp>
            <p:nvSpPr>
              <p:cNvPr id="130" name="Freeform 129"/>
              <p:cNvSpPr/>
              <p:nvPr/>
            </p:nvSpPr>
            <p:spPr>
              <a:xfrm>
                <a:off x="56905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1" name="Freeform 130"/>
              <p:cNvSpPr/>
              <p:nvPr/>
            </p:nvSpPr>
            <p:spPr>
              <a:xfrm>
                <a:off x="565560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2" name="Freeform 131"/>
              <p:cNvSpPr/>
              <p:nvPr/>
            </p:nvSpPr>
            <p:spPr>
              <a:xfrm>
                <a:off x="5655600" y="1404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3" name="Freeform 132"/>
              <p:cNvSpPr/>
              <p:nvPr/>
            </p:nvSpPr>
            <p:spPr>
              <a:xfrm>
                <a:off x="57960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4" name="Freeform 133"/>
              <p:cNvSpPr/>
              <p:nvPr/>
            </p:nvSpPr>
            <p:spPr>
              <a:xfrm>
                <a:off x="5761080" y="1637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5" name="Freeform 134"/>
              <p:cNvSpPr/>
              <p:nvPr/>
            </p:nvSpPr>
            <p:spPr>
              <a:xfrm>
                <a:off x="5830920"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6" name="Freeform 135"/>
              <p:cNvSpPr/>
              <p:nvPr/>
            </p:nvSpPr>
            <p:spPr>
              <a:xfrm>
                <a:off x="583092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7" name="Freeform 136"/>
              <p:cNvSpPr/>
              <p:nvPr/>
            </p:nvSpPr>
            <p:spPr>
              <a:xfrm>
                <a:off x="572580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8" name="Freeform 137"/>
              <p:cNvSpPr/>
              <p:nvPr/>
            </p:nvSpPr>
            <p:spPr>
              <a:xfrm>
                <a:off x="5866199" y="1345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9" name="Freeform 138"/>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0" name="Freeform 139"/>
              <p:cNvSpPr/>
              <p:nvPr/>
            </p:nvSpPr>
            <p:spPr>
              <a:xfrm>
                <a:off x="576108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1" name="Freeform 140"/>
              <p:cNvSpPr/>
              <p:nvPr/>
            </p:nvSpPr>
            <p:spPr>
              <a:xfrm>
                <a:off x="5936399"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2" name="Freeform 141"/>
              <p:cNvSpPr/>
              <p:nvPr/>
            </p:nvSpPr>
            <p:spPr>
              <a:xfrm>
                <a:off x="5936399"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3" name="Freeform 142"/>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4" name="Freeform 143"/>
              <p:cNvSpPr/>
              <p:nvPr/>
            </p:nvSpPr>
            <p:spPr>
              <a:xfrm>
                <a:off x="5936399" y="1404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5" name="Freeform 144"/>
              <p:cNvSpPr/>
              <p:nvPr/>
            </p:nvSpPr>
            <p:spPr>
              <a:xfrm>
                <a:off x="5830920" y="11127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6" name="Freeform 145"/>
              <p:cNvSpPr/>
              <p:nvPr/>
            </p:nvSpPr>
            <p:spPr>
              <a:xfrm>
                <a:off x="5866199"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7" name="Freeform 146"/>
              <p:cNvSpPr/>
              <p:nvPr/>
            </p:nvSpPr>
            <p:spPr>
              <a:xfrm>
                <a:off x="57258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8" name="Freeform 147"/>
              <p:cNvSpPr/>
              <p:nvPr/>
            </p:nvSpPr>
            <p:spPr>
              <a:xfrm>
                <a:off x="5725800"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9" name="Freeform 148"/>
              <p:cNvSpPr/>
              <p:nvPr/>
            </p:nvSpPr>
            <p:spPr>
              <a:xfrm>
                <a:off x="60066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0" name="Freeform 149"/>
              <p:cNvSpPr/>
              <p:nvPr/>
            </p:nvSpPr>
            <p:spPr>
              <a:xfrm>
                <a:off x="5971679"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1" name="Freeform 150"/>
              <p:cNvSpPr/>
              <p:nvPr/>
            </p:nvSpPr>
            <p:spPr>
              <a:xfrm>
                <a:off x="5936399" y="1753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2" name="Freeform 151"/>
              <p:cNvSpPr/>
              <p:nvPr/>
            </p:nvSpPr>
            <p:spPr>
              <a:xfrm>
                <a:off x="5901120" y="1870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3" name="Freeform 152"/>
              <p:cNvSpPr/>
              <p:nvPr/>
            </p:nvSpPr>
            <p:spPr>
              <a:xfrm>
                <a:off x="5761080" y="1870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4" name="Freeform 153"/>
              <p:cNvSpPr/>
              <p:nvPr/>
            </p:nvSpPr>
            <p:spPr>
              <a:xfrm>
                <a:off x="60066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5" name="Freeform 154"/>
              <p:cNvSpPr/>
              <p:nvPr/>
            </p:nvSpPr>
            <p:spPr>
              <a:xfrm>
                <a:off x="55854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6" name="Freeform 155"/>
              <p:cNvSpPr/>
              <p:nvPr/>
            </p:nvSpPr>
            <p:spPr>
              <a:xfrm>
                <a:off x="5655600"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7" name="Freeform 156"/>
              <p:cNvSpPr/>
              <p:nvPr/>
            </p:nvSpPr>
            <p:spPr>
              <a:xfrm>
                <a:off x="558540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8" name="Freeform 157"/>
              <p:cNvSpPr/>
              <p:nvPr/>
            </p:nvSpPr>
            <p:spPr>
              <a:xfrm>
                <a:off x="6041879"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9" name="Freeform 158"/>
              <p:cNvSpPr/>
              <p:nvPr/>
            </p:nvSpPr>
            <p:spPr>
              <a:xfrm>
                <a:off x="6041879" y="1345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0" name="Freeform 159"/>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1" name="Freeform 160"/>
              <p:cNvSpPr/>
              <p:nvPr/>
            </p:nvSpPr>
            <p:spPr>
              <a:xfrm>
                <a:off x="5655600"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2" name="Freeform 161"/>
              <p:cNvSpPr/>
              <p:nvPr/>
            </p:nvSpPr>
            <p:spPr>
              <a:xfrm>
                <a:off x="590112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3" name="Freeform 162"/>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4" name="Freeform 163"/>
              <p:cNvSpPr/>
              <p:nvPr/>
            </p:nvSpPr>
            <p:spPr>
              <a:xfrm>
                <a:off x="57960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5" name="Freeform 164"/>
              <p:cNvSpPr/>
              <p:nvPr/>
            </p:nvSpPr>
            <p:spPr>
              <a:xfrm>
                <a:off x="57258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1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8" name="Date Placeholder 2"/>
          <p:cNvSpPr>
            <a:spLocks noGrp="1"/>
          </p:cNvSpPr>
          <p:nvPr>
            <p:ph type="dt" sz="half" idx="11"/>
          </p:nvPr>
        </p:nvSpPr>
        <p:spPr/>
        <p:txBody>
          <a:bodyPr/>
          <a:lstStyle/>
          <a:p>
            <a:pPr lvl="0"/>
            <a:r>
              <a:rPr lang="en-US" smtClean="0"/>
              <a:t>23/10-2012</a:t>
            </a:r>
            <a:endParaRPr lang="en-US"/>
          </a:p>
        </p:txBody>
      </p:sp>
      <p:sp>
        <p:nvSpPr>
          <p:cNvPr id="19" name="Slide Number Placeholder 3"/>
          <p:cNvSpPr>
            <a:spLocks noGrp="1"/>
          </p:cNvSpPr>
          <p:nvPr>
            <p:ph type="sldNum" sz="quarter" idx="12"/>
          </p:nvPr>
        </p:nvSpPr>
        <p:spPr/>
        <p:txBody>
          <a:bodyPr/>
          <a:lstStyle/>
          <a:p>
            <a:pPr lvl="0"/>
            <a:fld id="{C231FD4D-AA81-426A-A503-D37D6FD75242}" type="slidenum">
              <a:t>24</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R</a:t>
            </a:r>
            <a:r>
              <a:rPr lang="en-US" baseline="-25000" dirty="0"/>
              <a:t>AA</a:t>
            </a:r>
            <a:r>
              <a:rPr lang="en-US" dirty="0"/>
              <a:t> </a:t>
            </a:r>
            <a:r>
              <a:rPr lang="en-US" dirty="0" smtClean="0"/>
              <a:t>for identified charged hadrons</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1268759"/>
            <a:ext cx="5400600" cy="4285637"/>
          </a:xfrm>
          <a:prstGeom prst="rect">
            <a:avLst/>
          </a:prstGeom>
        </p:spPr>
      </p:pic>
      <p:sp>
        <p:nvSpPr>
          <p:cNvPr id="21" name="Text Placeholder 2"/>
          <p:cNvSpPr txBox="1">
            <a:spLocks/>
          </p:cNvSpPr>
          <p:nvPr/>
        </p:nvSpPr>
        <p:spPr>
          <a:xfrm>
            <a:off x="457200" y="5650056"/>
            <a:ext cx="8229600" cy="1091312"/>
          </a:xfrm>
          <a:prstGeom prst="rect">
            <a:avLst/>
          </a:prstGeom>
          <a:noFill/>
          <a:ln>
            <a:noFill/>
          </a:ln>
        </p:spPr>
        <p:txBody>
          <a:bodyPr lIns="0" tIns="0" rIns="0" bIns="0"/>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rtl="0"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r>
              <a:rPr lang="en-US" dirty="0" smtClean="0">
                <a:latin typeface="" pitchFamily="16"/>
              </a:rPr>
              <a:t>Use the additional information for each track encoded in the TPC dE/dx (“Bethe-Bloch”)</a:t>
            </a:r>
            <a:endParaRPr lang="en-US" dirty="0">
              <a:latin typeface="" pitchFamily="16"/>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8" name="Date Placeholder 2"/>
          <p:cNvSpPr>
            <a:spLocks noGrp="1"/>
          </p:cNvSpPr>
          <p:nvPr>
            <p:ph type="dt" sz="half" idx="11"/>
          </p:nvPr>
        </p:nvSpPr>
        <p:spPr/>
        <p:txBody>
          <a:bodyPr/>
          <a:lstStyle/>
          <a:p>
            <a:pPr lvl="0"/>
            <a:r>
              <a:rPr lang="en-US" smtClean="0"/>
              <a:t>23/10-2012</a:t>
            </a:r>
            <a:endParaRPr lang="en-US"/>
          </a:p>
        </p:txBody>
      </p:sp>
      <p:sp>
        <p:nvSpPr>
          <p:cNvPr id="19" name="Slide Number Placeholder 3"/>
          <p:cNvSpPr>
            <a:spLocks noGrp="1"/>
          </p:cNvSpPr>
          <p:nvPr>
            <p:ph type="sldNum" sz="quarter" idx="12"/>
          </p:nvPr>
        </p:nvSpPr>
        <p:spPr/>
        <p:txBody>
          <a:bodyPr/>
          <a:lstStyle/>
          <a:p>
            <a:pPr lvl="0"/>
            <a:fld id="{C231FD4D-AA81-426A-A503-D37D6FD75242}" type="slidenum">
              <a:t>25</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R</a:t>
            </a:r>
            <a:r>
              <a:rPr lang="en-US" baseline="-25000" dirty="0"/>
              <a:t>AA</a:t>
            </a:r>
            <a:r>
              <a:rPr lang="en-US" dirty="0"/>
              <a:t> </a:t>
            </a:r>
            <a:r>
              <a:rPr lang="en-US" dirty="0" smtClean="0"/>
              <a:t>for identified charged hadrons</a:t>
            </a:r>
            <a:r>
              <a:rPr lang="en-US" dirty="0"/>
              <a:t> </a:t>
            </a:r>
            <a:r>
              <a:rPr lang="en-US" dirty="0" smtClean="0"/>
              <a:t>(Lund)</a:t>
            </a:r>
            <a:endParaRPr lang="en-US" dirty="0"/>
          </a:p>
        </p:txBody>
      </p:sp>
      <p:grpSp>
        <p:nvGrpSpPr>
          <p:cNvPr id="29" name="Group 28"/>
          <p:cNvGrpSpPr/>
          <p:nvPr/>
        </p:nvGrpSpPr>
        <p:grpSpPr>
          <a:xfrm>
            <a:off x="2384592" y="4594680"/>
            <a:ext cx="6444315" cy="1714640"/>
            <a:chOff x="2384592" y="4594680"/>
            <a:chExt cx="6444315" cy="1714640"/>
          </a:xfrm>
        </p:grpSpPr>
        <p:grpSp>
          <p:nvGrpSpPr>
            <p:cNvPr id="24" name="Group 23"/>
            <p:cNvGrpSpPr/>
            <p:nvPr/>
          </p:nvGrpSpPr>
          <p:grpSpPr>
            <a:xfrm>
              <a:off x="4096531" y="4594680"/>
              <a:ext cx="4732376" cy="1589400"/>
              <a:chOff x="4096531" y="4594680"/>
              <a:chExt cx="4732376" cy="15894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6531" y="4594680"/>
                <a:ext cx="2335137" cy="1589400"/>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770" y="4594680"/>
                <a:ext cx="2335137" cy="1589400"/>
              </a:xfrm>
              <a:prstGeom prst="rect">
                <a:avLst/>
              </a:prstGeom>
              <a:noFill/>
              <a:ln>
                <a:noFill/>
              </a:ln>
            </p:spPr>
          </p:pic>
        </p:grpSp>
        <p:sp>
          <p:nvSpPr>
            <p:cNvPr id="13" name="TextBox 12"/>
            <p:cNvSpPr txBox="1"/>
            <p:nvPr/>
          </p:nvSpPr>
          <p:spPr>
            <a:xfrm>
              <a:off x="2384592" y="5114841"/>
              <a:ext cx="1755360" cy="1194479"/>
            </a:xfrm>
            <a:prstGeom prst="rect">
              <a:avLst/>
            </a:prstGeom>
            <a:noFill/>
            <a:ln>
              <a:noFill/>
            </a:ln>
          </p:spPr>
          <p:txBody>
            <a:bodyPr vert="horz" wrap="squar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500" b="0" i="0" u="none" strike="noStrike" baseline="0" dirty="0">
                  <a:ln>
                    <a:noFill/>
                  </a:ln>
                  <a:solidFill>
                    <a:srgbClr val="FFFFFF"/>
                  </a:solidFill>
                  <a:latin typeface="Arial" pitchFamily="18"/>
                  <a:ea typeface="Nimbus Sans L" pitchFamily="2"/>
                  <a:cs typeface="Lucidasans" pitchFamily="2"/>
                </a:rPr>
                <a:t>Baryon anomaly not observed at high p</a:t>
              </a:r>
              <a:r>
                <a:rPr lang="en-US" sz="1500" b="0" i="0" u="none" strike="noStrike" baseline="-33000" dirty="0">
                  <a:ln>
                    <a:noFill/>
                  </a:ln>
                  <a:solidFill>
                    <a:srgbClr val="FFFFFF"/>
                  </a:solidFill>
                  <a:latin typeface="Arial" pitchFamily="18"/>
                  <a:ea typeface="Nimbus Sans L" pitchFamily="2"/>
                  <a:cs typeface="Lucidasans" pitchFamily="2"/>
                </a:rPr>
                <a:t>T</a:t>
              </a:r>
              <a:r>
                <a:rPr lang="en-US" sz="1500" b="0" i="0" u="none" strike="noStrike" baseline="0" dirty="0">
                  <a:ln>
                    <a:noFill/>
                  </a:ln>
                  <a:solidFill>
                    <a:srgbClr val="FFFFFF"/>
                  </a:solidFill>
                  <a:latin typeface="Arial" pitchFamily="18"/>
                  <a:ea typeface="Nimbus Sans L" pitchFamily="2"/>
                  <a:cs typeface="Lucidasans" pitchFamily="2"/>
                </a:rPr>
                <a:t> as</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500" b="0" i="0" u="none" strike="noStrike" baseline="0" dirty="0">
                  <a:ln>
                    <a:noFill/>
                  </a:ln>
                  <a:solidFill>
                    <a:srgbClr val="FFFFFF"/>
                  </a:solidFill>
                  <a:latin typeface="Arial" pitchFamily="18"/>
                  <a:ea typeface="Nimbus Sans L" pitchFamily="2"/>
                  <a:cs typeface="Lucidasans" pitchFamily="2"/>
                </a:rPr>
                <a:t>speculated pre-LHC.</a:t>
              </a:r>
            </a:p>
          </p:txBody>
        </p:sp>
      </p:grpSp>
      <p:grpSp>
        <p:nvGrpSpPr>
          <p:cNvPr id="28" name="Group 27"/>
          <p:cNvGrpSpPr/>
          <p:nvPr/>
        </p:nvGrpSpPr>
        <p:grpSpPr>
          <a:xfrm>
            <a:off x="2384592" y="2386016"/>
            <a:ext cx="6444315" cy="4014424"/>
            <a:chOff x="2384592" y="2386016"/>
            <a:chExt cx="6444315" cy="4014424"/>
          </a:xfrm>
        </p:grpSpPr>
        <p:grpSp>
          <p:nvGrpSpPr>
            <p:cNvPr id="26" name="Group 25"/>
            <p:cNvGrpSpPr/>
            <p:nvPr/>
          </p:nvGrpSpPr>
          <p:grpSpPr>
            <a:xfrm>
              <a:off x="2384592" y="2386016"/>
              <a:ext cx="6444315" cy="2065744"/>
              <a:chOff x="2384592" y="2386016"/>
              <a:chExt cx="6444315" cy="2065744"/>
            </a:xfrm>
          </p:grpSpPr>
          <p:grpSp>
            <p:nvGrpSpPr>
              <p:cNvPr id="23" name="Group 22"/>
              <p:cNvGrpSpPr/>
              <p:nvPr/>
            </p:nvGrpSpPr>
            <p:grpSpPr>
              <a:xfrm>
                <a:off x="4096531" y="2386016"/>
                <a:ext cx="4732376" cy="2065744"/>
                <a:chOff x="4096531" y="2386016"/>
                <a:chExt cx="4732376" cy="2065744"/>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6531" y="2862360"/>
                  <a:ext cx="2335137" cy="1589400"/>
                </a:xfrm>
                <a:prstGeom prst="rect">
                  <a:avLst/>
                </a:prstGeom>
                <a:noFill/>
                <a:ln>
                  <a:no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3770" y="2862360"/>
                  <a:ext cx="2335137" cy="1589400"/>
                </a:xfrm>
                <a:prstGeom prst="rect">
                  <a:avLst/>
                </a:prstGeom>
                <a:noFill/>
                <a:ln>
                  <a:noFill/>
                </a:ln>
              </p:spPr>
            </p:pic>
            <p:sp>
              <p:nvSpPr>
                <p:cNvPr id="11" name="TextBox 10"/>
                <p:cNvSpPr txBox="1"/>
                <p:nvPr/>
              </p:nvSpPr>
              <p:spPr>
                <a:xfrm>
                  <a:off x="4860032" y="2386016"/>
                  <a:ext cx="3902400" cy="466920"/>
                </a:xfrm>
                <a:prstGeom prst="rect">
                  <a:avLst/>
                </a:prstGeom>
                <a:noFill/>
                <a:ln>
                  <a:noFill/>
                </a:ln>
              </p:spPr>
              <p:txBody>
                <a:bodyPr vert="horz" wrap="none" lIns="108360" tIns="63360" rIns="108360" bIns="6336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dirty="0">
                      <a:ln>
                        <a:noFill/>
                      </a:ln>
                      <a:solidFill>
                        <a:srgbClr val="FFFFFF"/>
                      </a:solidFill>
                      <a:latin typeface="Arial" pitchFamily="18"/>
                      <a:ea typeface="Nimbus Sans L" pitchFamily="2"/>
                      <a:cs typeface="Lucidasans" pitchFamily="2"/>
                    </a:rPr>
                    <a:t>pp                 central PbPb</a:t>
                  </a:r>
                </a:p>
              </p:txBody>
            </p:sp>
          </p:grpSp>
          <p:sp>
            <p:nvSpPr>
              <p:cNvPr id="12" name="TextBox 11"/>
              <p:cNvSpPr txBox="1"/>
              <p:nvPr/>
            </p:nvSpPr>
            <p:spPr>
              <a:xfrm>
                <a:off x="2384592" y="3140968"/>
                <a:ext cx="1693800" cy="975737"/>
              </a:xfrm>
              <a:prstGeom prst="rect">
                <a:avLst/>
              </a:prstGeom>
              <a:noFill/>
              <a:ln>
                <a:noFill/>
              </a:ln>
            </p:spPr>
            <p:txBody>
              <a:bodyPr vert="horz" wrap="squar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500" b="0" i="0" u="none" strike="noStrike" baseline="0" dirty="0">
                    <a:ln>
                      <a:noFill/>
                    </a:ln>
                    <a:solidFill>
                      <a:srgbClr val="FFFFFF"/>
                    </a:solidFill>
                    <a:latin typeface="Arial" pitchFamily="18"/>
                    <a:ea typeface="Nimbus Sans L" pitchFamily="2"/>
                    <a:cs typeface="Lucidasans" pitchFamily="2"/>
                  </a:rPr>
                  <a:t>Baryon anomaly in central PbPb.</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500" b="0" i="0" u="none" strike="noStrike" baseline="0" dirty="0">
                    <a:ln>
                      <a:noFill/>
                    </a:ln>
                    <a:solidFill>
                      <a:srgbClr val="FFFFFF"/>
                    </a:solidFill>
                    <a:latin typeface="Arial" pitchFamily="18"/>
                    <a:ea typeface="Nimbus Sans L" pitchFamily="2"/>
                    <a:cs typeface="Lucidasans" pitchFamily="2"/>
                  </a:rPr>
                  <a:t>Quark recombination?</a:t>
                </a:r>
              </a:p>
            </p:txBody>
          </p:sp>
        </p:grpSp>
        <p:grpSp>
          <p:nvGrpSpPr>
            <p:cNvPr id="25" name="Group 24"/>
            <p:cNvGrpSpPr/>
            <p:nvPr/>
          </p:nvGrpSpPr>
          <p:grpSpPr>
            <a:xfrm>
              <a:off x="3364200" y="2717640"/>
              <a:ext cx="559080" cy="3682800"/>
              <a:chOff x="3364200" y="2717640"/>
              <a:chExt cx="559080" cy="3682800"/>
            </a:xfrm>
          </p:grpSpPr>
          <p:sp>
            <p:nvSpPr>
              <p:cNvPr id="10" name="Straight Connector 9"/>
              <p:cNvSpPr/>
              <p:nvPr/>
            </p:nvSpPr>
            <p:spPr>
              <a:xfrm>
                <a:off x="3923280" y="2717640"/>
                <a:ext cx="0" cy="3682800"/>
              </a:xfrm>
              <a:prstGeom prst="line">
                <a:avLst/>
              </a:prstGeom>
              <a:noFill/>
              <a:ln w="36720">
                <a:solidFill>
                  <a:schemeClr val="bg1"/>
                </a:solidFill>
                <a:prstDash val="solid"/>
                <a:tailEnd type="arrow"/>
              </a:ln>
            </p:spPr>
            <p:txBody>
              <a:bodyPr vert="horz" wrap="none" lIns="108360" tIns="63360" rIns="108360" bIns="6336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TextBox 15"/>
              <p:cNvSpPr txBox="1"/>
              <p:nvPr/>
            </p:nvSpPr>
            <p:spPr>
              <a:xfrm rot="5400000">
                <a:off x="3142440" y="4417200"/>
                <a:ext cx="983880" cy="540360"/>
              </a:xfrm>
              <a:prstGeom prst="rect">
                <a:avLst/>
              </a:prstGeom>
              <a:noFill/>
              <a:ln>
                <a:noFill/>
              </a:ln>
            </p:spPr>
            <p:txBody>
              <a:bodyPr vert="horz" wrap="none" lIns="108360" tIns="63360" rIns="108360" bIns="6336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FFFF"/>
                    </a:solidFill>
                    <a:latin typeface="Arial" pitchFamily="18"/>
                    <a:ea typeface="Nimbus Sans L" pitchFamily="2"/>
                    <a:cs typeface="Lucidasans" pitchFamily="2"/>
                  </a:rPr>
                  <a:t>p</a:t>
                </a:r>
                <a:r>
                  <a:rPr lang="en-US" sz="2400" b="1" i="0" u="none" strike="noStrike" baseline="-33000">
                    <a:ln>
                      <a:noFill/>
                    </a:ln>
                    <a:solidFill>
                      <a:srgbClr val="FFFFFF"/>
                    </a:solidFill>
                    <a:latin typeface="Arial" pitchFamily="18"/>
                    <a:ea typeface="Nimbus Sans L" pitchFamily="2"/>
                    <a:cs typeface="Lucidasans" pitchFamily="2"/>
                  </a:rPr>
                  <a:t>T</a:t>
                </a:r>
                <a:r>
                  <a:rPr lang="en-US" sz="2400" b="1" i="0" u="none" strike="noStrike" baseline="0">
                    <a:ln>
                      <a:noFill/>
                    </a:ln>
                    <a:solidFill>
                      <a:srgbClr val="FFFFFF"/>
                    </a:solidFill>
                    <a:latin typeface="Arial" pitchFamily="18"/>
                    <a:ea typeface="Nimbus Sans L" pitchFamily="2"/>
                    <a:cs typeface="Lucidasans" pitchFamily="2"/>
                  </a:rPr>
                  <a:t> →</a:t>
                </a:r>
              </a:p>
            </p:txBody>
          </p:sp>
        </p:grpSp>
      </p:gr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776" y="1268760"/>
            <a:ext cx="2115968" cy="174738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231" y="3212976"/>
            <a:ext cx="2150599" cy="2924120"/>
          </a:xfrm>
          <a:prstGeom prst="rect">
            <a:avLst/>
          </a:prstGeom>
        </p:spPr>
      </p:pic>
      <p:sp>
        <p:nvSpPr>
          <p:cNvPr id="22" name="TextBox 21"/>
          <p:cNvSpPr txBox="1"/>
          <p:nvPr/>
        </p:nvSpPr>
        <p:spPr>
          <a:xfrm>
            <a:off x="2411760" y="1373143"/>
            <a:ext cx="2611072" cy="975737"/>
          </a:xfrm>
          <a:prstGeom prst="rect">
            <a:avLst/>
          </a:prstGeom>
          <a:noFill/>
          <a:ln>
            <a:noFill/>
          </a:ln>
        </p:spPr>
        <p:txBody>
          <a:bodyPr vert="horz" wrap="squar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b="0" i="0" u="none" strike="noStrike" baseline="0" dirty="0" smtClean="0">
                <a:ln>
                  <a:noFill/>
                </a:ln>
                <a:solidFill>
                  <a:srgbClr val="FFFFFF"/>
                </a:solidFill>
                <a:latin typeface="Arial" pitchFamily="18"/>
                <a:ea typeface="Nimbus Sans L" pitchFamily="2"/>
                <a:cs typeface="Lucidasans" pitchFamily="2"/>
              </a:rPr>
              <a:t>Pushing the separation to the relativistic rise</a:t>
            </a:r>
            <a:endParaRPr lang="en-US" sz="2000" b="0" i="0" u="none" strike="noStrike" baseline="0" dirty="0">
              <a:ln>
                <a:noFill/>
              </a:ln>
              <a:solidFill>
                <a:srgbClr val="FFFFFF"/>
              </a:solidFill>
              <a:latin typeface="Arial" pitchFamily="18"/>
              <a:ea typeface="Nimbus Sans L" pitchFamily="2"/>
              <a:cs typeface="Lucidasans" pitchFamily="2"/>
            </a:endParaRPr>
          </a:p>
        </p:txBody>
      </p:sp>
      <p:sp>
        <p:nvSpPr>
          <p:cNvPr id="30" name="TextBox 29"/>
          <p:cNvSpPr txBox="1"/>
          <p:nvPr/>
        </p:nvSpPr>
        <p:spPr>
          <a:xfrm>
            <a:off x="4283968" y="2834352"/>
            <a:ext cx="764248" cy="738664"/>
          </a:xfrm>
          <a:prstGeom prst="rect">
            <a:avLst/>
          </a:prstGeom>
          <a:noFill/>
        </p:spPr>
        <p:txBody>
          <a:bodyPr wrap="none" rtlCol="0">
            <a:spAutoFit/>
          </a:bodyPr>
          <a:lstStyle/>
          <a:p>
            <a:r>
              <a:rPr lang="sv-SE" sz="1400" b="1" dirty="0" smtClean="0">
                <a:solidFill>
                  <a:srgbClr val="FF0000"/>
                </a:solidFill>
              </a:rPr>
              <a:t>Pions</a:t>
            </a:r>
          </a:p>
          <a:p>
            <a:r>
              <a:rPr lang="sv-SE" sz="1400" b="1" dirty="0" smtClean="0">
                <a:solidFill>
                  <a:srgbClr val="00B050"/>
                </a:solidFill>
              </a:rPr>
              <a:t>Kaons</a:t>
            </a:r>
          </a:p>
          <a:p>
            <a:r>
              <a:rPr lang="sv-SE" sz="1400" b="1" dirty="0" smtClean="0">
                <a:solidFill>
                  <a:srgbClr val="0070C0"/>
                </a:solidFill>
              </a:rPr>
              <a:t>Protons</a:t>
            </a:r>
            <a:endParaRPr lang="sv-SE" sz="1400" b="1" dirty="0">
              <a:solidFill>
                <a:srgbClr val="0070C0"/>
              </a:solidFill>
            </a:endParaRPr>
          </a:p>
        </p:txBody>
      </p:sp>
    </p:spTree>
    <p:extLst>
      <p:ext uri="{BB962C8B-B14F-4D97-AF65-F5344CB8AC3E}">
        <p14:creationId xmlns:p14="http://schemas.microsoft.com/office/powerpoint/2010/main" val="3234266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9" name="Date Placeholder 2"/>
          <p:cNvSpPr>
            <a:spLocks noGrp="1"/>
          </p:cNvSpPr>
          <p:nvPr>
            <p:ph type="dt" sz="half" idx="11"/>
          </p:nvPr>
        </p:nvSpPr>
        <p:spPr/>
        <p:txBody>
          <a:bodyPr/>
          <a:lstStyle/>
          <a:p>
            <a:pPr lvl="0"/>
            <a:r>
              <a:rPr lang="en-US" smtClean="0"/>
              <a:t>23/10-2012</a:t>
            </a:r>
            <a:endParaRPr lang="en-US"/>
          </a:p>
        </p:txBody>
      </p:sp>
      <p:sp>
        <p:nvSpPr>
          <p:cNvPr id="10" name="Slide Number Placeholder 3"/>
          <p:cNvSpPr>
            <a:spLocks noGrp="1"/>
          </p:cNvSpPr>
          <p:nvPr>
            <p:ph type="sldNum" sz="quarter" idx="12"/>
          </p:nvPr>
        </p:nvSpPr>
        <p:spPr/>
        <p:txBody>
          <a:bodyPr/>
          <a:lstStyle/>
          <a:p>
            <a:pPr lvl="0"/>
            <a:fld id="{C615CF4B-8865-4DAA-A876-36CDA1F0641A}" type="slidenum">
              <a:t>26</a:t>
            </a:fld>
            <a:endParaRPr lang="en-US"/>
          </a:p>
        </p:txBody>
      </p:sp>
      <p:sp>
        <p:nvSpPr>
          <p:cNvPr id="2" name="Title 1"/>
          <p:cNvSpPr txBox="1">
            <a:spLocks noGrp="1"/>
          </p:cNvSpPr>
          <p:nvPr>
            <p:ph type="title" idx="4294967295"/>
          </p:nvPr>
        </p:nvSpPr>
        <p:spPr>
          <a:xfrm>
            <a:off x="1113480" y="232766"/>
            <a:ext cx="7445519" cy="677108"/>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R</a:t>
            </a:r>
            <a:r>
              <a:rPr lang="en-US" baseline="-25000" dirty="0"/>
              <a:t>AA</a:t>
            </a:r>
            <a:r>
              <a:rPr lang="en-US" dirty="0"/>
              <a:t> identified hadrons</a:t>
            </a:r>
          </a:p>
        </p:txBody>
      </p:sp>
      <p:sp>
        <p:nvSpPr>
          <p:cNvPr id="3" name="Text Placeholder 2"/>
          <p:cNvSpPr txBox="1">
            <a:spLocks noGrp="1"/>
          </p:cNvSpPr>
          <p:nvPr>
            <p:ph type="body" idx="4294967295"/>
          </p:nvPr>
        </p:nvSpPr>
        <p:spPr>
          <a:xfrm>
            <a:off x="457200" y="4830840"/>
            <a:ext cx="8229600" cy="156168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a:latin typeface="" pitchFamily="16"/>
              </a:rPr>
              <a:t>Identified spectra from </a:t>
            </a:r>
            <a:r>
              <a:rPr lang="en-US" dirty="0" smtClean="0">
                <a:latin typeface="" pitchFamily="16"/>
              </a:rPr>
              <a:t>2-3 </a:t>
            </a:r>
            <a:r>
              <a:rPr lang="en-US" dirty="0">
                <a:latin typeface="" pitchFamily="16"/>
              </a:rPr>
              <a:t>&lt; p</a:t>
            </a:r>
            <a:r>
              <a:rPr lang="en-US" baseline="-25000" dirty="0">
                <a:latin typeface="" pitchFamily="16"/>
              </a:rPr>
              <a:t>T</a:t>
            </a:r>
            <a:r>
              <a:rPr lang="en-US" dirty="0">
                <a:latin typeface="" pitchFamily="16"/>
              </a:rPr>
              <a:t> &lt; 20 GeV/c from Lund analysis. First time presented by Antonio Ortiz Velasquez (Lund) at Quark Matter 2012, </a:t>
            </a:r>
            <a:r>
              <a:rPr lang="en-US" dirty="0" smtClean="0">
                <a:latin typeface="" pitchFamily="16"/>
              </a:rPr>
              <a:t>August 12-18, </a:t>
            </a:r>
            <a:r>
              <a:rPr lang="en-US" dirty="0">
                <a:latin typeface="" pitchFamily="16"/>
              </a:rPr>
              <a:t>Washington.</a:t>
            </a:r>
          </a:p>
          <a:p>
            <a:pPr lvl="0"/>
            <a:r>
              <a:rPr lang="en-US" dirty="0">
                <a:latin typeface="" pitchFamily="16"/>
              </a:rPr>
              <a:t>Extends ALICE unique </a:t>
            </a:r>
            <a:r>
              <a:rPr lang="en-US" dirty="0" smtClean="0">
                <a:latin typeface="" pitchFamily="16"/>
              </a:rPr>
              <a:t>PID capabilities </a:t>
            </a:r>
            <a:r>
              <a:rPr lang="en-US" dirty="0">
                <a:latin typeface="" pitchFamily="16"/>
              </a:rPr>
              <a:t>to the hard regime</a:t>
            </a:r>
          </a:p>
        </p:txBody>
      </p:sp>
      <p:pic>
        <p:nvPicPr>
          <p:cNvPr id="4" name="Picture 3"/>
          <p:cNvPicPr>
            <a:picLocks noChangeAspect="1"/>
          </p:cNvPicPr>
          <p:nvPr/>
        </p:nvPicPr>
        <p:blipFill>
          <a:blip r:embed="rId6">
            <a:lum/>
            <a:alphaModFix/>
          </a:blip>
          <a:srcRect/>
          <a:stretch>
            <a:fillRect/>
          </a:stretch>
        </p:blipFill>
        <p:spPr>
          <a:xfrm>
            <a:off x="3888360" y="1519919"/>
            <a:ext cx="1866960" cy="2815560"/>
          </a:xfrm>
          <a:prstGeom prst="rect">
            <a:avLst/>
          </a:prstGeom>
          <a:noFill/>
          <a:ln>
            <a:noFill/>
          </a:ln>
        </p:spPr>
      </p:pic>
      <p:pic>
        <p:nvPicPr>
          <p:cNvPr id="5" name="Picture 4"/>
          <p:cNvPicPr>
            <a:picLocks noChangeAspect="1"/>
          </p:cNvPicPr>
          <p:nvPr/>
        </p:nvPicPr>
        <p:blipFill>
          <a:blip r:embed="rId7">
            <a:lum/>
            <a:alphaModFix/>
          </a:blip>
          <a:srcRect/>
          <a:stretch>
            <a:fillRect/>
          </a:stretch>
        </p:blipFill>
        <p:spPr>
          <a:xfrm>
            <a:off x="45360" y="1519919"/>
            <a:ext cx="1867319" cy="2815560"/>
          </a:xfrm>
          <a:prstGeom prst="rect">
            <a:avLst/>
          </a:prstGeom>
          <a:noFill/>
          <a:ln>
            <a:noFill/>
          </a:ln>
        </p:spPr>
      </p:pic>
      <p:pic>
        <p:nvPicPr>
          <p:cNvPr id="6" name="Picture 5"/>
          <p:cNvPicPr>
            <a:picLocks noChangeAspect="1"/>
          </p:cNvPicPr>
          <p:nvPr/>
        </p:nvPicPr>
        <p:blipFill>
          <a:blip r:embed="rId8">
            <a:lum/>
            <a:alphaModFix/>
          </a:blip>
          <a:srcRect/>
          <a:stretch>
            <a:fillRect/>
          </a:stretch>
        </p:blipFill>
        <p:spPr>
          <a:xfrm>
            <a:off x="1956600" y="1520280"/>
            <a:ext cx="1866960" cy="2815200"/>
          </a:xfrm>
          <a:prstGeom prst="rect">
            <a:avLst/>
          </a:prstGeom>
          <a:noFill/>
          <a:ln>
            <a:noFill/>
          </a:ln>
        </p:spPr>
      </p:pic>
      <p:pic>
        <p:nvPicPr>
          <p:cNvPr id="7" name="Picture 6"/>
          <p:cNvPicPr>
            <a:picLocks noChangeAspect="1"/>
          </p:cNvPicPr>
          <p:nvPr/>
        </p:nvPicPr>
        <p:blipFill>
          <a:blip r:embed="rId9">
            <a:lum/>
            <a:alphaModFix/>
          </a:blip>
          <a:srcRect/>
          <a:stretch>
            <a:fillRect/>
          </a:stretch>
        </p:blipFill>
        <p:spPr>
          <a:xfrm>
            <a:off x="5950440" y="1248120"/>
            <a:ext cx="2980079" cy="33818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2"/>
          <p:cNvSpPr>
            <a:spLocks noGrp="1"/>
          </p:cNvSpPr>
          <p:nvPr>
            <p:ph type="dt" sz="half" idx="11"/>
          </p:nvPr>
        </p:nvSpPr>
        <p:spPr/>
        <p:txBody>
          <a:bodyPr/>
          <a:lstStyle/>
          <a:p>
            <a:pPr lvl="0"/>
            <a:r>
              <a:rPr lang="en-US" smtClean="0"/>
              <a:t>23/10-2012</a:t>
            </a:r>
            <a:endParaRPr lang="en-US"/>
          </a:p>
        </p:txBody>
      </p:sp>
      <p:sp>
        <p:nvSpPr>
          <p:cNvPr id="6" name="Slide Number Placeholder 3"/>
          <p:cNvSpPr>
            <a:spLocks noGrp="1"/>
          </p:cNvSpPr>
          <p:nvPr>
            <p:ph type="sldNum" sz="quarter" idx="12"/>
          </p:nvPr>
        </p:nvSpPr>
        <p:spPr/>
        <p:txBody>
          <a:bodyPr/>
          <a:lstStyle/>
          <a:p>
            <a:pPr lvl="0"/>
            <a:fld id="{913DF1EE-7FA8-41FF-B068-212C08F09812}" type="slidenum">
              <a:t>27</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What is the medium formed in the collisions?</a:t>
            </a:r>
          </a:p>
        </p:txBody>
      </p:sp>
      <p:sp>
        <p:nvSpPr>
          <p:cNvPr id="3" name="Text Placeholder 2"/>
          <p:cNvSpPr txBox="1">
            <a:spLocks noGrp="1"/>
          </p:cNvSpPr>
          <p:nvPr>
            <p:ph type="body" idx="4294967295"/>
          </p:nvPr>
        </p:nvSpPr>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r>
              <a:rPr lang="en-US" dirty="0" smtClean="0">
                <a:latin typeface="" pitchFamily="16"/>
              </a:rPr>
              <a:t>To talk about temperature we need to establish that a medium is formed e.g. collective effect = communication</a:t>
            </a:r>
          </a:p>
          <a:p>
            <a:pPr lvl="0"/>
            <a:r>
              <a:rPr lang="en-US" dirty="0" smtClean="0">
                <a:latin typeface="" pitchFamily="16"/>
              </a:rPr>
              <a:t>Jet </a:t>
            </a:r>
            <a:r>
              <a:rPr lang="en-US" dirty="0">
                <a:latin typeface="" pitchFamily="16"/>
              </a:rPr>
              <a:t>quenching still not well understood theoretically</a:t>
            </a:r>
          </a:p>
          <a:p>
            <a:pPr lvl="1" rtl="0"/>
            <a:r>
              <a:rPr lang="en-US" dirty="0">
                <a:latin typeface="" pitchFamily="16"/>
              </a:rPr>
              <a:t>Need that to extract </a:t>
            </a:r>
            <a:r>
              <a:rPr lang="en-US" dirty="0" smtClean="0">
                <a:latin typeface="" pitchFamily="16"/>
              </a:rPr>
              <a:t>properties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192"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93" name="Date Placeholder 2"/>
          <p:cNvSpPr>
            <a:spLocks noGrp="1"/>
          </p:cNvSpPr>
          <p:nvPr>
            <p:ph type="dt" sz="half" idx="11"/>
          </p:nvPr>
        </p:nvSpPr>
        <p:spPr/>
        <p:txBody>
          <a:bodyPr/>
          <a:lstStyle/>
          <a:p>
            <a:pPr lvl="0"/>
            <a:r>
              <a:rPr lang="en-US" smtClean="0"/>
              <a:t>23/10-2012</a:t>
            </a:r>
            <a:endParaRPr lang="en-US"/>
          </a:p>
        </p:txBody>
      </p:sp>
      <p:sp>
        <p:nvSpPr>
          <p:cNvPr id="194" name="Slide Number Placeholder 3"/>
          <p:cNvSpPr>
            <a:spLocks noGrp="1"/>
          </p:cNvSpPr>
          <p:nvPr>
            <p:ph type="sldNum" sz="quarter" idx="12"/>
          </p:nvPr>
        </p:nvSpPr>
        <p:spPr/>
        <p:txBody>
          <a:bodyPr/>
          <a:lstStyle/>
          <a:p>
            <a:pPr lvl="0"/>
            <a:fld id="{D1DC124C-B457-4B23-A45B-2F6BB3056ECB}" type="slidenum">
              <a:t>28</a:t>
            </a:fld>
            <a:endParaRPr lang="en-US"/>
          </a:p>
        </p:txBody>
      </p:sp>
      <p:sp>
        <p:nvSpPr>
          <p:cNvPr id="2" name="Straight Connector 1"/>
          <p:cNvSpPr/>
          <p:nvPr/>
        </p:nvSpPr>
        <p:spPr>
          <a:xfrm flipH="1">
            <a:off x="1939319" y="3880079"/>
            <a:ext cx="1897561" cy="2029681"/>
          </a:xfrm>
          <a:prstGeom prst="line">
            <a:avLst/>
          </a:prstGeom>
          <a:noFill/>
          <a:ln w="9360">
            <a:solidFill>
              <a:srgbClr val="000000"/>
            </a:solidFill>
            <a:custDash>
              <a:ds d="400000" sp="100000"/>
            </a:custDash>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 name="Straight Connector 2"/>
          <p:cNvSpPr/>
          <p:nvPr/>
        </p:nvSpPr>
        <p:spPr>
          <a:xfrm flipH="1">
            <a:off x="1559880" y="1368360"/>
            <a:ext cx="1897559" cy="2029680"/>
          </a:xfrm>
          <a:prstGeom prst="line">
            <a:avLst/>
          </a:prstGeom>
          <a:noFill/>
          <a:ln w="9360">
            <a:solidFill>
              <a:srgbClr val="000000"/>
            </a:solidFill>
            <a:custDash>
              <a:ds d="400000" sp="100000"/>
            </a:custDash>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4" name="Group 3"/>
          <p:cNvGrpSpPr/>
          <p:nvPr/>
        </p:nvGrpSpPr>
        <p:grpSpPr>
          <a:xfrm>
            <a:off x="1242719" y="1289298"/>
            <a:ext cx="3377538" cy="1942422"/>
            <a:chOff x="1242719" y="1289298"/>
            <a:chExt cx="3377538" cy="1942422"/>
          </a:xfrm>
        </p:grpSpPr>
        <p:sp>
          <p:nvSpPr>
            <p:cNvPr id="5" name="Freeform 4"/>
            <p:cNvSpPr/>
            <p:nvPr/>
          </p:nvSpPr>
          <p:spPr>
            <a:xfrm rot="10260000">
              <a:off x="3906535" y="1289298"/>
              <a:ext cx="359280" cy="311400"/>
            </a:xfrm>
            <a:custGeom>
              <a:avLst/>
              <a:gdLst>
                <a:gd name="f0" fmla="val 0"/>
                <a:gd name="f1" fmla="val 720"/>
                <a:gd name="f2" fmla="val 622"/>
                <a:gd name="f3" fmla="val 430"/>
                <a:gd name="f4" fmla="val 177"/>
                <a:gd name="f5" fmla="val 379"/>
                <a:gd name="f6" fmla="val 168"/>
                <a:gd name="f7" fmla="val 631"/>
                <a:gd name="f8" fmla="val 465"/>
                <a:gd name="f9" fmla="val 382"/>
              </a:gdLst>
              <a:ahLst/>
              <a:cxnLst>
                <a:cxn ang="3cd4">
                  <a:pos x="hc" y="t"/>
                </a:cxn>
                <a:cxn ang="0">
                  <a:pos x="r" y="vc"/>
                </a:cxn>
                <a:cxn ang="cd4">
                  <a:pos x="hc" y="b"/>
                </a:cxn>
                <a:cxn ang="cd2">
                  <a:pos x="l" y="vc"/>
                </a:cxn>
              </a:cxnLst>
              <a:rect l="l" t="t" r="r" b="b"/>
              <a:pathLst>
                <a:path w="720" h="622">
                  <a:moveTo>
                    <a:pt x="f3" y="f0"/>
                  </a:moveTo>
                  <a:lnTo>
                    <a:pt x="f4" y="f5"/>
                  </a:lnTo>
                  <a:lnTo>
                    <a:pt x="f0" y="f5"/>
                  </a:lnTo>
                  <a:lnTo>
                    <a:pt x="f6" y="f2"/>
                  </a:lnTo>
                  <a:lnTo>
                    <a:pt x="f7" y="f5"/>
                  </a:lnTo>
                  <a:lnTo>
                    <a:pt x="f8" y="f9"/>
                  </a:lnTo>
                  <a:lnTo>
                    <a:pt x="f1" y="f0"/>
                  </a:lnTo>
                  <a:lnTo>
                    <a:pt x="f3" y="f0"/>
                  </a:lnTo>
                </a:path>
              </a:pathLst>
            </a:custGeom>
            <a:noFill/>
            <a:ln w="9360">
              <a:solidFill>
                <a:srgbClr val="000000"/>
              </a:solidFill>
              <a:prstDash val="solid"/>
              <a:round/>
            </a:ln>
            <a:scene3d>
              <a:camera prst="legacyPerspectiveTopRight">
                <a:rot lat="20099999" lon="21299999" rev="0"/>
              </a:camera>
              <a:lightRig rig="legacyNormal1" dir="t"/>
            </a:scene3d>
            <a:sp3d extrusionH="457200" prstMaterial="legacyMatte">
              <a:bevelT w="13500" h="13500" prst="angle"/>
              <a:bevelB w="13500" h="13500" prst="angle"/>
            </a:sp3d>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 name="Straight Connector 5"/>
            <p:cNvSpPr/>
            <p:nvPr/>
          </p:nvSpPr>
          <p:spPr>
            <a:xfrm flipH="1">
              <a:off x="1954800" y="1332720"/>
              <a:ext cx="766440" cy="8132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 name="Straight Connector 6"/>
            <p:cNvSpPr/>
            <p:nvPr/>
          </p:nvSpPr>
          <p:spPr>
            <a:xfrm flipH="1">
              <a:off x="2256480" y="1378440"/>
              <a:ext cx="750600" cy="8013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 name="Straight Connector 7"/>
            <p:cNvSpPr/>
            <p:nvPr/>
          </p:nvSpPr>
          <p:spPr>
            <a:xfrm>
              <a:off x="2561039" y="1503360"/>
              <a:ext cx="2021040" cy="3225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Straight Connector 8"/>
            <p:cNvSpPr/>
            <p:nvPr/>
          </p:nvSpPr>
          <p:spPr>
            <a:xfrm>
              <a:off x="2361600" y="2451240"/>
              <a:ext cx="1420200" cy="2260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Freeform 9"/>
            <p:cNvSpPr/>
            <p:nvPr/>
          </p:nvSpPr>
          <p:spPr>
            <a:xfrm rot="540000">
              <a:off x="1369457" y="1384077"/>
              <a:ext cx="3250800" cy="1792080"/>
            </a:xfrm>
            <a:custGeom>
              <a:avLst>
                <a:gd name="f0" fmla="val 8014"/>
              </a:avLst>
              <a:gdLst>
                <a:gd name="f1" fmla="val 10800000"/>
                <a:gd name="f2" fmla="val 5400000"/>
                <a:gd name="f3" fmla="val 180"/>
                <a:gd name="f4" fmla="val w"/>
                <a:gd name="f5" fmla="val h"/>
                <a:gd name="f6" fmla="val 0"/>
                <a:gd name="f7" fmla="val 21600"/>
                <a:gd name="f8" fmla="*/ 21600 10800 1"/>
                <a:gd name="f9" fmla="val -2147483647"/>
                <a:gd name="f10" fmla="val 2147483647"/>
                <a:gd name="f11" fmla="+- 0 0 0"/>
                <a:gd name="f12" fmla="*/ f4 1 21600"/>
                <a:gd name="f13" fmla="*/ f5 1 21600"/>
                <a:gd name="f14" fmla="pin 0 f0 21600"/>
                <a:gd name="f15" fmla="*/ f11 f1 1"/>
                <a:gd name="f16" fmla="val f14"/>
                <a:gd name="f17" fmla="+- 21600 0 f14"/>
                <a:gd name="f18" fmla="*/ f14 10 1"/>
                <a:gd name="f19" fmla="*/ f14 f12 1"/>
                <a:gd name="f20" fmla="*/ f6 f13 1"/>
                <a:gd name="f21" fmla="*/ 0 f13 1"/>
                <a:gd name="f22" fmla="*/ f15 1 f3"/>
                <a:gd name="f23" fmla="*/ 10800 f12 1"/>
                <a:gd name="f24" fmla="*/ 10800 f13 1"/>
                <a:gd name="f25" fmla="*/ 21600 f13 1"/>
                <a:gd name="f26" fmla="*/ f18 1 24"/>
                <a:gd name="f27" fmla="*/ f16 1 2"/>
                <a:gd name="f28" fmla="+- f16 0 10800"/>
                <a:gd name="f29" fmla="*/ f8 1 f16"/>
                <a:gd name="f30" fmla="+- f22 0 f2"/>
                <a:gd name="f31" fmla="+- f26 1750 0"/>
                <a:gd name="f32" fmla="+- 10800 f27 0"/>
                <a:gd name="f33" fmla="+- 10800 0 f27"/>
                <a:gd name="f34" fmla="?: f28 f29 21600"/>
                <a:gd name="f35" fmla="+- 21600 0 f27"/>
                <a:gd name="f36" fmla="+- 21600 0 f29"/>
                <a:gd name="f37" fmla="*/ f27 f12 1"/>
                <a:gd name="f38" fmla="+- 21600 0 f31"/>
                <a:gd name="f39" fmla="?: f28 f36 0"/>
                <a:gd name="f40" fmla="*/ f31 f12 1"/>
                <a:gd name="f41" fmla="*/ f31 f13 1"/>
                <a:gd name="f42" fmla="*/ f32 f12 1"/>
                <a:gd name="f43" fmla="*/ f35 f12 1"/>
                <a:gd name="f44" fmla="*/ f33 f12 1"/>
                <a:gd name="f45" fmla="*/ f34 f13 1"/>
                <a:gd name="f46" fmla="*/ f38 f12 1"/>
                <a:gd name="f47" fmla="*/ f38 f13 1"/>
                <a:gd name="f48" fmla="*/ f39 f13 1"/>
              </a:gdLst>
              <a:ahLst>
                <a:ahXY gdRefX="f0" minX="f6" maxX="f7">
                  <a:pos x="f19" y="f20"/>
                </a:ahXY>
              </a:ahLst>
              <a:cxnLst>
                <a:cxn ang="3cd4">
                  <a:pos x="hc" y="t"/>
                </a:cxn>
                <a:cxn ang="0">
                  <a:pos x="r" y="vc"/>
                </a:cxn>
                <a:cxn ang="cd4">
                  <a:pos x="hc" y="b"/>
                </a:cxn>
                <a:cxn ang="cd2">
                  <a:pos x="l" y="vc"/>
                </a:cxn>
                <a:cxn ang="f30">
                  <a:pos x="f42" y="f21"/>
                </a:cxn>
                <a:cxn ang="f30">
                  <a:pos x="f23" y="f48"/>
                </a:cxn>
                <a:cxn ang="f30">
                  <a:pos x="f43" y="f24"/>
                </a:cxn>
                <a:cxn ang="f30">
                  <a:pos x="f44" y="f25"/>
                </a:cxn>
                <a:cxn ang="f30">
                  <a:pos x="f23" y="f45"/>
                </a:cxn>
                <a:cxn ang="f30">
                  <a:pos x="f37" y="f24"/>
                </a:cxn>
              </a:cxnLst>
              <a:rect l="f40" t="f41" r="f46" b="f47"/>
              <a:pathLst>
                <a:path w="21600" h="21600">
                  <a:moveTo>
                    <a:pt x="f16" y="f6"/>
                  </a:moveTo>
                  <a:lnTo>
                    <a:pt x="f7" y="f6"/>
                  </a:lnTo>
                  <a:lnTo>
                    <a:pt x="f17" y="f7"/>
                  </a:lnTo>
                  <a:lnTo>
                    <a:pt x="f6" y="f7"/>
                  </a:lnTo>
                  <a:close/>
                </a:path>
              </a:pathLst>
            </a:custGeom>
            <a:noFill/>
            <a:ln w="28440">
              <a:solidFill>
                <a:srgbClr val="99CC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 name="Straight Connector 10"/>
            <p:cNvSpPr/>
            <p:nvPr/>
          </p:nvSpPr>
          <p:spPr>
            <a:xfrm flipH="1">
              <a:off x="1242719" y="2567880"/>
              <a:ext cx="324000" cy="3441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Straight Connector 11"/>
            <p:cNvSpPr/>
            <p:nvPr/>
          </p:nvSpPr>
          <p:spPr>
            <a:xfrm flipH="1">
              <a:off x="2363400" y="1423799"/>
              <a:ext cx="929519" cy="99072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rot="11340000" flipV="1">
              <a:off x="2408950" y="2280350"/>
              <a:ext cx="253080" cy="718920"/>
            </a:xfrm>
            <a:custGeom>
              <a:avLst/>
              <a:gdLst>
                <a:gd name="f0" fmla="val 0"/>
                <a:gd name="f1" fmla="val 252"/>
                <a:gd name="f2" fmla="val 715"/>
                <a:gd name="f3" fmla="val 84"/>
                <a:gd name="f4" fmla="val 643"/>
                <a:gd name="f5" fmla="val 64"/>
                <a:gd name="f6" fmla="val 611"/>
                <a:gd name="f7" fmla="val 38"/>
                <a:gd name="f8" fmla="val 568"/>
                <a:gd name="f9" fmla="val 24"/>
                <a:gd name="f10" fmla="val 519"/>
                <a:gd name="f11" fmla="val 10"/>
                <a:gd name="f12" fmla="val 470"/>
                <a:gd name="f13" fmla="val 403"/>
                <a:gd name="f14" fmla="val 1"/>
                <a:gd name="f15" fmla="val 351"/>
                <a:gd name="f16" fmla="val 2"/>
                <a:gd name="f17" fmla="val 299"/>
                <a:gd name="f18" fmla="val 14"/>
                <a:gd name="f19" fmla="val 251"/>
                <a:gd name="f20" fmla="val 30"/>
                <a:gd name="f21" fmla="val 205"/>
                <a:gd name="f22" fmla="val 46"/>
                <a:gd name="f23" fmla="val 159"/>
                <a:gd name="f24" fmla="val 77"/>
                <a:gd name="f25" fmla="val 106"/>
                <a:gd name="f26" fmla="val 100"/>
                <a:gd name="f27" fmla="val 73"/>
                <a:gd name="f28" fmla="val 123"/>
                <a:gd name="f29" fmla="val 40"/>
                <a:gd name="f30" fmla="val 163"/>
                <a:gd name="f31" fmla="val 166"/>
                <a:gd name="f32" fmla="val 4"/>
                <a:gd name="f33" fmla="val 198"/>
                <a:gd name="f34" fmla="val 57"/>
                <a:gd name="f35" fmla="val 212"/>
                <a:gd name="f36" fmla="val 120"/>
                <a:gd name="f37" fmla="val 225"/>
                <a:gd name="f38" fmla="val 171"/>
                <a:gd name="f39" fmla="val 239"/>
                <a:gd name="f40" fmla="val 226"/>
                <a:gd name="f41" fmla="val 246"/>
                <a:gd name="f42" fmla="val 280"/>
                <a:gd name="f43" fmla="val 249"/>
                <a:gd name="f44" fmla="val 337"/>
                <a:gd name="f45" fmla="val 394"/>
                <a:gd name="f46" fmla="val 464"/>
                <a:gd name="f47" fmla="val 241"/>
                <a:gd name="f48" fmla="val 514"/>
                <a:gd name="f49" fmla="val 233"/>
                <a:gd name="f50" fmla="val 564"/>
                <a:gd name="f51" fmla="val 216"/>
                <a:gd name="f52" fmla="val 603"/>
                <a:gd name="f53" fmla="val 199"/>
                <a:gd name="f54" fmla="val 636"/>
                <a:gd name="f55" fmla="val 182"/>
                <a:gd name="f56" fmla="val 669"/>
                <a:gd name="f57" fmla="val 142"/>
                <a:gd name="f58" fmla="val 712"/>
                <a:gd name="f59" fmla="val 711"/>
                <a:gd name="f60" fmla="val 104"/>
                <a:gd name="f61" fmla="val 675"/>
              </a:gdLst>
              <a:ahLst/>
              <a:cxnLst>
                <a:cxn ang="3cd4">
                  <a:pos x="hc" y="t"/>
                </a:cxn>
                <a:cxn ang="0">
                  <a:pos x="r" y="vc"/>
                </a:cxn>
                <a:cxn ang="cd4">
                  <a:pos x="hc" y="b"/>
                </a:cxn>
                <a:cxn ang="cd2">
                  <a:pos x="l" y="vc"/>
                </a:cxn>
              </a:cxnLst>
              <a:rect l="l" t="t" r="r" b="b"/>
              <a:pathLst>
                <a:path w="252" h="715">
                  <a:moveTo>
                    <a:pt x="f3" y="f4"/>
                  </a:moveTo>
                  <a:cubicBezTo>
                    <a:pt x="f5" y="f6"/>
                    <a:pt x="f7" y="f8"/>
                    <a:pt x="f9" y="f10"/>
                  </a:cubicBezTo>
                  <a:cubicBezTo>
                    <a:pt x="f11" y="f12"/>
                    <a:pt x="f0" y="f13"/>
                    <a:pt x="f14" y="f15"/>
                  </a:cubicBezTo>
                  <a:cubicBezTo>
                    <a:pt x="f16" y="f17"/>
                    <a:pt x="f18" y="f19"/>
                    <a:pt x="f20" y="f21"/>
                  </a:cubicBezTo>
                  <a:cubicBezTo>
                    <a:pt x="f22" y="f23"/>
                    <a:pt x="f24" y="f25"/>
                    <a:pt x="f26" y="f27"/>
                  </a:cubicBezTo>
                  <a:cubicBezTo>
                    <a:pt x="f28" y="f29"/>
                    <a:pt x="f30" y="f0"/>
                    <a:pt x="f31" y="f32"/>
                  </a:cubicBezTo>
                  <a:cubicBezTo>
                    <a:pt x="f33" y="f34"/>
                    <a:pt x="f35" y="f36"/>
                    <a:pt x="f37" y="f38"/>
                  </a:cubicBezTo>
                  <a:cubicBezTo>
                    <a:pt x="f39" y="f40"/>
                    <a:pt x="f41" y="f42"/>
                    <a:pt x="f43" y="f44"/>
                  </a:cubicBezTo>
                  <a:cubicBezTo>
                    <a:pt x="f1" y="f45"/>
                    <a:pt x="f43" y="f46"/>
                    <a:pt x="f47" y="f48"/>
                  </a:cubicBezTo>
                  <a:cubicBezTo>
                    <a:pt x="f49" y="f50"/>
                    <a:pt x="f51" y="f52"/>
                    <a:pt x="f53" y="f54"/>
                  </a:cubicBezTo>
                  <a:cubicBezTo>
                    <a:pt x="f55" y="f56"/>
                    <a:pt x="f57" y="f2"/>
                    <a:pt x="f57" y="f58"/>
                  </a:cubicBezTo>
                  <a:cubicBezTo>
                    <a:pt x="f57" y="f59"/>
                    <a:pt x="f60" y="f61"/>
                    <a:pt x="f3" y="f4"/>
                  </a:cubicBezTo>
                  <a:close/>
                </a:path>
              </a:pathLst>
            </a:custGeom>
            <a:solidFill>
              <a:srgbClr val="FFFFFF"/>
            </a:solidFill>
            <a:ln w="38160">
              <a:solidFill>
                <a:srgbClr val="FFFFFF"/>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Straight Connector 13"/>
            <p:cNvSpPr/>
            <p:nvPr/>
          </p:nvSpPr>
          <p:spPr>
            <a:xfrm flipH="1">
              <a:off x="2097360" y="2313720"/>
              <a:ext cx="685440" cy="727559"/>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5" name="Group 14"/>
            <p:cNvGrpSpPr/>
            <p:nvPr/>
          </p:nvGrpSpPr>
          <p:grpSpPr>
            <a:xfrm>
              <a:off x="3277089" y="1342629"/>
              <a:ext cx="1042123" cy="1002379"/>
              <a:chOff x="3277089" y="1342629"/>
              <a:chExt cx="1042123" cy="1002379"/>
            </a:xfrm>
          </p:grpSpPr>
          <p:grpSp>
            <p:nvGrpSpPr>
              <p:cNvPr id="16" name="Group 15"/>
              <p:cNvGrpSpPr/>
              <p:nvPr/>
            </p:nvGrpSpPr>
            <p:grpSpPr>
              <a:xfrm>
                <a:off x="3277089" y="1342629"/>
                <a:ext cx="1042123" cy="1002379"/>
                <a:chOff x="3277089" y="1342629"/>
                <a:chExt cx="1042123" cy="1002379"/>
              </a:xfrm>
            </p:grpSpPr>
            <p:sp>
              <p:nvSpPr>
                <p:cNvPr id="17" name="Freeform 16"/>
                <p:cNvSpPr/>
                <p:nvPr/>
              </p:nvSpPr>
              <p:spPr>
                <a:xfrm rot="540000">
                  <a:off x="3332452" y="1344069"/>
                  <a:ext cx="986760" cy="986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FFFFFF"/>
                    </a:gs>
                    <a:gs pos="100000">
                      <a:srgbClr val="333399"/>
                    </a:gs>
                  </a:gsLst>
                  <a:path path="rect">
                    <a:fillToRect l="50000" t="50000" r="50000" b="50000"/>
                  </a:path>
                </a:grad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rot="540000">
                  <a:off x="3332452" y="1342629"/>
                  <a:ext cx="986760" cy="986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noFill/>
                <a:ln w="1908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rot="540000">
                  <a:off x="3277089" y="1740568"/>
                  <a:ext cx="1032120" cy="604440"/>
                </a:xfrm>
                <a:custGeom>
                  <a:avLst/>
                  <a:gdLst>
                    <a:gd name="f0" fmla="val 0"/>
                    <a:gd name="f1" fmla="val 1026"/>
                    <a:gd name="f2" fmla="val 600"/>
                    <a:gd name="f3" fmla="val 43"/>
                    <a:gd name="f4" fmla="val 123"/>
                    <a:gd name="f5" fmla="val 61"/>
                    <a:gd name="f6" fmla="val 136"/>
                    <a:gd name="f7" fmla="val 84"/>
                    <a:gd name="f8" fmla="val 160"/>
                    <a:gd name="f9" fmla="val 120"/>
                    <a:gd name="f10" fmla="val 181"/>
                    <a:gd name="f11" fmla="val 156"/>
                    <a:gd name="f12" fmla="val 202"/>
                    <a:gd name="f13" fmla="val 210"/>
                    <a:gd name="f14" fmla="val 233"/>
                    <a:gd name="f15" fmla="val 262"/>
                    <a:gd name="f16" fmla="val 250"/>
                    <a:gd name="f17" fmla="val 314"/>
                    <a:gd name="f18" fmla="val 267"/>
                    <a:gd name="f19" fmla="val 370"/>
                    <a:gd name="f20" fmla="val 279"/>
                    <a:gd name="f21" fmla="val 432"/>
                    <a:gd name="f22" fmla="val 280"/>
                    <a:gd name="f23" fmla="val 494"/>
                    <a:gd name="f24" fmla="val 281"/>
                    <a:gd name="f25" fmla="val 573"/>
                    <a:gd name="f26" fmla="val 272"/>
                    <a:gd name="f27" fmla="val 634"/>
                    <a:gd name="f28" fmla="val 259"/>
                    <a:gd name="f29" fmla="val 695"/>
                    <a:gd name="f30" fmla="val 246"/>
                    <a:gd name="f31" fmla="val 749"/>
                    <a:gd name="f32" fmla="val 229"/>
                    <a:gd name="f33" fmla="val 799"/>
                    <a:gd name="f34" fmla="val 201"/>
                    <a:gd name="f35" fmla="val 849"/>
                    <a:gd name="f36" fmla="val 173"/>
                    <a:gd name="f37" fmla="val 899"/>
                    <a:gd name="f38" fmla="val 122"/>
                    <a:gd name="f39" fmla="val 937"/>
                    <a:gd name="f40" fmla="val 90"/>
                    <a:gd name="f41" fmla="val 975"/>
                    <a:gd name="f42" fmla="val 58"/>
                    <a:gd name="f43" fmla="val 1012"/>
                    <a:gd name="f44" fmla="val 9"/>
                    <a:gd name="f45" fmla="val 1021"/>
                    <a:gd name="f46" fmla="val 13"/>
                    <a:gd name="f47" fmla="val 1025"/>
                    <a:gd name="f48" fmla="val 101"/>
                    <a:gd name="f49" fmla="val 1019"/>
                    <a:gd name="f50" fmla="val 144"/>
                    <a:gd name="f51" fmla="val 1013"/>
                    <a:gd name="f52" fmla="val 187"/>
                    <a:gd name="f53" fmla="val 1007"/>
                    <a:gd name="f54" fmla="val 227"/>
                    <a:gd name="f55" fmla="val 992"/>
                    <a:gd name="f56" fmla="val 978"/>
                    <a:gd name="f57" fmla="val 307"/>
                    <a:gd name="f58" fmla="val 952"/>
                    <a:gd name="f59" fmla="val 351"/>
                    <a:gd name="f60" fmla="val 929"/>
                    <a:gd name="f61" fmla="val 384"/>
                    <a:gd name="f62" fmla="val 907"/>
                    <a:gd name="f63" fmla="val 417"/>
                    <a:gd name="f64" fmla="val 886"/>
                    <a:gd name="f65" fmla="val 440"/>
                    <a:gd name="f66" fmla="val 857"/>
                    <a:gd name="f67" fmla="val 467"/>
                    <a:gd name="f68" fmla="val 827"/>
                    <a:gd name="f69" fmla="val 493"/>
                    <a:gd name="f70" fmla="val 790"/>
                    <a:gd name="f71" fmla="val 521"/>
                    <a:gd name="f72" fmla="val 542"/>
                    <a:gd name="f73" fmla="val 708"/>
                    <a:gd name="f74" fmla="val 562"/>
                    <a:gd name="f75" fmla="val 659"/>
                    <a:gd name="f76" fmla="val 580"/>
                    <a:gd name="f77" fmla="val 610"/>
                    <a:gd name="f78" fmla="val 588"/>
                    <a:gd name="f79" fmla="val 561"/>
                    <a:gd name="f80" fmla="val 596"/>
                    <a:gd name="f81" fmla="val 505"/>
                    <a:gd name="f82" fmla="val 455"/>
                    <a:gd name="f83" fmla="val 594"/>
                    <a:gd name="f84" fmla="val 404"/>
                    <a:gd name="f85" fmla="val 353"/>
                    <a:gd name="f86" fmla="val 572"/>
                    <a:gd name="f87" fmla="val 310"/>
                    <a:gd name="f88" fmla="val 553"/>
                    <a:gd name="f89" fmla="val 533"/>
                    <a:gd name="f90" fmla="val 510"/>
                    <a:gd name="f91" fmla="val 193"/>
                    <a:gd name="f92" fmla="val 479"/>
                    <a:gd name="f93" fmla="val 157"/>
                    <a:gd name="f94" fmla="val 448"/>
                    <a:gd name="f95" fmla="val 121"/>
                    <a:gd name="f96" fmla="val 408"/>
                    <a:gd name="f97" fmla="val 95"/>
                    <a:gd name="f98" fmla="val 368"/>
                    <a:gd name="f99" fmla="val 69"/>
                    <a:gd name="f100" fmla="val 328"/>
                    <a:gd name="f101" fmla="val 52"/>
                    <a:gd name="f102" fmla="val 286"/>
                    <a:gd name="f103" fmla="val 36"/>
                    <a:gd name="f104" fmla="val 237"/>
                    <a:gd name="f105" fmla="val 20"/>
                    <a:gd name="f106" fmla="val 188"/>
                    <a:gd name="f107" fmla="val 92"/>
                    <a:gd name="f108" fmla="val 1"/>
                    <a:gd name="f109" fmla="val 73"/>
                  </a:gdLst>
                  <a:ahLst/>
                  <a:cxnLst>
                    <a:cxn ang="3cd4">
                      <a:pos x="hc" y="t"/>
                    </a:cxn>
                    <a:cxn ang="0">
                      <a:pos x="r" y="vc"/>
                    </a:cxn>
                    <a:cxn ang="cd4">
                      <a:pos x="hc" y="b"/>
                    </a:cxn>
                    <a:cxn ang="cd2">
                      <a:pos x="l" y="vc"/>
                    </a:cxn>
                  </a:cxnLst>
                  <a:rect l="l" t="t" r="r" b="b"/>
                  <a:pathLst>
                    <a:path w="1026" h="600">
                      <a:moveTo>
                        <a:pt x="f3" y="f4"/>
                      </a:moveTo>
                      <a:cubicBezTo>
                        <a:pt x="f5" y="f6"/>
                        <a:pt x="f7" y="f8"/>
                        <a:pt x="f9" y="f10"/>
                      </a:cubicBezTo>
                      <a:cubicBezTo>
                        <a:pt x="f11" y="f12"/>
                        <a:pt x="f13" y="f14"/>
                        <a:pt x="f15"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43" y="f0"/>
                        <a:pt x="f1" y="f44"/>
                      </a:cubicBezTo>
                      <a:cubicBezTo>
                        <a:pt x="f45" y="f46"/>
                        <a:pt x="f47" y="f48"/>
                        <a:pt x="f49" y="f50"/>
                      </a:cubicBezTo>
                      <a:cubicBezTo>
                        <a:pt x="f51" y="f52"/>
                        <a:pt x="f53" y="f54"/>
                        <a:pt x="f55" y="f18"/>
                      </a:cubicBezTo>
                      <a:cubicBezTo>
                        <a:pt x="f56" y="f57"/>
                        <a:pt x="f58" y="f59"/>
                        <a:pt x="f60" y="f61"/>
                      </a:cubicBezTo>
                      <a:cubicBezTo>
                        <a:pt x="f62" y="f63"/>
                        <a:pt x="f64" y="f65"/>
                        <a:pt x="f66" y="f67"/>
                      </a:cubicBezTo>
                      <a:cubicBezTo>
                        <a:pt x="f68" y="f69"/>
                        <a:pt x="f70" y="f71"/>
                        <a:pt x="f31" y="f72"/>
                      </a:cubicBezTo>
                      <a:cubicBezTo>
                        <a:pt x="f73" y="f74"/>
                        <a:pt x="f75" y="f76"/>
                        <a:pt x="f77" y="f78"/>
                      </a:cubicBezTo>
                      <a:cubicBezTo>
                        <a:pt x="f79" y="f80"/>
                        <a:pt x="f81" y="f2"/>
                        <a:pt x="f82" y="f83"/>
                      </a:cubicBezTo>
                      <a:cubicBezTo>
                        <a:pt x="f84" y="f78"/>
                        <a:pt x="f85" y="f86"/>
                        <a:pt x="f87" y="f88"/>
                      </a:cubicBezTo>
                      <a:cubicBezTo>
                        <a:pt x="f18" y="f89"/>
                        <a:pt x="f32" y="f90"/>
                        <a:pt x="f91" y="f92"/>
                      </a:cubicBezTo>
                      <a:cubicBezTo>
                        <a:pt x="f93" y="f94"/>
                        <a:pt x="f95" y="f96"/>
                        <a:pt x="f97" y="f98"/>
                      </a:cubicBezTo>
                      <a:cubicBezTo>
                        <a:pt x="f99" y="f100"/>
                        <a:pt x="f101" y="f102"/>
                        <a:pt x="f103" y="f104"/>
                      </a:cubicBezTo>
                      <a:cubicBezTo>
                        <a:pt x="f105" y="f106"/>
                        <a:pt x="f0" y="f107"/>
                        <a:pt x="f108" y="f109"/>
                      </a:cubicBezTo>
                      <a:lnTo>
                        <a:pt x="f3" y="f4"/>
                      </a:lnTo>
                      <a:close/>
                    </a:path>
                  </a:pathLst>
                </a:custGeom>
                <a:solidFill>
                  <a:srgbClr val="FFFFFF">
                    <a:alpha val="50000"/>
                  </a:srgbClr>
                </a:solidFill>
                <a:ln>
                  <a:noFill/>
                  <a:prstDash val="soli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rot="540000">
                  <a:off x="3324209" y="1767836"/>
                  <a:ext cx="985320" cy="258840"/>
                </a:xfrm>
                <a:custGeom>
                  <a:avLst/>
                  <a:gdLst>
                    <a:gd name="f0" fmla="val 0"/>
                    <a:gd name="f1" fmla="val 979"/>
                    <a:gd name="f2" fmla="val 257"/>
                    <a:gd name="f3" fmla="val 78"/>
                    <a:gd name="f4" fmla="val 17"/>
                    <a:gd name="f5" fmla="val 92"/>
                    <a:gd name="f6" fmla="val 57"/>
                    <a:gd name="f7" fmla="val 134"/>
                    <a:gd name="f8" fmla="val 101"/>
                    <a:gd name="f9" fmla="val 160"/>
                    <a:gd name="f10" fmla="val 145"/>
                    <a:gd name="f11" fmla="val 186"/>
                    <a:gd name="f12" fmla="val 213"/>
                    <a:gd name="f13" fmla="val 216"/>
                    <a:gd name="f14" fmla="val 263"/>
                    <a:gd name="f15" fmla="val 232"/>
                    <a:gd name="f16" fmla="val 313"/>
                    <a:gd name="f17" fmla="val 248"/>
                    <a:gd name="f18" fmla="val 347"/>
                    <a:gd name="f19" fmla="val 255"/>
                    <a:gd name="f20" fmla="val 404"/>
                    <a:gd name="f21" fmla="val 256"/>
                    <a:gd name="f22" fmla="val 461"/>
                    <a:gd name="f23" fmla="val 542"/>
                    <a:gd name="f24" fmla="val 254"/>
                    <a:gd name="f25" fmla="val 608"/>
                    <a:gd name="f26" fmla="val 238"/>
                    <a:gd name="f27" fmla="val 674"/>
                    <a:gd name="f28" fmla="val 222"/>
                    <a:gd name="f29" fmla="val 738"/>
                    <a:gd name="f30" fmla="val 200"/>
                    <a:gd name="f31" fmla="val 800"/>
                    <a:gd name="f32" fmla="val 862"/>
                    <a:gd name="f33" fmla="val 120"/>
                    <a:gd name="f34" fmla="val 942"/>
                    <a:gd name="f35" fmla="val 33"/>
                  </a:gdLst>
                  <a:ahLst/>
                  <a:cxnLst>
                    <a:cxn ang="3cd4">
                      <a:pos x="hc" y="t"/>
                    </a:cxn>
                    <a:cxn ang="0">
                      <a:pos x="r" y="vc"/>
                    </a:cxn>
                    <a:cxn ang="cd4">
                      <a:pos x="hc" y="b"/>
                    </a:cxn>
                    <a:cxn ang="cd2">
                      <a:pos x="l" y="vc"/>
                    </a:cxn>
                  </a:cxnLst>
                  <a:rect l="l" t="t" r="r" b="b"/>
                  <a:pathLst>
                    <a:path w="979" h="257">
                      <a:moveTo>
                        <a:pt x="f0" y="f3"/>
                      </a:moveTo>
                      <a:cubicBezTo>
                        <a:pt x="f4" y="f5"/>
                        <a:pt x="f6" y="f7"/>
                        <a:pt x="f8" y="f9"/>
                      </a:cubicBezTo>
                      <a:cubicBezTo>
                        <a:pt x="f10" y="f11"/>
                        <a:pt x="f12" y="f13"/>
                        <a:pt x="f14" y="f15"/>
                      </a:cubicBezTo>
                      <a:cubicBezTo>
                        <a:pt x="f16" y="f17"/>
                        <a:pt x="f18" y="f19"/>
                        <a:pt x="f20" y="f21"/>
                      </a:cubicBezTo>
                      <a:cubicBezTo>
                        <a:pt x="f22" y="f2"/>
                        <a:pt x="f23" y="f24"/>
                        <a:pt x="f25" y="f26"/>
                      </a:cubicBezTo>
                      <a:cubicBezTo>
                        <a:pt x="f27" y="f28"/>
                        <a:pt x="f29" y="f30"/>
                        <a:pt x="f31" y="f9"/>
                      </a:cubicBezTo>
                      <a:cubicBezTo>
                        <a:pt x="f32" y="f33"/>
                        <a:pt x="f34" y="f35"/>
                        <a:pt x="f1" y="f0"/>
                      </a:cubicBezTo>
                    </a:path>
                  </a:pathLst>
                </a:custGeom>
                <a:noFill/>
                <a:ln w="9360">
                  <a:solidFill>
                    <a:srgbClr val="00000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21" name="Freeform 20"/>
              <p:cNvSpPr/>
              <p:nvPr/>
            </p:nvSpPr>
            <p:spPr>
              <a:xfrm rot="540000">
                <a:off x="3332274" y="1419365"/>
                <a:ext cx="253080" cy="719640"/>
              </a:xfrm>
              <a:custGeom>
                <a:avLst/>
                <a:gdLst>
                  <a:gd name="f0" fmla="val 0"/>
                  <a:gd name="f1" fmla="val 252"/>
                  <a:gd name="f2" fmla="val 715"/>
                  <a:gd name="f3" fmla="val 84"/>
                  <a:gd name="f4" fmla="val 643"/>
                  <a:gd name="f5" fmla="val 64"/>
                  <a:gd name="f6" fmla="val 611"/>
                  <a:gd name="f7" fmla="val 38"/>
                  <a:gd name="f8" fmla="val 568"/>
                  <a:gd name="f9" fmla="val 24"/>
                  <a:gd name="f10" fmla="val 519"/>
                  <a:gd name="f11" fmla="val 10"/>
                  <a:gd name="f12" fmla="val 470"/>
                  <a:gd name="f13" fmla="val 403"/>
                  <a:gd name="f14" fmla="val 1"/>
                  <a:gd name="f15" fmla="val 351"/>
                  <a:gd name="f16" fmla="val 2"/>
                  <a:gd name="f17" fmla="val 299"/>
                  <a:gd name="f18" fmla="val 14"/>
                  <a:gd name="f19" fmla="val 251"/>
                  <a:gd name="f20" fmla="val 30"/>
                  <a:gd name="f21" fmla="val 205"/>
                  <a:gd name="f22" fmla="val 46"/>
                  <a:gd name="f23" fmla="val 159"/>
                  <a:gd name="f24" fmla="val 77"/>
                  <a:gd name="f25" fmla="val 106"/>
                  <a:gd name="f26" fmla="val 100"/>
                  <a:gd name="f27" fmla="val 73"/>
                  <a:gd name="f28" fmla="val 123"/>
                  <a:gd name="f29" fmla="val 40"/>
                  <a:gd name="f30" fmla="val 163"/>
                  <a:gd name="f31" fmla="val 166"/>
                  <a:gd name="f32" fmla="val 4"/>
                  <a:gd name="f33" fmla="val 198"/>
                  <a:gd name="f34" fmla="val 57"/>
                  <a:gd name="f35" fmla="val 212"/>
                  <a:gd name="f36" fmla="val 120"/>
                  <a:gd name="f37" fmla="val 225"/>
                  <a:gd name="f38" fmla="val 171"/>
                  <a:gd name="f39" fmla="val 239"/>
                  <a:gd name="f40" fmla="val 226"/>
                  <a:gd name="f41" fmla="val 246"/>
                  <a:gd name="f42" fmla="val 280"/>
                  <a:gd name="f43" fmla="val 249"/>
                  <a:gd name="f44" fmla="val 337"/>
                  <a:gd name="f45" fmla="val 394"/>
                  <a:gd name="f46" fmla="val 464"/>
                  <a:gd name="f47" fmla="val 241"/>
                  <a:gd name="f48" fmla="val 514"/>
                  <a:gd name="f49" fmla="val 233"/>
                  <a:gd name="f50" fmla="val 564"/>
                  <a:gd name="f51" fmla="val 216"/>
                  <a:gd name="f52" fmla="val 603"/>
                  <a:gd name="f53" fmla="val 199"/>
                  <a:gd name="f54" fmla="val 636"/>
                  <a:gd name="f55" fmla="val 182"/>
                  <a:gd name="f56" fmla="val 669"/>
                  <a:gd name="f57" fmla="val 142"/>
                  <a:gd name="f58" fmla="val 712"/>
                  <a:gd name="f59" fmla="val 711"/>
                  <a:gd name="f60" fmla="val 104"/>
                  <a:gd name="f61" fmla="val 675"/>
                </a:gdLst>
                <a:ahLst/>
                <a:cxnLst>
                  <a:cxn ang="3cd4">
                    <a:pos x="hc" y="t"/>
                  </a:cxn>
                  <a:cxn ang="0">
                    <a:pos x="r" y="vc"/>
                  </a:cxn>
                  <a:cxn ang="cd4">
                    <a:pos x="hc" y="b"/>
                  </a:cxn>
                  <a:cxn ang="cd2">
                    <a:pos x="l" y="vc"/>
                  </a:cxn>
                </a:cxnLst>
                <a:rect l="l" t="t" r="r" b="b"/>
                <a:pathLst>
                  <a:path w="252" h="715">
                    <a:moveTo>
                      <a:pt x="f3" y="f4"/>
                    </a:moveTo>
                    <a:cubicBezTo>
                      <a:pt x="f5" y="f6"/>
                      <a:pt x="f7" y="f8"/>
                      <a:pt x="f9" y="f10"/>
                    </a:cubicBezTo>
                    <a:cubicBezTo>
                      <a:pt x="f11" y="f12"/>
                      <a:pt x="f0" y="f13"/>
                      <a:pt x="f14" y="f15"/>
                    </a:cubicBezTo>
                    <a:cubicBezTo>
                      <a:pt x="f16" y="f17"/>
                      <a:pt x="f18" y="f19"/>
                      <a:pt x="f20" y="f21"/>
                    </a:cubicBezTo>
                    <a:cubicBezTo>
                      <a:pt x="f22" y="f23"/>
                      <a:pt x="f24" y="f25"/>
                      <a:pt x="f26" y="f27"/>
                    </a:cubicBezTo>
                    <a:cubicBezTo>
                      <a:pt x="f28" y="f29"/>
                      <a:pt x="f30" y="f0"/>
                      <a:pt x="f31" y="f32"/>
                    </a:cubicBezTo>
                    <a:cubicBezTo>
                      <a:pt x="f33" y="f34"/>
                      <a:pt x="f35" y="f36"/>
                      <a:pt x="f37" y="f38"/>
                    </a:cubicBezTo>
                    <a:cubicBezTo>
                      <a:pt x="f39" y="f40"/>
                      <a:pt x="f41" y="f42"/>
                      <a:pt x="f43" y="f44"/>
                    </a:cubicBezTo>
                    <a:cubicBezTo>
                      <a:pt x="f1" y="f45"/>
                      <a:pt x="f43" y="f46"/>
                      <a:pt x="f47" y="f48"/>
                    </a:cubicBezTo>
                    <a:cubicBezTo>
                      <a:pt x="f49" y="f50"/>
                      <a:pt x="f51" y="f52"/>
                      <a:pt x="f53" y="f54"/>
                    </a:cubicBezTo>
                    <a:cubicBezTo>
                      <a:pt x="f55" y="f56"/>
                      <a:pt x="f57" y="f2"/>
                      <a:pt x="f57" y="f58"/>
                    </a:cubicBezTo>
                    <a:cubicBezTo>
                      <a:pt x="f57" y="f59"/>
                      <a:pt x="f60" y="f61"/>
                      <a:pt x="f3" y="f4"/>
                    </a:cubicBezTo>
                    <a:close/>
                  </a:path>
                </a:pathLst>
              </a:custGeom>
              <a:solidFill>
                <a:srgbClr val="000080"/>
              </a:solidFill>
              <a:ln w="57240">
                <a:solidFill>
                  <a:srgbClr val="00008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22" name="Straight Connector 21"/>
            <p:cNvSpPr/>
            <p:nvPr/>
          </p:nvSpPr>
          <p:spPr>
            <a:xfrm>
              <a:off x="2734200" y="1331280"/>
              <a:ext cx="833040" cy="132480"/>
            </a:xfrm>
            <a:prstGeom prst="line">
              <a:avLst/>
            </a:prstGeom>
            <a:noFill/>
            <a:ln w="2844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Straight Connector 22"/>
            <p:cNvSpPr/>
            <p:nvPr/>
          </p:nvSpPr>
          <p:spPr>
            <a:xfrm>
              <a:off x="3005640" y="1574639"/>
              <a:ext cx="598680" cy="9504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Straight Connector 23"/>
            <p:cNvSpPr/>
            <p:nvPr/>
          </p:nvSpPr>
          <p:spPr>
            <a:xfrm>
              <a:off x="2398680" y="1672560"/>
              <a:ext cx="1185840" cy="1890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Straight Connector 24"/>
            <p:cNvSpPr/>
            <p:nvPr/>
          </p:nvSpPr>
          <p:spPr>
            <a:xfrm flipH="1">
              <a:off x="3192120" y="1787760"/>
              <a:ext cx="404640" cy="427679"/>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Straight Connector 25"/>
            <p:cNvSpPr/>
            <p:nvPr/>
          </p:nvSpPr>
          <p:spPr>
            <a:xfrm>
              <a:off x="2241000" y="1844279"/>
              <a:ext cx="2024280" cy="32292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Straight Connector 26"/>
            <p:cNvSpPr/>
            <p:nvPr/>
          </p:nvSpPr>
          <p:spPr>
            <a:xfrm flipH="1">
              <a:off x="2100240" y="1464840"/>
              <a:ext cx="1469880" cy="1574999"/>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Straight Connector 27"/>
            <p:cNvSpPr/>
            <p:nvPr/>
          </p:nvSpPr>
          <p:spPr>
            <a:xfrm>
              <a:off x="2080440" y="2015280"/>
              <a:ext cx="2024280" cy="3225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29" name="Group 28"/>
            <p:cNvGrpSpPr/>
            <p:nvPr/>
          </p:nvGrpSpPr>
          <p:grpSpPr>
            <a:xfrm>
              <a:off x="2661797" y="1767822"/>
              <a:ext cx="525526" cy="990719"/>
              <a:chOff x="2661797" y="1767822"/>
              <a:chExt cx="525526" cy="990719"/>
            </a:xfrm>
          </p:grpSpPr>
          <p:sp>
            <p:nvSpPr>
              <p:cNvPr id="30" name="Freeform 29"/>
              <p:cNvSpPr/>
              <p:nvPr/>
            </p:nvSpPr>
            <p:spPr>
              <a:xfrm rot="540000">
                <a:off x="2697003" y="1769261"/>
                <a:ext cx="490320" cy="9892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FFCC00"/>
                  </a:gs>
                  <a:gs pos="100000">
                    <a:srgbClr val="FF3300"/>
                  </a:gs>
                </a:gsLst>
                <a:path path="rect">
                  <a:fillToRect l="50000" t="50000" r="50000" b="50000"/>
                </a:path>
              </a:grad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rot="540000">
                <a:off x="2661797" y="2238470"/>
                <a:ext cx="491760" cy="518759"/>
              </a:xfrm>
              <a:custGeom>
                <a:avLst/>
                <a:gdLst>
                  <a:gd name="f0" fmla="val 0"/>
                  <a:gd name="f1" fmla="val 489"/>
                  <a:gd name="f2" fmla="val 515"/>
                  <a:gd name="f3" fmla="val 13"/>
                  <a:gd name="f4" fmla="val 46"/>
                  <a:gd name="f5" fmla="val 24"/>
                  <a:gd name="f6" fmla="val 55"/>
                  <a:gd name="f7" fmla="val 47"/>
                  <a:gd name="f8" fmla="val 72"/>
                  <a:gd name="f9" fmla="val 65"/>
                  <a:gd name="f10" fmla="val 81"/>
                  <a:gd name="f11" fmla="val 83"/>
                  <a:gd name="f12" fmla="val 90"/>
                  <a:gd name="f13" fmla="val 103"/>
                  <a:gd name="f14" fmla="val 92"/>
                  <a:gd name="f15" fmla="val 121"/>
                  <a:gd name="f16" fmla="val 97"/>
                  <a:gd name="f17" fmla="val 139"/>
                  <a:gd name="f18" fmla="val 102"/>
                  <a:gd name="f19" fmla="val 156"/>
                  <a:gd name="f20" fmla="val 109"/>
                  <a:gd name="f21" fmla="val 176"/>
                  <a:gd name="f22" fmla="val 112"/>
                  <a:gd name="f23" fmla="val 196"/>
                  <a:gd name="f24" fmla="val 115"/>
                  <a:gd name="f25" fmla="val 218"/>
                  <a:gd name="f26" fmla="val 241"/>
                  <a:gd name="f27" fmla="val 114"/>
                  <a:gd name="f28" fmla="val 264"/>
                  <a:gd name="f29" fmla="val 113"/>
                  <a:gd name="f30" fmla="val 289"/>
                  <a:gd name="f31" fmla="val 313"/>
                  <a:gd name="f32" fmla="val 337"/>
                  <a:gd name="f33" fmla="val 362"/>
                  <a:gd name="f34" fmla="val 385"/>
                  <a:gd name="f35" fmla="val 78"/>
                  <a:gd name="f36" fmla="val 408"/>
                  <a:gd name="f37" fmla="val 66"/>
                  <a:gd name="f38" fmla="val 435"/>
                  <a:gd name="f39" fmla="val 41"/>
                  <a:gd name="f40" fmla="val 452"/>
                  <a:gd name="f41" fmla="val 29"/>
                  <a:gd name="f42" fmla="val 469"/>
                  <a:gd name="f43" fmla="val 17"/>
                  <a:gd name="f44" fmla="val 479"/>
                  <a:gd name="f45" fmla="val 485"/>
                  <a:gd name="f46" fmla="val 7"/>
                  <a:gd name="f47" fmla="val 483"/>
                  <a:gd name="f48" fmla="val 11"/>
                  <a:gd name="f49" fmla="val 40"/>
                  <a:gd name="f50" fmla="val 487"/>
                  <a:gd name="f51" fmla="val 70"/>
                  <a:gd name="f52" fmla="val 100"/>
                  <a:gd name="f53" fmla="val 481"/>
                  <a:gd name="f54" fmla="val 151"/>
                  <a:gd name="f55" fmla="val 474"/>
                  <a:gd name="f56" fmla="val 190"/>
                  <a:gd name="f57" fmla="val 467"/>
                  <a:gd name="f58" fmla="val 229"/>
                  <a:gd name="f59" fmla="val 455"/>
                  <a:gd name="f60" fmla="val 272"/>
                  <a:gd name="f61" fmla="val 444"/>
                  <a:gd name="f62" fmla="val 304"/>
                  <a:gd name="f63" fmla="val 433"/>
                  <a:gd name="f64" fmla="val 336"/>
                  <a:gd name="f65" fmla="val 423"/>
                  <a:gd name="f66" fmla="val 359"/>
                  <a:gd name="f67" fmla="val 394"/>
                  <a:gd name="f68" fmla="val 411"/>
                  <a:gd name="f69" fmla="val 376"/>
                  <a:gd name="f70" fmla="val 438"/>
                  <a:gd name="f71" fmla="val 356"/>
                  <a:gd name="f72" fmla="val 458"/>
                  <a:gd name="f73" fmla="val 478"/>
                  <a:gd name="f74" fmla="val 495"/>
                  <a:gd name="f75" fmla="val 503"/>
                  <a:gd name="f76" fmla="val 265"/>
                  <a:gd name="f77" fmla="val 511"/>
                  <a:gd name="f78" fmla="val 238"/>
                  <a:gd name="f79" fmla="val 214"/>
                  <a:gd name="f80" fmla="val 509"/>
                  <a:gd name="f81" fmla="val 189"/>
                  <a:gd name="f82" fmla="val 164"/>
                  <a:gd name="f83" fmla="val 488"/>
                  <a:gd name="f84" fmla="val 143"/>
                  <a:gd name="f85" fmla="val 122"/>
                  <a:gd name="f86" fmla="val 450"/>
                  <a:gd name="f87" fmla="val 104"/>
                  <a:gd name="f88" fmla="val 427"/>
                  <a:gd name="f89" fmla="val 87"/>
                  <a:gd name="f90" fmla="val 397"/>
                  <a:gd name="f91" fmla="val 69"/>
                  <a:gd name="f92" fmla="val 367"/>
                  <a:gd name="f93" fmla="val 52"/>
                  <a:gd name="f94" fmla="val 328"/>
                  <a:gd name="f95" fmla="val 39"/>
                  <a:gd name="f96" fmla="val 27"/>
                  <a:gd name="f97" fmla="val 250"/>
                  <a:gd name="f98" fmla="val 204"/>
                  <a:gd name="f99" fmla="val 10"/>
                  <a:gd name="f100" fmla="val 161"/>
                  <a:gd name="f101" fmla="val 4"/>
                  <a:gd name="f102" fmla="val 118"/>
                  <a:gd name="f103" fmla="val 28"/>
                </a:gdLst>
                <a:ahLst/>
                <a:cxnLst>
                  <a:cxn ang="3cd4">
                    <a:pos x="hc" y="t"/>
                  </a:cxn>
                  <a:cxn ang="0">
                    <a:pos x="r" y="vc"/>
                  </a:cxn>
                  <a:cxn ang="cd4">
                    <a:pos x="hc" y="b"/>
                  </a:cxn>
                  <a:cxn ang="cd2">
                    <a:pos x="l" y="vc"/>
                  </a:cxn>
                </a:cxnLst>
                <a:rect l="l" t="t" r="r" b="b"/>
                <a:pathLst>
                  <a:path w="489" h="515">
                    <a:moveTo>
                      <a:pt x="f3" y="f4"/>
                    </a:moveTo>
                    <a:cubicBezTo>
                      <a:pt x="f5" y="f6"/>
                      <a:pt x="f7" y="f8"/>
                      <a:pt x="f9" y="f10"/>
                    </a:cubicBezTo>
                    <a:cubicBezTo>
                      <a:pt x="f11" y="f12"/>
                      <a:pt x="f13" y="f14"/>
                      <a:pt x="f15" y="f16"/>
                    </a:cubicBezTo>
                    <a:cubicBezTo>
                      <a:pt x="f17" y="f18"/>
                      <a:pt x="f19" y="f20"/>
                      <a:pt x="f21" y="f22"/>
                    </a:cubicBezTo>
                    <a:cubicBezTo>
                      <a:pt x="f23" y="f24"/>
                      <a:pt x="f25" y="f24"/>
                      <a:pt x="f26" y="f27"/>
                    </a:cubicBezTo>
                    <a:cubicBezTo>
                      <a:pt x="f28" y="f29"/>
                      <a:pt x="f30" y="f20"/>
                      <a:pt x="f31" y="f13"/>
                    </a:cubicBezTo>
                    <a:cubicBezTo>
                      <a:pt x="f32" y="f16"/>
                      <a:pt x="f33" y="f12"/>
                      <a:pt x="f34" y="f35"/>
                    </a:cubicBezTo>
                    <a:cubicBezTo>
                      <a:pt x="f36" y="f37"/>
                      <a:pt x="f38" y="f39"/>
                      <a:pt x="f40" y="f41"/>
                    </a:cubicBezTo>
                    <a:cubicBezTo>
                      <a:pt x="f42" y="f43"/>
                      <a:pt x="f44" y="f0"/>
                      <a:pt x="f45" y="f46"/>
                    </a:cubicBezTo>
                    <a:cubicBezTo>
                      <a:pt x="f47" y="f48"/>
                      <a:pt x="f1" y="f49"/>
                      <a:pt x="f50" y="f51"/>
                    </a:cubicBezTo>
                    <a:cubicBezTo>
                      <a:pt x="f45" y="f52"/>
                      <a:pt x="f53" y="f54"/>
                      <a:pt x="f55" y="f56"/>
                    </a:cubicBezTo>
                    <a:cubicBezTo>
                      <a:pt x="f57" y="f58"/>
                      <a:pt x="f59" y="f60"/>
                      <a:pt x="f61" y="f62"/>
                    </a:cubicBezTo>
                    <a:cubicBezTo>
                      <a:pt x="f63" y="f64"/>
                      <a:pt x="f65" y="f66"/>
                      <a:pt x="f36" y="f34"/>
                    </a:cubicBezTo>
                    <a:cubicBezTo>
                      <a:pt x="f67" y="f68"/>
                      <a:pt x="f69" y="f70"/>
                      <a:pt x="f71" y="f72"/>
                    </a:cubicBezTo>
                    <a:cubicBezTo>
                      <a:pt x="f64" y="f73"/>
                      <a:pt x="f31" y="f74"/>
                      <a:pt x="f30" y="f75"/>
                    </a:cubicBezTo>
                    <a:cubicBezTo>
                      <a:pt x="f76" y="f77"/>
                      <a:pt x="f78" y="f2"/>
                      <a:pt x="f79" y="f80"/>
                    </a:cubicBezTo>
                    <a:cubicBezTo>
                      <a:pt x="f81" y="f75"/>
                      <a:pt x="f82" y="f83"/>
                      <a:pt x="f84" y="f42"/>
                    </a:cubicBezTo>
                    <a:cubicBezTo>
                      <a:pt x="f85" y="f86"/>
                      <a:pt x="f87" y="f88"/>
                      <a:pt x="f89" y="f90"/>
                    </a:cubicBezTo>
                    <a:cubicBezTo>
                      <a:pt x="f91" y="f92"/>
                      <a:pt x="f93" y="f94"/>
                      <a:pt x="f95" y="f30"/>
                    </a:cubicBezTo>
                    <a:cubicBezTo>
                      <a:pt x="f96" y="f97"/>
                      <a:pt x="f43" y="f98"/>
                      <a:pt x="f99" y="f100"/>
                    </a:cubicBezTo>
                    <a:cubicBezTo>
                      <a:pt x="f101" y="f102"/>
                      <a:pt x="f0" y="f7"/>
                      <a:pt x="f0" y="f103"/>
                    </a:cubicBezTo>
                    <a:lnTo>
                      <a:pt x="f3" y="f4"/>
                    </a:lnTo>
                    <a:close/>
                  </a:path>
                </a:pathLst>
              </a:custGeom>
              <a:solidFill>
                <a:srgbClr val="FFFFFF">
                  <a:alpha val="50000"/>
                </a:srgbClr>
              </a:solidFill>
              <a:ln>
                <a:noFill/>
                <a:prstDash val="soli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rot="540000">
                <a:off x="2690090" y="2245434"/>
                <a:ext cx="488880" cy="111240"/>
              </a:xfrm>
              <a:custGeom>
                <a:avLst/>
                <a:gdLst>
                  <a:gd name="f0" fmla="val 0"/>
                  <a:gd name="f1" fmla="val 979"/>
                  <a:gd name="f2" fmla="val 257"/>
                  <a:gd name="f3" fmla="val 78"/>
                  <a:gd name="f4" fmla="val 17"/>
                  <a:gd name="f5" fmla="val 92"/>
                  <a:gd name="f6" fmla="val 57"/>
                  <a:gd name="f7" fmla="val 134"/>
                  <a:gd name="f8" fmla="val 101"/>
                  <a:gd name="f9" fmla="val 160"/>
                  <a:gd name="f10" fmla="val 145"/>
                  <a:gd name="f11" fmla="val 186"/>
                  <a:gd name="f12" fmla="val 213"/>
                  <a:gd name="f13" fmla="val 216"/>
                  <a:gd name="f14" fmla="val 263"/>
                  <a:gd name="f15" fmla="val 232"/>
                  <a:gd name="f16" fmla="val 313"/>
                  <a:gd name="f17" fmla="val 248"/>
                  <a:gd name="f18" fmla="val 347"/>
                  <a:gd name="f19" fmla="val 255"/>
                  <a:gd name="f20" fmla="val 404"/>
                  <a:gd name="f21" fmla="val 256"/>
                  <a:gd name="f22" fmla="val 461"/>
                  <a:gd name="f23" fmla="val 542"/>
                  <a:gd name="f24" fmla="val 254"/>
                  <a:gd name="f25" fmla="val 608"/>
                  <a:gd name="f26" fmla="val 238"/>
                  <a:gd name="f27" fmla="val 674"/>
                  <a:gd name="f28" fmla="val 222"/>
                  <a:gd name="f29" fmla="val 738"/>
                  <a:gd name="f30" fmla="val 200"/>
                  <a:gd name="f31" fmla="val 800"/>
                  <a:gd name="f32" fmla="val 862"/>
                  <a:gd name="f33" fmla="val 120"/>
                  <a:gd name="f34" fmla="val 942"/>
                  <a:gd name="f35" fmla="val 33"/>
                </a:gdLst>
                <a:ahLst/>
                <a:cxnLst>
                  <a:cxn ang="3cd4">
                    <a:pos x="hc" y="t"/>
                  </a:cxn>
                  <a:cxn ang="0">
                    <a:pos x="r" y="vc"/>
                  </a:cxn>
                  <a:cxn ang="cd4">
                    <a:pos x="hc" y="b"/>
                  </a:cxn>
                  <a:cxn ang="cd2">
                    <a:pos x="l" y="vc"/>
                  </a:cxn>
                </a:cxnLst>
                <a:rect l="l" t="t" r="r" b="b"/>
                <a:pathLst>
                  <a:path w="979" h="257">
                    <a:moveTo>
                      <a:pt x="f0" y="f3"/>
                    </a:moveTo>
                    <a:cubicBezTo>
                      <a:pt x="f4" y="f5"/>
                      <a:pt x="f6" y="f7"/>
                      <a:pt x="f8" y="f9"/>
                    </a:cubicBezTo>
                    <a:cubicBezTo>
                      <a:pt x="f10" y="f11"/>
                      <a:pt x="f12" y="f13"/>
                      <a:pt x="f14" y="f15"/>
                    </a:cubicBezTo>
                    <a:cubicBezTo>
                      <a:pt x="f16" y="f17"/>
                      <a:pt x="f18" y="f19"/>
                      <a:pt x="f20" y="f21"/>
                    </a:cubicBezTo>
                    <a:cubicBezTo>
                      <a:pt x="f22" y="f2"/>
                      <a:pt x="f23" y="f24"/>
                      <a:pt x="f25" y="f26"/>
                    </a:cubicBezTo>
                    <a:cubicBezTo>
                      <a:pt x="f27" y="f28"/>
                      <a:pt x="f29" y="f30"/>
                      <a:pt x="f31" y="f9"/>
                    </a:cubicBezTo>
                    <a:cubicBezTo>
                      <a:pt x="f32" y="f33"/>
                      <a:pt x="f34" y="f35"/>
                      <a:pt x="f1" y="f0"/>
                    </a:cubicBezTo>
                  </a:path>
                </a:pathLst>
              </a:custGeom>
              <a:noFill/>
              <a:ln w="9360">
                <a:solidFill>
                  <a:srgbClr val="00000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rot="540000">
                <a:off x="2697003" y="1767822"/>
                <a:ext cx="490320" cy="9892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noFill/>
              <a:ln w="1908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34" name="Straight Connector 33"/>
            <p:cNvSpPr/>
            <p:nvPr/>
          </p:nvSpPr>
          <p:spPr>
            <a:xfrm flipH="1">
              <a:off x="2967119" y="1998000"/>
              <a:ext cx="1105921" cy="11829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Straight Connector 34"/>
            <p:cNvSpPr/>
            <p:nvPr/>
          </p:nvSpPr>
          <p:spPr>
            <a:xfrm flipH="1">
              <a:off x="2684160" y="2019599"/>
              <a:ext cx="1041840" cy="11127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Straight Connector 35"/>
            <p:cNvSpPr/>
            <p:nvPr/>
          </p:nvSpPr>
          <p:spPr>
            <a:xfrm>
              <a:off x="3014280" y="2357640"/>
              <a:ext cx="930960" cy="1479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Straight Connector 36"/>
            <p:cNvSpPr/>
            <p:nvPr/>
          </p:nvSpPr>
          <p:spPr>
            <a:xfrm flipH="1">
              <a:off x="2381760" y="2343240"/>
              <a:ext cx="700560" cy="7480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Straight Connector 37"/>
            <p:cNvSpPr/>
            <p:nvPr/>
          </p:nvSpPr>
          <p:spPr>
            <a:xfrm flipH="1">
              <a:off x="2607480" y="2312280"/>
              <a:ext cx="176040" cy="1832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Straight Connector 38"/>
            <p:cNvSpPr/>
            <p:nvPr/>
          </p:nvSpPr>
          <p:spPr>
            <a:xfrm>
              <a:off x="2329200" y="2249640"/>
              <a:ext cx="473040" cy="752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40" name="Group 39"/>
            <p:cNvGrpSpPr/>
            <p:nvPr/>
          </p:nvGrpSpPr>
          <p:grpSpPr>
            <a:xfrm>
              <a:off x="1520194" y="2130310"/>
              <a:ext cx="1149777" cy="1001995"/>
              <a:chOff x="1520194" y="2130310"/>
              <a:chExt cx="1149777" cy="1001995"/>
            </a:xfrm>
          </p:grpSpPr>
          <p:sp>
            <p:nvSpPr>
              <p:cNvPr id="41" name="Freeform 40"/>
              <p:cNvSpPr/>
              <p:nvPr/>
            </p:nvSpPr>
            <p:spPr>
              <a:xfrm rot="540000">
                <a:off x="1569891" y="2131390"/>
                <a:ext cx="986760" cy="986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FFFFFF"/>
                  </a:gs>
                  <a:gs pos="100000">
                    <a:srgbClr val="333399"/>
                  </a:gs>
                </a:gsLst>
                <a:path path="rect">
                  <a:fillToRect l="50000" t="50000" r="50000" b="50000"/>
                </a:path>
              </a:grad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rot="540000">
                <a:off x="1567011" y="2130310"/>
                <a:ext cx="986760" cy="986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noFill/>
              <a:ln w="1908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rot="540000">
                <a:off x="1520194" y="2535065"/>
                <a:ext cx="1022039" cy="597240"/>
              </a:xfrm>
              <a:custGeom>
                <a:avLst/>
                <a:gdLst>
                  <a:gd name="f0" fmla="val 0"/>
                  <a:gd name="f1" fmla="val 982"/>
                  <a:gd name="f2" fmla="val 568"/>
                  <a:gd name="f3" fmla="val 22"/>
                  <a:gd name="f4" fmla="val 106"/>
                  <a:gd name="f5" fmla="val 39"/>
                  <a:gd name="f6" fmla="val 120"/>
                  <a:gd name="f7" fmla="val 60"/>
                  <a:gd name="f8" fmla="val 144"/>
                  <a:gd name="f9" fmla="val 100"/>
                  <a:gd name="f10" fmla="val 166"/>
                  <a:gd name="f11" fmla="val 140"/>
                  <a:gd name="f12" fmla="val 188"/>
                  <a:gd name="f13" fmla="val 212"/>
                  <a:gd name="f14" fmla="val 222"/>
                  <a:gd name="f15" fmla="val 262"/>
                  <a:gd name="f16" fmla="val 238"/>
                  <a:gd name="f17" fmla="val 312"/>
                  <a:gd name="f18" fmla="val 254"/>
                  <a:gd name="f19" fmla="val 346"/>
                  <a:gd name="f20" fmla="val 261"/>
                  <a:gd name="f21" fmla="val 403"/>
                  <a:gd name="f22" fmla="val 460"/>
                  <a:gd name="f23" fmla="val 263"/>
                  <a:gd name="f24" fmla="val 546"/>
                  <a:gd name="f25" fmla="val 257"/>
                  <a:gd name="f26" fmla="val 607"/>
                  <a:gd name="f27" fmla="val 244"/>
                  <a:gd name="f28" fmla="val 668"/>
                  <a:gd name="f29" fmla="val 231"/>
                  <a:gd name="f30" fmla="val 719"/>
                  <a:gd name="f31" fmla="val 210"/>
                  <a:gd name="f32" fmla="val 769"/>
                  <a:gd name="f33" fmla="val 183"/>
                  <a:gd name="f34" fmla="val 819"/>
                  <a:gd name="f35" fmla="val 156"/>
                  <a:gd name="f36" fmla="val 872"/>
                  <a:gd name="f37" fmla="val 111"/>
                  <a:gd name="f38" fmla="val 907"/>
                  <a:gd name="f39" fmla="val 82"/>
                  <a:gd name="f40" fmla="val 942"/>
                  <a:gd name="f41" fmla="val 53"/>
                  <a:gd name="f42" fmla="val 966"/>
                  <a:gd name="f43" fmla="val 978"/>
                  <a:gd name="f44" fmla="val 7"/>
                  <a:gd name="f45" fmla="val 973"/>
                  <a:gd name="f46" fmla="val 11"/>
                  <a:gd name="f47" fmla="val 84"/>
                  <a:gd name="f48" fmla="val 123"/>
                  <a:gd name="f49" fmla="val 974"/>
                  <a:gd name="f50" fmla="val 162"/>
                  <a:gd name="f51" fmla="val 204"/>
                  <a:gd name="f52" fmla="val 952"/>
                  <a:gd name="f53" fmla="val 243"/>
                  <a:gd name="f54" fmla="val 938"/>
                  <a:gd name="f55" fmla="val 282"/>
                  <a:gd name="f56" fmla="val 913"/>
                  <a:gd name="f57" fmla="val 325"/>
                  <a:gd name="f58" fmla="val 891"/>
                  <a:gd name="f59" fmla="val 357"/>
                  <a:gd name="f60" fmla="val 869"/>
                  <a:gd name="f61" fmla="val 389"/>
                  <a:gd name="f62" fmla="val 849"/>
                  <a:gd name="f63" fmla="val 412"/>
                  <a:gd name="f64" fmla="val 820"/>
                  <a:gd name="f65" fmla="val 438"/>
                  <a:gd name="f66" fmla="val 791"/>
                  <a:gd name="f67" fmla="val 464"/>
                  <a:gd name="f68" fmla="val 755"/>
                  <a:gd name="f69" fmla="val 491"/>
                  <a:gd name="f70" fmla="val 715"/>
                  <a:gd name="f71" fmla="val 511"/>
                  <a:gd name="f72" fmla="val 675"/>
                  <a:gd name="f73" fmla="val 531"/>
                  <a:gd name="f74" fmla="val 628"/>
                  <a:gd name="f75" fmla="val 548"/>
                  <a:gd name="f76" fmla="val 580"/>
                  <a:gd name="f77" fmla="val 556"/>
                  <a:gd name="f78" fmla="val 532"/>
                  <a:gd name="f79" fmla="val 564"/>
                  <a:gd name="f80" fmla="val 478"/>
                  <a:gd name="f81" fmla="val 429"/>
                  <a:gd name="f82" fmla="val 562"/>
                  <a:gd name="f83" fmla="val 380"/>
                  <a:gd name="f84" fmla="val 330"/>
                  <a:gd name="f85" fmla="val 541"/>
                  <a:gd name="f86" fmla="val 288"/>
                  <a:gd name="f87" fmla="val 522"/>
                  <a:gd name="f88" fmla="val 246"/>
                  <a:gd name="f89" fmla="val 503"/>
                  <a:gd name="f90" fmla="val 209"/>
                  <a:gd name="f91" fmla="val 480"/>
                  <a:gd name="f92" fmla="val 174"/>
                  <a:gd name="f93" fmla="val 450"/>
                  <a:gd name="f94" fmla="val 139"/>
                  <a:gd name="f95" fmla="val 420"/>
                  <a:gd name="f96" fmla="val 104"/>
                  <a:gd name="f97" fmla="val 381"/>
                  <a:gd name="f98" fmla="val 79"/>
                  <a:gd name="f99" fmla="val 342"/>
                  <a:gd name="f100" fmla="val 54"/>
                  <a:gd name="f101" fmla="val 303"/>
                  <a:gd name="f102" fmla="val 34"/>
                  <a:gd name="f103" fmla="val 21"/>
                  <a:gd name="f104" fmla="val 214"/>
                  <a:gd name="f105" fmla="val 8"/>
                  <a:gd name="f106" fmla="val 171"/>
                  <a:gd name="f107" fmla="val 99"/>
                  <a:gd name="f108" fmla="val 81"/>
                </a:gdLst>
                <a:ahLst/>
                <a:cxnLst>
                  <a:cxn ang="3cd4">
                    <a:pos x="hc" y="t"/>
                  </a:cxn>
                  <a:cxn ang="0">
                    <a:pos x="r" y="vc"/>
                  </a:cxn>
                  <a:cxn ang="cd4">
                    <a:pos x="hc" y="b"/>
                  </a:cxn>
                  <a:cxn ang="cd2">
                    <a:pos x="l" y="vc"/>
                  </a:cxn>
                </a:cxnLst>
                <a:rect l="l" t="t" r="r" b="b"/>
                <a:pathLst>
                  <a:path w="982" h="568">
                    <a:moveTo>
                      <a:pt x="f3" y="f4"/>
                    </a:moveTo>
                    <a:cubicBezTo>
                      <a:pt x="f5" y="f6"/>
                      <a:pt x="f7" y="f8"/>
                      <a:pt x="f9" y="f10"/>
                    </a:cubicBezTo>
                    <a:cubicBezTo>
                      <a:pt x="f11" y="f12"/>
                      <a:pt x="f13" y="f14"/>
                      <a:pt x="f15" y="f16"/>
                    </a:cubicBezTo>
                    <a:cubicBezTo>
                      <a:pt x="f17" y="f18"/>
                      <a:pt x="f19" y="f20"/>
                      <a:pt x="f21" y="f15"/>
                    </a:cubicBezTo>
                    <a:cubicBezTo>
                      <a:pt x="f22" y="f23"/>
                      <a:pt x="f24" y="f25"/>
                      <a:pt x="f26" y="f27"/>
                    </a:cubicBezTo>
                    <a:cubicBezTo>
                      <a:pt x="f28" y="f29"/>
                      <a:pt x="f30" y="f31"/>
                      <a:pt x="f32" y="f33"/>
                    </a:cubicBezTo>
                    <a:cubicBezTo>
                      <a:pt x="f34" y="f35"/>
                      <a:pt x="f36" y="f37"/>
                      <a:pt x="f38" y="f39"/>
                    </a:cubicBezTo>
                    <a:cubicBezTo>
                      <a:pt x="f40" y="f41"/>
                      <a:pt x="f42" y="f0"/>
                      <a:pt x="f43" y="f44"/>
                    </a:cubicBezTo>
                    <a:cubicBezTo>
                      <a:pt x="f45" y="f46"/>
                      <a:pt x="f1" y="f47"/>
                      <a:pt x="f43" y="f48"/>
                    </a:cubicBezTo>
                    <a:cubicBezTo>
                      <a:pt x="f49" y="f50"/>
                      <a:pt x="f42"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2"/>
                      <a:pt x="f81" y="f82"/>
                    </a:cubicBezTo>
                    <a:cubicBezTo>
                      <a:pt x="f83" y="f77"/>
                      <a:pt x="f84" y="f85"/>
                      <a:pt x="f86" y="f87"/>
                    </a:cubicBezTo>
                    <a:cubicBezTo>
                      <a:pt x="f88" y="f89"/>
                      <a:pt x="f90" y="f91"/>
                      <a:pt x="f92" y="f93"/>
                    </a:cubicBezTo>
                    <a:cubicBezTo>
                      <a:pt x="f94" y="f95"/>
                      <a:pt x="f96" y="f97"/>
                      <a:pt x="f98" y="f99"/>
                    </a:cubicBezTo>
                    <a:cubicBezTo>
                      <a:pt x="f100" y="f101"/>
                      <a:pt x="f102" y="f25"/>
                      <a:pt x="f103" y="f104"/>
                    </a:cubicBezTo>
                    <a:cubicBezTo>
                      <a:pt x="f105" y="f106"/>
                      <a:pt x="f0" y="f107"/>
                      <a:pt x="f0" y="f108"/>
                    </a:cubicBezTo>
                    <a:lnTo>
                      <a:pt x="f3" y="f4"/>
                    </a:lnTo>
                    <a:close/>
                  </a:path>
                </a:pathLst>
              </a:custGeom>
              <a:solidFill>
                <a:srgbClr val="FFFFFF">
                  <a:alpha val="50000"/>
                </a:srgbClr>
              </a:solidFill>
              <a:ln>
                <a:noFill/>
                <a:prstDash val="soli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Freeform 43"/>
              <p:cNvSpPr/>
              <p:nvPr/>
            </p:nvSpPr>
            <p:spPr>
              <a:xfrm rot="11340000" flipV="1">
                <a:off x="2415451" y="2246095"/>
                <a:ext cx="254520" cy="728280"/>
              </a:xfrm>
              <a:custGeom>
                <a:avLst/>
                <a:gdLst>
                  <a:gd name="f0" fmla="val 0"/>
                  <a:gd name="f1" fmla="val 252"/>
                  <a:gd name="f2" fmla="val 715"/>
                  <a:gd name="f3" fmla="val 84"/>
                  <a:gd name="f4" fmla="val 643"/>
                  <a:gd name="f5" fmla="val 64"/>
                  <a:gd name="f6" fmla="val 611"/>
                  <a:gd name="f7" fmla="val 38"/>
                  <a:gd name="f8" fmla="val 568"/>
                  <a:gd name="f9" fmla="val 24"/>
                  <a:gd name="f10" fmla="val 519"/>
                  <a:gd name="f11" fmla="val 10"/>
                  <a:gd name="f12" fmla="val 470"/>
                  <a:gd name="f13" fmla="val 403"/>
                  <a:gd name="f14" fmla="val 1"/>
                  <a:gd name="f15" fmla="val 351"/>
                  <a:gd name="f16" fmla="val 2"/>
                  <a:gd name="f17" fmla="val 299"/>
                  <a:gd name="f18" fmla="val 14"/>
                  <a:gd name="f19" fmla="val 251"/>
                  <a:gd name="f20" fmla="val 30"/>
                  <a:gd name="f21" fmla="val 205"/>
                  <a:gd name="f22" fmla="val 46"/>
                  <a:gd name="f23" fmla="val 159"/>
                  <a:gd name="f24" fmla="val 77"/>
                  <a:gd name="f25" fmla="val 106"/>
                  <a:gd name="f26" fmla="val 100"/>
                  <a:gd name="f27" fmla="val 73"/>
                  <a:gd name="f28" fmla="val 123"/>
                  <a:gd name="f29" fmla="val 40"/>
                  <a:gd name="f30" fmla="val 163"/>
                  <a:gd name="f31" fmla="val 166"/>
                  <a:gd name="f32" fmla="val 4"/>
                  <a:gd name="f33" fmla="val 198"/>
                  <a:gd name="f34" fmla="val 57"/>
                  <a:gd name="f35" fmla="val 212"/>
                  <a:gd name="f36" fmla="val 120"/>
                  <a:gd name="f37" fmla="val 225"/>
                  <a:gd name="f38" fmla="val 171"/>
                  <a:gd name="f39" fmla="val 239"/>
                  <a:gd name="f40" fmla="val 226"/>
                  <a:gd name="f41" fmla="val 246"/>
                  <a:gd name="f42" fmla="val 280"/>
                  <a:gd name="f43" fmla="val 249"/>
                  <a:gd name="f44" fmla="val 337"/>
                  <a:gd name="f45" fmla="val 394"/>
                  <a:gd name="f46" fmla="val 464"/>
                  <a:gd name="f47" fmla="val 241"/>
                  <a:gd name="f48" fmla="val 514"/>
                  <a:gd name="f49" fmla="val 233"/>
                  <a:gd name="f50" fmla="val 564"/>
                  <a:gd name="f51" fmla="val 216"/>
                  <a:gd name="f52" fmla="val 603"/>
                  <a:gd name="f53" fmla="val 199"/>
                  <a:gd name="f54" fmla="val 636"/>
                  <a:gd name="f55" fmla="val 182"/>
                  <a:gd name="f56" fmla="val 669"/>
                  <a:gd name="f57" fmla="val 142"/>
                  <a:gd name="f58" fmla="val 712"/>
                  <a:gd name="f59" fmla="val 711"/>
                  <a:gd name="f60" fmla="val 104"/>
                  <a:gd name="f61" fmla="val 675"/>
                </a:gdLst>
                <a:ahLst/>
                <a:cxnLst>
                  <a:cxn ang="3cd4">
                    <a:pos x="hc" y="t"/>
                  </a:cxn>
                  <a:cxn ang="0">
                    <a:pos x="r" y="vc"/>
                  </a:cxn>
                  <a:cxn ang="cd4">
                    <a:pos x="hc" y="b"/>
                  </a:cxn>
                  <a:cxn ang="cd2">
                    <a:pos x="l" y="vc"/>
                  </a:cxn>
                </a:cxnLst>
                <a:rect l="l" t="t" r="r" b="b"/>
                <a:pathLst>
                  <a:path w="252" h="715">
                    <a:moveTo>
                      <a:pt x="f3" y="f4"/>
                    </a:moveTo>
                    <a:cubicBezTo>
                      <a:pt x="f5" y="f6"/>
                      <a:pt x="f7" y="f8"/>
                      <a:pt x="f9" y="f10"/>
                    </a:cubicBezTo>
                    <a:cubicBezTo>
                      <a:pt x="f11" y="f12"/>
                      <a:pt x="f0" y="f13"/>
                      <a:pt x="f14" y="f15"/>
                    </a:cubicBezTo>
                    <a:cubicBezTo>
                      <a:pt x="f16" y="f17"/>
                      <a:pt x="f18" y="f19"/>
                      <a:pt x="f20" y="f21"/>
                    </a:cubicBezTo>
                    <a:cubicBezTo>
                      <a:pt x="f22" y="f23"/>
                      <a:pt x="f24" y="f25"/>
                      <a:pt x="f26" y="f27"/>
                    </a:cubicBezTo>
                    <a:cubicBezTo>
                      <a:pt x="f28" y="f29"/>
                      <a:pt x="f30" y="f0"/>
                      <a:pt x="f31" y="f32"/>
                    </a:cubicBezTo>
                    <a:cubicBezTo>
                      <a:pt x="f33" y="f34"/>
                      <a:pt x="f35" y="f36"/>
                      <a:pt x="f37" y="f38"/>
                    </a:cubicBezTo>
                    <a:cubicBezTo>
                      <a:pt x="f39" y="f40"/>
                      <a:pt x="f41" y="f42"/>
                      <a:pt x="f43" y="f44"/>
                    </a:cubicBezTo>
                    <a:cubicBezTo>
                      <a:pt x="f1" y="f45"/>
                      <a:pt x="f43" y="f46"/>
                      <a:pt x="f47" y="f48"/>
                    </a:cubicBezTo>
                    <a:cubicBezTo>
                      <a:pt x="f49" y="f50"/>
                      <a:pt x="f51" y="f52"/>
                      <a:pt x="f53" y="f54"/>
                    </a:cubicBezTo>
                    <a:cubicBezTo>
                      <a:pt x="f55" y="f56"/>
                      <a:pt x="f57" y="f2"/>
                      <a:pt x="f57" y="f58"/>
                    </a:cubicBezTo>
                    <a:cubicBezTo>
                      <a:pt x="f57" y="f59"/>
                      <a:pt x="f60" y="f61"/>
                      <a:pt x="f3" y="f4"/>
                    </a:cubicBezTo>
                    <a:close/>
                  </a:path>
                </a:pathLst>
              </a:custGeom>
              <a:solidFill>
                <a:srgbClr val="000080"/>
              </a:solidFill>
              <a:ln w="38160">
                <a:solidFill>
                  <a:srgbClr val="00008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Freeform 44"/>
              <p:cNvSpPr/>
              <p:nvPr/>
            </p:nvSpPr>
            <p:spPr>
              <a:xfrm rot="540000">
                <a:off x="2276533" y="2289416"/>
                <a:ext cx="115200" cy="733320"/>
              </a:xfrm>
              <a:custGeom>
                <a:avLst/>
                <a:gdLst>
                  <a:gd name="f0" fmla="val 0"/>
                  <a:gd name="f1" fmla="val 114"/>
                  <a:gd name="f2" fmla="val 728"/>
                  <a:gd name="f3" fmla="val 90"/>
                  <a:gd name="f4" fmla="val 621"/>
                  <a:gd name="f5" fmla="val 86"/>
                  <a:gd name="f6" fmla="val 592"/>
                  <a:gd name="f7" fmla="val 572"/>
                  <a:gd name="f8" fmla="val 84"/>
                  <a:gd name="f9" fmla="val 540"/>
                  <a:gd name="f10" fmla="val 82"/>
                  <a:gd name="f11" fmla="val 508"/>
                  <a:gd name="f12" fmla="val 78"/>
                  <a:gd name="f13" fmla="val 467"/>
                  <a:gd name="f14" fmla="val 426"/>
                  <a:gd name="f15" fmla="val 385"/>
                  <a:gd name="f16" fmla="val 80"/>
                  <a:gd name="f17" fmla="val 339"/>
                  <a:gd name="f18" fmla="val 81"/>
                  <a:gd name="f19" fmla="val 291"/>
                  <a:gd name="f20" fmla="val 243"/>
                  <a:gd name="f21" fmla="val 83"/>
                  <a:gd name="f22" fmla="val 185"/>
                  <a:gd name="f23" fmla="val 138"/>
                  <a:gd name="f24" fmla="val 85"/>
                  <a:gd name="f25" fmla="val 91"/>
                  <a:gd name="f26" fmla="val 95"/>
                  <a:gd name="f27" fmla="val 6"/>
                  <a:gd name="f28" fmla="val 54"/>
                  <a:gd name="f29" fmla="val 59"/>
                  <a:gd name="f30" fmla="val 40"/>
                  <a:gd name="f31" fmla="val 122"/>
                  <a:gd name="f32" fmla="val 27"/>
                  <a:gd name="f33" fmla="val 173"/>
                  <a:gd name="f34" fmla="val 13"/>
                  <a:gd name="f35" fmla="val 228"/>
                  <a:gd name="f36" fmla="val 282"/>
                  <a:gd name="f37" fmla="val 3"/>
                  <a:gd name="f38" fmla="val 396"/>
                  <a:gd name="f39" fmla="val 465"/>
                  <a:gd name="f40" fmla="val 11"/>
                  <a:gd name="f41" fmla="val 516"/>
                  <a:gd name="f42" fmla="val 19"/>
                  <a:gd name="f43" fmla="val 567"/>
                  <a:gd name="f44" fmla="val 35"/>
                  <a:gd name="f45" fmla="val 608"/>
                  <a:gd name="f46" fmla="val 52"/>
                  <a:gd name="f47" fmla="val 643"/>
                  <a:gd name="f48" fmla="val 69"/>
                  <a:gd name="f49" fmla="val 678"/>
                  <a:gd name="f50" fmla="val 108"/>
                  <a:gd name="f51" fmla="val 724"/>
                  <a:gd name="f52" fmla="val 723"/>
                  <a:gd name="f53" fmla="val 642"/>
                </a:gdLst>
                <a:ahLst/>
                <a:cxnLst>
                  <a:cxn ang="3cd4">
                    <a:pos x="hc" y="t"/>
                  </a:cxn>
                  <a:cxn ang="0">
                    <a:pos x="r" y="vc"/>
                  </a:cxn>
                  <a:cxn ang="cd4">
                    <a:pos x="hc" y="b"/>
                  </a:cxn>
                  <a:cxn ang="cd2">
                    <a:pos x="l" y="vc"/>
                  </a:cxn>
                </a:cxnLst>
                <a:rect l="l" t="t" r="r" b="b"/>
                <a:pathLst>
                  <a:path w="114" h="728">
                    <a:moveTo>
                      <a:pt x="f3" y="f4"/>
                    </a:moveTo>
                    <a:cubicBezTo>
                      <a:pt x="f5" y="f6"/>
                      <a:pt x="f5" y="f7"/>
                      <a:pt x="f8" y="f9"/>
                    </a:cubicBezTo>
                    <a:cubicBezTo>
                      <a:pt x="f10" y="f11"/>
                      <a:pt x="f12" y="f13"/>
                      <a:pt x="f12" y="f14"/>
                    </a:cubicBezTo>
                    <a:cubicBezTo>
                      <a:pt x="f12" y="f15"/>
                      <a:pt x="f16" y="f17"/>
                      <a:pt x="f18" y="f19"/>
                    </a:cubicBezTo>
                    <a:cubicBezTo>
                      <a:pt x="f10" y="f20"/>
                      <a:pt x="f21" y="f22"/>
                      <a:pt x="f8" y="f23"/>
                    </a:cubicBezTo>
                    <a:cubicBezTo>
                      <a:pt x="f24" y="f25"/>
                      <a:pt x="f26" y="f0"/>
                      <a:pt x="f5" y="f27"/>
                    </a:cubicBezTo>
                    <a:cubicBezTo>
                      <a:pt x="f28" y="f29"/>
                      <a:pt x="f30" y="f31"/>
                      <a:pt x="f32" y="f33"/>
                    </a:cubicBezTo>
                    <a:cubicBezTo>
                      <a:pt x="f34" y="f35"/>
                      <a:pt x="f27" y="f36"/>
                      <a:pt x="f37" y="f17"/>
                    </a:cubicBezTo>
                    <a:cubicBezTo>
                      <a:pt x="f0" y="f38"/>
                      <a:pt x="f37" y="f39"/>
                      <a:pt x="f40" y="f41"/>
                    </a:cubicBezTo>
                    <a:cubicBezTo>
                      <a:pt x="f42" y="f43"/>
                      <a:pt x="f44" y="f45"/>
                      <a:pt x="f46" y="f47"/>
                    </a:cubicBezTo>
                    <a:cubicBezTo>
                      <a:pt x="f48" y="f49"/>
                      <a:pt x="f50" y="f2"/>
                      <a:pt x="f1" y="f51"/>
                    </a:cubicBezTo>
                    <a:cubicBezTo>
                      <a:pt x="f1" y="f52"/>
                      <a:pt x="f26" y="f53"/>
                      <a:pt x="f3" y="f4"/>
                    </a:cubicBezTo>
                    <a:close/>
                  </a:path>
                </a:pathLst>
              </a:custGeom>
              <a:solidFill>
                <a:srgbClr val="009999"/>
              </a:solidFill>
              <a:ln>
                <a:noFill/>
                <a:prstDash val="soli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Freeform 45"/>
              <p:cNvSpPr/>
              <p:nvPr/>
            </p:nvSpPr>
            <p:spPr>
              <a:xfrm rot="540000">
                <a:off x="1553262" y="2619565"/>
                <a:ext cx="794520" cy="178560"/>
              </a:xfrm>
              <a:custGeom>
                <a:avLst/>
                <a:gdLst>
                  <a:gd name="f0" fmla="val 0"/>
                  <a:gd name="f1" fmla="val 790"/>
                  <a:gd name="f2" fmla="val 179"/>
                  <a:gd name="f3" fmla="val 17"/>
                  <a:gd name="f4" fmla="val 14"/>
                  <a:gd name="f5" fmla="val 57"/>
                  <a:gd name="f6" fmla="val 56"/>
                  <a:gd name="f7" fmla="val 101"/>
                  <a:gd name="f8" fmla="val 82"/>
                  <a:gd name="f9" fmla="val 145"/>
                  <a:gd name="f10" fmla="val 108"/>
                  <a:gd name="f11" fmla="val 213"/>
                  <a:gd name="f12" fmla="val 138"/>
                  <a:gd name="f13" fmla="val 263"/>
                  <a:gd name="f14" fmla="val 154"/>
                  <a:gd name="f15" fmla="val 313"/>
                  <a:gd name="f16" fmla="val 170"/>
                  <a:gd name="f17" fmla="val 347"/>
                  <a:gd name="f18" fmla="val 177"/>
                  <a:gd name="f19" fmla="val 404"/>
                  <a:gd name="f20" fmla="val 178"/>
                  <a:gd name="f21" fmla="val 461"/>
                  <a:gd name="f22" fmla="val 556"/>
                  <a:gd name="f23" fmla="val 169"/>
                  <a:gd name="f24" fmla="val 608"/>
                  <a:gd name="f25" fmla="val 160"/>
                  <a:gd name="f26" fmla="val 660"/>
                  <a:gd name="f27" fmla="val 151"/>
                  <a:gd name="f28" fmla="val 687"/>
                  <a:gd name="f29" fmla="val 140"/>
                  <a:gd name="f30" fmla="val 714"/>
                  <a:gd name="f31" fmla="val 123"/>
                  <a:gd name="f32" fmla="val 741"/>
                  <a:gd name="f33" fmla="val 106"/>
                  <a:gd name="f34" fmla="val 755"/>
                  <a:gd name="f35" fmla="val 73"/>
                  <a:gd name="f36" fmla="val 768"/>
                  <a:gd name="f37" fmla="val 60"/>
                  <a:gd name="f38" fmla="val 781"/>
                  <a:gd name="f39" fmla="val 47"/>
                  <a:gd name="f40" fmla="val 785"/>
                  <a:gd name="f41" fmla="val 46"/>
                  <a:gd name="f42" fmla="val 42"/>
                </a:gdLst>
                <a:ahLst/>
                <a:cxnLst>
                  <a:cxn ang="3cd4">
                    <a:pos x="hc" y="t"/>
                  </a:cxn>
                  <a:cxn ang="0">
                    <a:pos x="r" y="vc"/>
                  </a:cxn>
                  <a:cxn ang="cd4">
                    <a:pos x="hc" y="b"/>
                  </a:cxn>
                  <a:cxn ang="cd2">
                    <a:pos x="l" y="vc"/>
                  </a:cxn>
                </a:cxnLst>
                <a:rect l="l" t="t" r="r" b="b"/>
                <a:pathLst>
                  <a:path w="790" h="179">
                    <a:moveTo>
                      <a:pt x="f0" y="f0"/>
                    </a:moveTo>
                    <a:cubicBezTo>
                      <a:pt x="f3" y="f4"/>
                      <a:pt x="f5" y="f6"/>
                      <a:pt x="f7" y="f8"/>
                    </a:cubicBezTo>
                    <a:cubicBezTo>
                      <a:pt x="f9" y="f10"/>
                      <a:pt x="f11" y="f12"/>
                      <a:pt x="f13" y="f14"/>
                    </a:cubicBezTo>
                    <a:cubicBezTo>
                      <a:pt x="f15" y="f16"/>
                      <a:pt x="f17" y="f18"/>
                      <a:pt x="f19" y="f20"/>
                    </a:cubicBezTo>
                    <a:cubicBezTo>
                      <a:pt x="f21" y="f2"/>
                      <a:pt x="f22" y="f23"/>
                      <a:pt x="f24" y="f25"/>
                    </a:cubicBezTo>
                    <a:cubicBezTo>
                      <a:pt x="f26" y="f27"/>
                      <a:pt x="f28" y="f29"/>
                      <a:pt x="f30" y="f31"/>
                    </a:cubicBezTo>
                    <a:cubicBezTo>
                      <a:pt x="f32" y="f33"/>
                      <a:pt x="f34" y="f35"/>
                      <a:pt x="f36" y="f37"/>
                    </a:cubicBezTo>
                    <a:cubicBezTo>
                      <a:pt x="f38" y="f39"/>
                      <a:pt x="f40" y="f41"/>
                      <a:pt x="f1" y="f42"/>
                    </a:cubicBezTo>
                  </a:path>
                </a:pathLst>
              </a:custGeom>
              <a:noFill/>
              <a:ln w="9360">
                <a:solidFill>
                  <a:srgbClr val="00000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47" name="Straight Connector 46"/>
            <p:cNvSpPr/>
            <p:nvPr/>
          </p:nvSpPr>
          <p:spPr>
            <a:xfrm flipH="1">
              <a:off x="2373120" y="2108880"/>
              <a:ext cx="282600" cy="2970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8" name="Straight Connector 47"/>
            <p:cNvSpPr/>
            <p:nvPr/>
          </p:nvSpPr>
          <p:spPr>
            <a:xfrm>
              <a:off x="2360520" y="2451240"/>
              <a:ext cx="1253520" cy="20052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9" name="Freeform 48"/>
            <p:cNvSpPr/>
            <p:nvPr/>
          </p:nvSpPr>
          <p:spPr>
            <a:xfrm rot="540000">
              <a:off x="2202694" y="2914806"/>
              <a:ext cx="1273680" cy="2880"/>
            </a:xfrm>
            <a:custGeom>
              <a:avLst/>
              <a:gdLst>
                <a:gd name="f0" fmla="val 0"/>
                <a:gd name="f1" fmla="val 1266"/>
                <a:gd name="f2" fmla="val 3"/>
              </a:gdLst>
              <a:ahLst/>
              <a:cxnLst>
                <a:cxn ang="3cd4">
                  <a:pos x="hc" y="t"/>
                </a:cxn>
                <a:cxn ang="0">
                  <a:pos x="r" y="vc"/>
                </a:cxn>
                <a:cxn ang="cd4">
                  <a:pos x="hc" y="b"/>
                </a:cxn>
                <a:cxn ang="cd2">
                  <a:pos x="l" y="vc"/>
                </a:cxn>
              </a:cxnLst>
              <a:rect l="l" t="t" r="r" b="b"/>
              <a:pathLst>
                <a:path w="1266" h="3">
                  <a:moveTo>
                    <a:pt x="f0" y="f2"/>
                  </a:moveTo>
                  <a:lnTo>
                    <a:pt x="f1" y="f0"/>
                  </a:lnTo>
                </a:path>
              </a:pathLst>
            </a:custGeom>
            <a:noFill/>
            <a:ln w="9360">
              <a:solidFill>
                <a:srgbClr val="99CC0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0" name="Straight Connector 49"/>
            <p:cNvSpPr/>
            <p:nvPr/>
          </p:nvSpPr>
          <p:spPr>
            <a:xfrm>
              <a:off x="2313720" y="2638800"/>
              <a:ext cx="1326239" cy="2120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1" name="Straight Connector 50"/>
            <p:cNvSpPr/>
            <p:nvPr/>
          </p:nvSpPr>
          <p:spPr>
            <a:xfrm flipH="1">
              <a:off x="2094119" y="2482560"/>
              <a:ext cx="528841" cy="5630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2" name="Straight Connector 51"/>
            <p:cNvSpPr/>
            <p:nvPr/>
          </p:nvSpPr>
          <p:spPr>
            <a:xfrm flipH="1">
              <a:off x="1820160" y="2816999"/>
              <a:ext cx="177840" cy="1846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3" name="Straight Connector 52"/>
            <p:cNvSpPr/>
            <p:nvPr/>
          </p:nvSpPr>
          <p:spPr>
            <a:xfrm flipH="1">
              <a:off x="1537560" y="2730240"/>
              <a:ext cx="210239" cy="221759"/>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Straight Connector 53"/>
            <p:cNvSpPr/>
            <p:nvPr/>
          </p:nvSpPr>
          <p:spPr>
            <a:xfrm>
              <a:off x="1287359" y="2916000"/>
              <a:ext cx="1979641" cy="315720"/>
            </a:xfrm>
            <a:prstGeom prst="line">
              <a:avLst/>
            </a:prstGeom>
            <a:noFill/>
            <a:ln w="2844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rot="540000">
              <a:off x="1589942" y="2788142"/>
              <a:ext cx="359640" cy="309960"/>
            </a:xfrm>
            <a:custGeom>
              <a:avLst/>
              <a:gdLst>
                <a:gd name="f0" fmla="val 0"/>
                <a:gd name="f1" fmla="val 720"/>
                <a:gd name="f2" fmla="val 622"/>
                <a:gd name="f3" fmla="val 430"/>
                <a:gd name="f4" fmla="val 177"/>
                <a:gd name="f5" fmla="val 379"/>
                <a:gd name="f6" fmla="val 168"/>
                <a:gd name="f7" fmla="val 631"/>
                <a:gd name="f8" fmla="val 465"/>
                <a:gd name="f9" fmla="val 382"/>
              </a:gdLst>
              <a:ahLst/>
              <a:cxnLst>
                <a:cxn ang="3cd4">
                  <a:pos x="hc" y="t"/>
                </a:cxn>
                <a:cxn ang="0">
                  <a:pos x="r" y="vc"/>
                </a:cxn>
                <a:cxn ang="cd4">
                  <a:pos x="hc" y="b"/>
                </a:cxn>
                <a:cxn ang="cd2">
                  <a:pos x="l" y="vc"/>
                </a:cxn>
              </a:cxnLst>
              <a:rect l="l" t="t" r="r" b="b"/>
              <a:pathLst>
                <a:path w="720" h="622">
                  <a:moveTo>
                    <a:pt x="f3" y="f0"/>
                  </a:moveTo>
                  <a:lnTo>
                    <a:pt x="f4" y="f5"/>
                  </a:lnTo>
                  <a:lnTo>
                    <a:pt x="f0" y="f5"/>
                  </a:lnTo>
                  <a:lnTo>
                    <a:pt x="f6" y="f2"/>
                  </a:lnTo>
                  <a:lnTo>
                    <a:pt x="f7" y="f5"/>
                  </a:lnTo>
                  <a:lnTo>
                    <a:pt x="f8" y="f9"/>
                  </a:lnTo>
                  <a:lnTo>
                    <a:pt x="f1" y="f0"/>
                  </a:lnTo>
                  <a:lnTo>
                    <a:pt x="f3" y="f0"/>
                  </a:lnTo>
                </a:path>
              </a:pathLst>
            </a:custGeom>
            <a:noFill/>
            <a:ln w="9360">
              <a:solidFill>
                <a:srgbClr val="000000"/>
              </a:solidFill>
              <a:prstDash val="solid"/>
              <a:round/>
            </a:ln>
            <a:scene3d>
              <a:camera prst="legacyPerspectiveTopRight">
                <a:rot lat="20099999" lon="21299999" rev="0"/>
              </a:camera>
              <a:lightRig rig="legacyNormal1" dir="t"/>
            </a:scene3d>
            <a:sp3d extrusionH="457200" prstMaterial="legacyMatte">
              <a:bevelT w="13500" h="13500" prst="angle"/>
              <a:bevelB w="13500" h="13500" prst="angle"/>
            </a:sp3d>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56" name="Group 55"/>
            <p:cNvGrpSpPr/>
            <p:nvPr/>
          </p:nvGrpSpPr>
          <p:grpSpPr>
            <a:xfrm>
              <a:off x="2364480" y="1899360"/>
              <a:ext cx="1175760" cy="429840"/>
              <a:chOff x="2364480" y="1899360"/>
              <a:chExt cx="1175760" cy="429840"/>
            </a:xfrm>
          </p:grpSpPr>
          <p:sp>
            <p:nvSpPr>
              <p:cNvPr id="57" name="Straight Connector 56"/>
              <p:cNvSpPr/>
              <p:nvPr/>
            </p:nvSpPr>
            <p:spPr>
              <a:xfrm flipV="1">
                <a:off x="3020040" y="2028960"/>
                <a:ext cx="86759" cy="9648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Straight Connector 57"/>
              <p:cNvSpPr/>
              <p:nvPr/>
            </p:nvSpPr>
            <p:spPr>
              <a:xfrm flipV="1">
                <a:off x="3149279" y="2002319"/>
                <a:ext cx="206281" cy="131041"/>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Straight Connector 58"/>
              <p:cNvSpPr/>
              <p:nvPr/>
            </p:nvSpPr>
            <p:spPr>
              <a:xfrm flipV="1">
                <a:off x="3216239" y="2198160"/>
                <a:ext cx="298441" cy="3564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Straight Connector 59"/>
              <p:cNvSpPr/>
              <p:nvPr/>
            </p:nvSpPr>
            <p:spPr>
              <a:xfrm>
                <a:off x="3206160" y="2296800"/>
                <a:ext cx="334080" cy="3240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Straight Connector 60"/>
              <p:cNvSpPr/>
              <p:nvPr/>
            </p:nvSpPr>
            <p:spPr>
              <a:xfrm flipH="1" flipV="1">
                <a:off x="2527920" y="1899360"/>
                <a:ext cx="282960" cy="17532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Straight Connector 61"/>
              <p:cNvSpPr/>
              <p:nvPr/>
            </p:nvSpPr>
            <p:spPr>
              <a:xfrm flipH="1" flipV="1">
                <a:off x="2411640" y="2037959"/>
                <a:ext cx="313920" cy="132121"/>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Straight Connector 62"/>
              <p:cNvSpPr/>
              <p:nvPr/>
            </p:nvSpPr>
            <p:spPr>
              <a:xfrm flipH="1" flipV="1">
                <a:off x="2364480" y="2188800"/>
                <a:ext cx="291600" cy="5544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Straight Connector 63"/>
              <p:cNvSpPr/>
              <p:nvPr/>
            </p:nvSpPr>
            <p:spPr>
              <a:xfrm flipH="1" flipV="1">
                <a:off x="2635919" y="2178720"/>
                <a:ext cx="207361" cy="5796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Straight Connector 64"/>
              <p:cNvSpPr/>
              <p:nvPr/>
            </p:nvSpPr>
            <p:spPr>
              <a:xfrm flipH="1" flipV="1">
                <a:off x="2678400" y="2056320"/>
                <a:ext cx="178920" cy="8820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Straight Connector 65"/>
              <p:cNvSpPr/>
              <p:nvPr/>
            </p:nvSpPr>
            <p:spPr>
              <a:xfrm flipH="1" flipV="1">
                <a:off x="2872080" y="2017439"/>
                <a:ext cx="60839" cy="9396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Straight Connector 66"/>
              <p:cNvSpPr/>
              <p:nvPr/>
            </p:nvSpPr>
            <p:spPr>
              <a:xfrm flipV="1">
                <a:off x="3086640" y="2134080"/>
                <a:ext cx="132480" cy="3024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Straight Connector 67"/>
              <p:cNvSpPr/>
              <p:nvPr/>
            </p:nvSpPr>
            <p:spPr>
              <a:xfrm>
                <a:off x="3063959" y="2234160"/>
                <a:ext cx="207720" cy="1944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Straight Connector 68"/>
              <p:cNvSpPr/>
              <p:nvPr/>
            </p:nvSpPr>
            <p:spPr>
              <a:xfrm flipH="1" flipV="1">
                <a:off x="2817719" y="2157480"/>
                <a:ext cx="113760" cy="57959"/>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70" name="Group 69"/>
            <p:cNvGrpSpPr/>
            <p:nvPr/>
          </p:nvGrpSpPr>
          <p:grpSpPr>
            <a:xfrm>
              <a:off x="2340360" y="2350080"/>
              <a:ext cx="1148399" cy="418320"/>
              <a:chOff x="2340360" y="2350080"/>
              <a:chExt cx="1148399" cy="418320"/>
            </a:xfrm>
          </p:grpSpPr>
          <p:sp>
            <p:nvSpPr>
              <p:cNvPr id="71" name="Straight Connector 70"/>
              <p:cNvSpPr/>
              <p:nvPr/>
            </p:nvSpPr>
            <p:spPr>
              <a:xfrm flipH="1">
                <a:off x="2739960" y="2506680"/>
                <a:ext cx="102240" cy="12276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Straight Connector 71"/>
              <p:cNvSpPr/>
              <p:nvPr/>
            </p:nvSpPr>
            <p:spPr>
              <a:xfrm flipH="1">
                <a:off x="2498040" y="2538000"/>
                <a:ext cx="211679" cy="12528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Straight Connector 72"/>
              <p:cNvSpPr/>
              <p:nvPr/>
            </p:nvSpPr>
            <p:spPr>
              <a:xfrm flipH="1">
                <a:off x="2340360" y="2437200"/>
                <a:ext cx="303120" cy="2988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Straight Connector 73"/>
              <p:cNvSpPr/>
              <p:nvPr/>
            </p:nvSpPr>
            <p:spPr>
              <a:xfrm flipH="1" flipV="1">
                <a:off x="2428560" y="2350080"/>
                <a:ext cx="225720" cy="2412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Straight Connector 74"/>
              <p:cNvSpPr/>
              <p:nvPr/>
            </p:nvSpPr>
            <p:spPr>
              <a:xfrm>
                <a:off x="3049920" y="2598120"/>
                <a:ext cx="277199" cy="17028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Straight Connector 75"/>
              <p:cNvSpPr/>
              <p:nvPr/>
            </p:nvSpPr>
            <p:spPr>
              <a:xfrm>
                <a:off x="3132359" y="2502720"/>
                <a:ext cx="308161" cy="12672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Straight Connector 76"/>
              <p:cNvSpPr/>
              <p:nvPr/>
            </p:nvSpPr>
            <p:spPr>
              <a:xfrm>
                <a:off x="3204720" y="2427120"/>
                <a:ext cx="284039" cy="500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Straight Connector 77"/>
              <p:cNvSpPr/>
              <p:nvPr/>
            </p:nvSpPr>
            <p:spPr>
              <a:xfrm>
                <a:off x="3017160" y="2434320"/>
                <a:ext cx="201960" cy="5400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Straight Connector 78"/>
              <p:cNvSpPr/>
              <p:nvPr/>
            </p:nvSpPr>
            <p:spPr>
              <a:xfrm>
                <a:off x="3001679" y="2526840"/>
                <a:ext cx="173161" cy="824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Straight Connector 79"/>
              <p:cNvSpPr/>
              <p:nvPr/>
            </p:nvSpPr>
            <p:spPr>
              <a:xfrm>
                <a:off x="2927879" y="2559240"/>
                <a:ext cx="55081" cy="896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Straight Connector 80"/>
              <p:cNvSpPr/>
              <p:nvPr/>
            </p:nvSpPr>
            <p:spPr>
              <a:xfrm flipH="1">
                <a:off x="2635919" y="2509560"/>
                <a:ext cx="137881" cy="230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Straight Connector 81"/>
              <p:cNvSpPr/>
              <p:nvPr/>
            </p:nvSpPr>
            <p:spPr>
              <a:xfrm flipH="1" flipV="1">
                <a:off x="2584800" y="2411280"/>
                <a:ext cx="211680" cy="2556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3" name="Straight Connector 82"/>
              <p:cNvSpPr/>
              <p:nvPr/>
            </p:nvSpPr>
            <p:spPr>
              <a:xfrm>
                <a:off x="2927879" y="2455919"/>
                <a:ext cx="108001" cy="52561"/>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84" name="Straight Connector 83"/>
            <p:cNvSpPr/>
            <p:nvPr/>
          </p:nvSpPr>
          <p:spPr>
            <a:xfrm>
              <a:off x="1447919" y="2697480"/>
              <a:ext cx="328321" cy="522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5" name="Straight Connector 84"/>
            <p:cNvSpPr/>
            <p:nvPr/>
          </p:nvSpPr>
          <p:spPr>
            <a:xfrm>
              <a:off x="4171320" y="1954080"/>
              <a:ext cx="247320" cy="396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6" name="Straight Connector 85"/>
            <p:cNvSpPr/>
            <p:nvPr/>
          </p:nvSpPr>
          <p:spPr>
            <a:xfrm flipH="1">
              <a:off x="4310640" y="1601280"/>
              <a:ext cx="130680" cy="136799"/>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87" name="Freeform 86"/>
          <p:cNvSpPr/>
          <p:nvPr/>
        </p:nvSpPr>
        <p:spPr>
          <a:xfrm rot="482449">
            <a:off x="3110812" y="3544706"/>
            <a:ext cx="1700280" cy="349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sng" strike="noStrike" baseline="0" dirty="0">
                <a:ln>
                  <a:noFill/>
                </a:ln>
                <a:solidFill>
                  <a:srgbClr val="FFFFFF"/>
                </a:solidFill>
                <a:uFillTx/>
                <a:latin typeface="Arial" pitchFamily="18"/>
                <a:ea typeface="ＭＳ Ｐゴシック" pitchFamily="34"/>
                <a:cs typeface="ＭＳ Ｐゴシック" pitchFamily="34"/>
              </a:rPr>
              <a:t>Reaction plane</a:t>
            </a:r>
          </a:p>
        </p:txBody>
      </p:sp>
      <p:sp>
        <p:nvSpPr>
          <p:cNvPr id="88" name="Straight Connector 87"/>
          <p:cNvSpPr/>
          <p:nvPr/>
        </p:nvSpPr>
        <p:spPr>
          <a:xfrm flipV="1">
            <a:off x="3165120" y="1202039"/>
            <a:ext cx="439200" cy="477720"/>
          </a:xfrm>
          <a:prstGeom prst="line">
            <a:avLst/>
          </a:prstGeom>
          <a:noFill/>
          <a:ln w="28440">
            <a:solidFill>
              <a:srgbClr val="000000"/>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9" name="Straight Connector 88"/>
          <p:cNvSpPr/>
          <p:nvPr/>
        </p:nvSpPr>
        <p:spPr>
          <a:xfrm>
            <a:off x="3242879" y="3220560"/>
            <a:ext cx="575640" cy="80640"/>
          </a:xfrm>
          <a:prstGeom prst="line">
            <a:avLst/>
          </a:prstGeom>
          <a:noFill/>
          <a:ln w="28440">
            <a:solidFill>
              <a:srgbClr val="000000"/>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0" name="Freeform 89"/>
          <p:cNvSpPr/>
          <p:nvPr/>
        </p:nvSpPr>
        <p:spPr>
          <a:xfrm>
            <a:off x="3417840" y="3249000"/>
            <a:ext cx="331560" cy="349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a:ln>
                  <a:noFill/>
                </a:ln>
                <a:solidFill>
                  <a:srgbClr val="FFFFFF"/>
                </a:solidFill>
                <a:latin typeface="Arial" pitchFamily="18"/>
                <a:ea typeface="ＭＳ Ｐゴシック" pitchFamily="34"/>
                <a:cs typeface="ＭＳ Ｐゴシック" pitchFamily="34"/>
              </a:rPr>
              <a:t>X</a:t>
            </a:r>
          </a:p>
        </p:txBody>
      </p:sp>
      <p:sp>
        <p:nvSpPr>
          <p:cNvPr id="91" name="Freeform 90"/>
          <p:cNvSpPr/>
          <p:nvPr/>
        </p:nvSpPr>
        <p:spPr>
          <a:xfrm>
            <a:off x="3170880" y="1118160"/>
            <a:ext cx="320760" cy="349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a:ln>
                  <a:noFill/>
                </a:ln>
                <a:solidFill>
                  <a:srgbClr val="FFFFFF"/>
                </a:solidFill>
                <a:latin typeface="Arial" pitchFamily="18"/>
                <a:ea typeface="ＭＳ Ｐゴシック" pitchFamily="34"/>
                <a:cs typeface="ＭＳ Ｐゴシック" pitchFamily="34"/>
              </a:rPr>
              <a:t>Z</a:t>
            </a:r>
          </a:p>
        </p:txBody>
      </p:sp>
      <p:sp>
        <p:nvSpPr>
          <p:cNvPr id="92" name="Straight Connector 91"/>
          <p:cNvSpPr/>
          <p:nvPr/>
        </p:nvSpPr>
        <p:spPr>
          <a:xfrm flipV="1">
            <a:off x="3260160" y="2756880"/>
            <a:ext cx="2880" cy="462240"/>
          </a:xfrm>
          <a:prstGeom prst="line">
            <a:avLst/>
          </a:prstGeom>
          <a:noFill/>
          <a:ln w="28440">
            <a:solidFill>
              <a:srgbClr val="000000"/>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3" name="Freeform 92"/>
          <p:cNvSpPr/>
          <p:nvPr/>
        </p:nvSpPr>
        <p:spPr>
          <a:xfrm>
            <a:off x="3268440" y="2738519"/>
            <a:ext cx="331560" cy="349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a:ln>
                  <a:noFill/>
                </a:ln>
                <a:solidFill>
                  <a:srgbClr val="FFFFFF"/>
                </a:solidFill>
                <a:latin typeface="Arial" pitchFamily="18"/>
                <a:ea typeface="ＭＳ Ｐゴシック" pitchFamily="34"/>
                <a:cs typeface="ＭＳ Ｐゴシック" pitchFamily="34"/>
              </a:rPr>
              <a:t>Y</a:t>
            </a:r>
          </a:p>
        </p:txBody>
      </p:sp>
      <p:sp>
        <p:nvSpPr>
          <p:cNvPr id="94" name="Freeform 93"/>
          <p:cNvSpPr/>
          <p:nvPr/>
        </p:nvSpPr>
        <p:spPr>
          <a:xfrm>
            <a:off x="1820160" y="3506039"/>
            <a:ext cx="435239" cy="580320"/>
          </a:xfrm>
          <a:custGeom>
            <a:avLst>
              <a:gd name="f0" fmla="val 14982"/>
              <a:gd name="f1" fmla="val 6565"/>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BBE0E3"/>
          </a:solid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5" name="Freeform 94"/>
          <p:cNvSpPr/>
          <p:nvPr/>
        </p:nvSpPr>
        <p:spPr>
          <a:xfrm>
            <a:off x="4251240" y="4728600"/>
            <a:ext cx="398520" cy="38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a:ln>
                  <a:noFill/>
                </a:ln>
                <a:solidFill>
                  <a:srgbClr val="FFFFFF"/>
                </a:solidFill>
                <a:latin typeface="Arial" pitchFamily="18"/>
                <a:ea typeface="ＭＳ Ｐゴシック" pitchFamily="34"/>
                <a:cs typeface="ＭＳ Ｐゴシック" pitchFamily="34"/>
              </a:rPr>
              <a:t>P</a:t>
            </a:r>
            <a:r>
              <a:rPr lang="en-GB" sz="1800" b="0" i="0" u="none" strike="noStrike" baseline="-25000">
                <a:ln>
                  <a:noFill/>
                </a:ln>
                <a:solidFill>
                  <a:srgbClr val="FFFFFF"/>
                </a:solidFill>
                <a:latin typeface="Arial" pitchFamily="18"/>
                <a:ea typeface="ＭＳ Ｐゴシック" pitchFamily="34"/>
                <a:cs typeface="ＭＳ Ｐゴシック" pitchFamily="34"/>
              </a:rPr>
              <a:t>x</a:t>
            </a:r>
          </a:p>
        </p:txBody>
      </p:sp>
      <p:sp>
        <p:nvSpPr>
          <p:cNvPr id="96" name="Freeform 95"/>
          <p:cNvSpPr/>
          <p:nvPr/>
        </p:nvSpPr>
        <p:spPr>
          <a:xfrm>
            <a:off x="3005279" y="3700800"/>
            <a:ext cx="395640" cy="38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a:ln>
                  <a:noFill/>
                </a:ln>
                <a:solidFill>
                  <a:srgbClr val="FFFFFF"/>
                </a:solidFill>
                <a:latin typeface="Arial" pitchFamily="18"/>
                <a:ea typeface="ＭＳ Ｐゴシック" pitchFamily="34"/>
                <a:cs typeface="ＭＳ Ｐゴシック" pitchFamily="34"/>
              </a:rPr>
              <a:t>P</a:t>
            </a:r>
            <a:r>
              <a:rPr lang="en-GB" sz="1800" b="0" i="0" u="none" strike="noStrike" baseline="-25000">
                <a:ln>
                  <a:noFill/>
                </a:ln>
                <a:solidFill>
                  <a:srgbClr val="FFFFFF"/>
                </a:solidFill>
                <a:latin typeface="Arial" pitchFamily="18"/>
                <a:ea typeface="ＭＳ Ｐゴシック" pitchFamily="34"/>
                <a:cs typeface="ＭＳ Ｐゴシック" pitchFamily="34"/>
              </a:rPr>
              <a:t>y</a:t>
            </a:r>
          </a:p>
        </p:txBody>
      </p:sp>
      <p:sp>
        <p:nvSpPr>
          <p:cNvPr id="97" name="Freeform 96"/>
          <p:cNvSpPr/>
          <p:nvPr/>
        </p:nvSpPr>
        <p:spPr>
          <a:xfrm>
            <a:off x="3907800" y="3698280"/>
            <a:ext cx="397080" cy="38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0" i="0" u="none" strike="noStrike" baseline="0">
                <a:ln>
                  <a:noFill/>
                </a:ln>
                <a:solidFill>
                  <a:srgbClr val="FFFFFF"/>
                </a:solidFill>
                <a:latin typeface="Arial" pitchFamily="18"/>
                <a:ea typeface="ＭＳ Ｐゴシック" pitchFamily="34"/>
                <a:cs typeface="ＭＳ Ｐゴシック" pitchFamily="34"/>
              </a:rPr>
              <a:t>P</a:t>
            </a:r>
            <a:r>
              <a:rPr lang="en-GB" sz="1800" b="0" i="0" u="none" strike="noStrike" baseline="-25000">
                <a:ln>
                  <a:noFill/>
                </a:ln>
                <a:solidFill>
                  <a:srgbClr val="FFFFFF"/>
                </a:solidFill>
                <a:latin typeface="Arial" pitchFamily="18"/>
                <a:ea typeface="ＭＳ Ｐゴシック" pitchFamily="34"/>
                <a:cs typeface="ＭＳ Ｐゴシック" pitchFamily="34"/>
              </a:rPr>
              <a:t>z</a:t>
            </a:r>
          </a:p>
        </p:txBody>
      </p:sp>
      <p:grpSp>
        <p:nvGrpSpPr>
          <p:cNvPr id="98" name="Group 97"/>
          <p:cNvGrpSpPr/>
          <p:nvPr/>
        </p:nvGrpSpPr>
        <p:grpSpPr>
          <a:xfrm>
            <a:off x="1179360" y="3821760"/>
            <a:ext cx="3236410" cy="1715760"/>
            <a:chOff x="1179360" y="3821760"/>
            <a:chExt cx="3236410" cy="1715760"/>
          </a:xfrm>
        </p:grpSpPr>
        <p:sp>
          <p:nvSpPr>
            <p:cNvPr id="99" name="Straight Connector 98"/>
            <p:cNvSpPr/>
            <p:nvPr/>
          </p:nvSpPr>
          <p:spPr>
            <a:xfrm>
              <a:off x="1979280" y="4428720"/>
              <a:ext cx="1940400" cy="30852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0" name="Straight Connector 99"/>
            <p:cNvSpPr/>
            <p:nvPr/>
          </p:nvSpPr>
          <p:spPr>
            <a:xfrm flipH="1">
              <a:off x="3156120" y="4104720"/>
              <a:ext cx="1046520" cy="10486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1" name="Straight Connector 100"/>
            <p:cNvSpPr/>
            <p:nvPr/>
          </p:nvSpPr>
          <p:spPr>
            <a:xfrm flipH="1">
              <a:off x="2914560" y="4034879"/>
              <a:ext cx="1045800" cy="104904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2" name="Straight Connector 101"/>
            <p:cNvSpPr/>
            <p:nvPr/>
          </p:nvSpPr>
          <p:spPr>
            <a:xfrm flipH="1">
              <a:off x="2626200" y="3992040"/>
              <a:ext cx="1045799" cy="10494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3" name="Straight Connector 102"/>
            <p:cNvSpPr/>
            <p:nvPr/>
          </p:nvSpPr>
          <p:spPr>
            <a:xfrm>
              <a:off x="3076919" y="4244040"/>
              <a:ext cx="1135801" cy="1803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4" name="Straight Connector 103"/>
            <p:cNvSpPr/>
            <p:nvPr/>
          </p:nvSpPr>
          <p:spPr>
            <a:xfrm>
              <a:off x="1672560" y="4738680"/>
              <a:ext cx="1200960" cy="1918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5" name="Straight Connector 104"/>
            <p:cNvSpPr/>
            <p:nvPr/>
          </p:nvSpPr>
          <p:spPr>
            <a:xfrm flipH="1">
              <a:off x="2564999" y="4447440"/>
              <a:ext cx="986401" cy="9874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6" name="Straight Connector 105"/>
            <p:cNvSpPr/>
            <p:nvPr/>
          </p:nvSpPr>
          <p:spPr>
            <a:xfrm flipH="1">
              <a:off x="1864080" y="3831479"/>
              <a:ext cx="725039" cy="72216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7" name="Straight Connector 106"/>
            <p:cNvSpPr/>
            <p:nvPr/>
          </p:nvSpPr>
          <p:spPr>
            <a:xfrm flipH="1">
              <a:off x="2151360" y="3871440"/>
              <a:ext cx="710640" cy="710639"/>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8" name="Straight Connector 107"/>
            <p:cNvSpPr/>
            <p:nvPr/>
          </p:nvSpPr>
          <p:spPr>
            <a:xfrm>
              <a:off x="2440080" y="3970800"/>
              <a:ext cx="1937160" cy="30852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9" name="Freeform 108"/>
            <p:cNvSpPr/>
            <p:nvPr/>
          </p:nvSpPr>
          <p:spPr>
            <a:xfrm rot="540000">
              <a:off x="1299970" y="3873070"/>
              <a:ext cx="3115800" cy="1604880"/>
            </a:xfrm>
            <a:custGeom>
              <a:avLst>
                <a:gd name="f0" fmla="val 8014"/>
              </a:avLst>
              <a:gdLst>
                <a:gd name="f1" fmla="val 10800000"/>
                <a:gd name="f2" fmla="val 5400000"/>
                <a:gd name="f3" fmla="val 180"/>
                <a:gd name="f4" fmla="val w"/>
                <a:gd name="f5" fmla="val h"/>
                <a:gd name="f6" fmla="val 0"/>
                <a:gd name="f7" fmla="val 21600"/>
                <a:gd name="f8" fmla="*/ 21600 10800 1"/>
                <a:gd name="f9" fmla="val -2147483647"/>
                <a:gd name="f10" fmla="val 2147483647"/>
                <a:gd name="f11" fmla="+- 0 0 0"/>
                <a:gd name="f12" fmla="*/ f4 1 21600"/>
                <a:gd name="f13" fmla="*/ f5 1 21600"/>
                <a:gd name="f14" fmla="pin 0 f0 21600"/>
                <a:gd name="f15" fmla="*/ f11 f1 1"/>
                <a:gd name="f16" fmla="val f14"/>
                <a:gd name="f17" fmla="+- 21600 0 f14"/>
                <a:gd name="f18" fmla="*/ f14 10 1"/>
                <a:gd name="f19" fmla="*/ f14 f12 1"/>
                <a:gd name="f20" fmla="*/ f6 f13 1"/>
                <a:gd name="f21" fmla="*/ 0 f13 1"/>
                <a:gd name="f22" fmla="*/ f15 1 f3"/>
                <a:gd name="f23" fmla="*/ 10800 f12 1"/>
                <a:gd name="f24" fmla="*/ 10800 f13 1"/>
                <a:gd name="f25" fmla="*/ 21600 f13 1"/>
                <a:gd name="f26" fmla="*/ f18 1 24"/>
                <a:gd name="f27" fmla="*/ f16 1 2"/>
                <a:gd name="f28" fmla="+- f16 0 10800"/>
                <a:gd name="f29" fmla="*/ f8 1 f16"/>
                <a:gd name="f30" fmla="+- f22 0 f2"/>
                <a:gd name="f31" fmla="+- f26 1750 0"/>
                <a:gd name="f32" fmla="+- 10800 f27 0"/>
                <a:gd name="f33" fmla="+- 10800 0 f27"/>
                <a:gd name="f34" fmla="?: f28 f29 21600"/>
                <a:gd name="f35" fmla="+- 21600 0 f27"/>
                <a:gd name="f36" fmla="+- 21600 0 f29"/>
                <a:gd name="f37" fmla="*/ f27 f12 1"/>
                <a:gd name="f38" fmla="+- 21600 0 f31"/>
                <a:gd name="f39" fmla="?: f28 f36 0"/>
                <a:gd name="f40" fmla="*/ f31 f12 1"/>
                <a:gd name="f41" fmla="*/ f31 f13 1"/>
                <a:gd name="f42" fmla="*/ f32 f12 1"/>
                <a:gd name="f43" fmla="*/ f35 f12 1"/>
                <a:gd name="f44" fmla="*/ f33 f12 1"/>
                <a:gd name="f45" fmla="*/ f34 f13 1"/>
                <a:gd name="f46" fmla="*/ f38 f12 1"/>
                <a:gd name="f47" fmla="*/ f38 f13 1"/>
                <a:gd name="f48" fmla="*/ f39 f13 1"/>
              </a:gdLst>
              <a:ahLst>
                <a:ahXY gdRefX="f0" minX="f6" maxX="f7">
                  <a:pos x="f19" y="f20"/>
                </a:ahXY>
              </a:ahLst>
              <a:cxnLst>
                <a:cxn ang="3cd4">
                  <a:pos x="hc" y="t"/>
                </a:cxn>
                <a:cxn ang="0">
                  <a:pos x="r" y="vc"/>
                </a:cxn>
                <a:cxn ang="cd4">
                  <a:pos x="hc" y="b"/>
                </a:cxn>
                <a:cxn ang="cd2">
                  <a:pos x="l" y="vc"/>
                </a:cxn>
                <a:cxn ang="f30">
                  <a:pos x="f42" y="f21"/>
                </a:cxn>
                <a:cxn ang="f30">
                  <a:pos x="f23" y="f48"/>
                </a:cxn>
                <a:cxn ang="f30">
                  <a:pos x="f43" y="f24"/>
                </a:cxn>
                <a:cxn ang="f30">
                  <a:pos x="f44" y="f25"/>
                </a:cxn>
                <a:cxn ang="f30">
                  <a:pos x="f23" y="f45"/>
                </a:cxn>
                <a:cxn ang="f30">
                  <a:pos x="f37" y="f24"/>
                </a:cxn>
              </a:cxnLst>
              <a:rect l="f40" t="f41" r="f46" b="f47"/>
              <a:pathLst>
                <a:path w="21600" h="21600">
                  <a:moveTo>
                    <a:pt x="f16" y="f6"/>
                  </a:moveTo>
                  <a:lnTo>
                    <a:pt x="f7" y="f6"/>
                  </a:lnTo>
                  <a:lnTo>
                    <a:pt x="f17" y="f7"/>
                  </a:lnTo>
                  <a:lnTo>
                    <a:pt x="f6" y="f7"/>
                  </a:lnTo>
                  <a:close/>
                </a:path>
              </a:pathLst>
            </a:custGeom>
            <a:noFill/>
            <a:ln w="28440">
              <a:solidFill>
                <a:srgbClr val="99CC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0" name="Straight Connector 109"/>
            <p:cNvSpPr/>
            <p:nvPr/>
          </p:nvSpPr>
          <p:spPr>
            <a:xfrm flipH="1">
              <a:off x="1179360" y="4936320"/>
              <a:ext cx="306719" cy="3038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1" name="Straight Connector 110"/>
            <p:cNvSpPr/>
            <p:nvPr/>
          </p:nvSpPr>
          <p:spPr>
            <a:xfrm flipH="1">
              <a:off x="2256480" y="3914280"/>
              <a:ext cx="880199" cy="8798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2" name="Straight Connector 111"/>
            <p:cNvSpPr/>
            <p:nvPr/>
          </p:nvSpPr>
          <p:spPr>
            <a:xfrm flipH="1">
              <a:off x="1999080" y="4708800"/>
              <a:ext cx="649439" cy="64512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3" name="Straight Connector 112"/>
            <p:cNvSpPr/>
            <p:nvPr/>
          </p:nvSpPr>
          <p:spPr>
            <a:xfrm>
              <a:off x="2606400" y="3821760"/>
              <a:ext cx="797400" cy="126720"/>
            </a:xfrm>
            <a:prstGeom prst="line">
              <a:avLst/>
            </a:prstGeom>
            <a:noFill/>
            <a:ln w="2844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4" name="Straight Connector 113"/>
            <p:cNvSpPr/>
            <p:nvPr/>
          </p:nvSpPr>
          <p:spPr>
            <a:xfrm>
              <a:off x="2866320" y="4040639"/>
              <a:ext cx="573120" cy="9108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5" name="Straight Connector 114"/>
            <p:cNvSpPr/>
            <p:nvPr/>
          </p:nvSpPr>
          <p:spPr>
            <a:xfrm>
              <a:off x="2283840" y="4125960"/>
              <a:ext cx="1135439" cy="1803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6" name="Straight Connector 115"/>
            <p:cNvSpPr/>
            <p:nvPr/>
          </p:nvSpPr>
          <p:spPr>
            <a:xfrm flipH="1">
              <a:off x="3046680" y="4236840"/>
              <a:ext cx="383760" cy="3808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7" name="Straight Connector 116"/>
            <p:cNvSpPr/>
            <p:nvPr/>
          </p:nvSpPr>
          <p:spPr>
            <a:xfrm>
              <a:off x="2131560" y="4275000"/>
              <a:ext cx="1940040" cy="30852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8" name="Straight Connector 117"/>
            <p:cNvSpPr/>
            <p:nvPr/>
          </p:nvSpPr>
          <p:spPr>
            <a:xfrm flipH="1">
              <a:off x="2006280" y="3951360"/>
              <a:ext cx="1391399" cy="13968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9" name="Straight Connector 118"/>
            <p:cNvSpPr/>
            <p:nvPr/>
          </p:nvSpPr>
          <p:spPr>
            <a:xfrm flipH="1">
              <a:off x="2836440" y="4427279"/>
              <a:ext cx="1046520" cy="104904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0" name="Straight Connector 119"/>
            <p:cNvSpPr/>
            <p:nvPr/>
          </p:nvSpPr>
          <p:spPr>
            <a:xfrm flipH="1">
              <a:off x="2485440" y="4705920"/>
              <a:ext cx="166320" cy="1620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1" name="Straight Connector 120"/>
            <p:cNvSpPr/>
            <p:nvPr/>
          </p:nvSpPr>
          <p:spPr>
            <a:xfrm>
              <a:off x="2218319" y="4646160"/>
              <a:ext cx="453601" cy="7272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2" name="Straight Connector 121"/>
            <p:cNvSpPr/>
            <p:nvPr/>
          </p:nvSpPr>
          <p:spPr>
            <a:xfrm flipH="1">
              <a:off x="2262240" y="4522320"/>
              <a:ext cx="267120" cy="2631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3" name="Straight Connector 122"/>
            <p:cNvSpPr/>
            <p:nvPr/>
          </p:nvSpPr>
          <p:spPr>
            <a:xfrm>
              <a:off x="2245320" y="4823640"/>
              <a:ext cx="1200960" cy="1918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4" name="Freeform 123"/>
            <p:cNvSpPr/>
            <p:nvPr/>
          </p:nvSpPr>
          <p:spPr>
            <a:xfrm rot="540000">
              <a:off x="1670816" y="5209019"/>
              <a:ext cx="1650239" cy="2880"/>
            </a:xfrm>
            <a:custGeom>
              <a:avLst/>
              <a:gdLst>
                <a:gd name="f0" fmla="val 0"/>
                <a:gd name="f1" fmla="val 1266"/>
                <a:gd name="f2" fmla="val 3"/>
              </a:gdLst>
              <a:ahLst/>
              <a:cxnLst>
                <a:cxn ang="3cd4">
                  <a:pos x="hc" y="t"/>
                </a:cxn>
                <a:cxn ang="0">
                  <a:pos x="r" y="vc"/>
                </a:cxn>
                <a:cxn ang="cd4">
                  <a:pos x="hc" y="b"/>
                </a:cxn>
                <a:cxn ang="cd2">
                  <a:pos x="l" y="vc"/>
                </a:cxn>
              </a:cxnLst>
              <a:rect l="l" t="t" r="r" b="b"/>
              <a:pathLst>
                <a:path w="1266" h="3">
                  <a:moveTo>
                    <a:pt x="f0" y="f2"/>
                  </a:moveTo>
                  <a:lnTo>
                    <a:pt x="f1" y="f0"/>
                  </a:lnTo>
                </a:path>
              </a:pathLst>
            </a:custGeom>
            <a:noFill/>
            <a:ln w="9360">
              <a:solidFill>
                <a:srgbClr val="99CC0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5" name="Straight Connector 124"/>
            <p:cNvSpPr/>
            <p:nvPr/>
          </p:nvSpPr>
          <p:spPr>
            <a:xfrm>
              <a:off x="2202840" y="4989960"/>
              <a:ext cx="1270439" cy="2019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6" name="Straight Connector 125"/>
            <p:cNvSpPr/>
            <p:nvPr/>
          </p:nvSpPr>
          <p:spPr>
            <a:xfrm flipH="1">
              <a:off x="1730880" y="5156280"/>
              <a:ext cx="167760" cy="1634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7" name="Straight Connector 126"/>
            <p:cNvSpPr/>
            <p:nvPr/>
          </p:nvSpPr>
          <p:spPr>
            <a:xfrm flipH="1">
              <a:off x="1458000" y="5076720"/>
              <a:ext cx="200519" cy="1976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8" name="Straight Connector 127"/>
            <p:cNvSpPr/>
            <p:nvPr/>
          </p:nvSpPr>
          <p:spPr>
            <a:xfrm>
              <a:off x="1217880" y="5234759"/>
              <a:ext cx="1897560" cy="302761"/>
            </a:xfrm>
            <a:prstGeom prst="line">
              <a:avLst/>
            </a:prstGeom>
            <a:noFill/>
            <a:ln w="2844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9" name="Straight Connector 128"/>
            <p:cNvSpPr/>
            <p:nvPr/>
          </p:nvSpPr>
          <p:spPr>
            <a:xfrm>
              <a:off x="1372319" y="5046840"/>
              <a:ext cx="315721" cy="500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0" name="Straight Connector 129"/>
            <p:cNvSpPr/>
            <p:nvPr/>
          </p:nvSpPr>
          <p:spPr>
            <a:xfrm>
              <a:off x="3983760" y="4383000"/>
              <a:ext cx="235799" cy="3852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1" name="Straight Connector 130"/>
            <p:cNvSpPr/>
            <p:nvPr/>
          </p:nvSpPr>
          <p:spPr>
            <a:xfrm flipH="1">
              <a:off x="4117320" y="4067640"/>
              <a:ext cx="123480" cy="1209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2" name="Freeform 131"/>
            <p:cNvSpPr/>
            <p:nvPr/>
          </p:nvSpPr>
          <p:spPr>
            <a:xfrm rot="600000">
              <a:off x="2067680" y="4165609"/>
              <a:ext cx="1668600" cy="772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FFCC00"/>
                </a:gs>
                <a:gs pos="100000">
                  <a:srgbClr val="FF0000"/>
                </a:gs>
              </a:gsLst>
              <a:path path="rect">
                <a:fillToRect l="50000" t="50000" r="50000" b="50000"/>
              </a:path>
            </a:gradFill>
            <a:ln w="1260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3" name="Straight Connector 132"/>
            <p:cNvSpPr/>
            <p:nvPr/>
          </p:nvSpPr>
          <p:spPr>
            <a:xfrm flipH="1">
              <a:off x="2271960" y="4735800"/>
              <a:ext cx="663840" cy="6624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4" name="Straight Connector 133"/>
            <p:cNvSpPr/>
            <p:nvPr/>
          </p:nvSpPr>
          <p:spPr>
            <a:xfrm>
              <a:off x="1531800" y="4890600"/>
              <a:ext cx="1270440" cy="2019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5" name="Freeform 134"/>
            <p:cNvSpPr/>
            <p:nvPr/>
          </p:nvSpPr>
          <p:spPr>
            <a:xfrm rot="10260000">
              <a:off x="1608783" y="4056989"/>
              <a:ext cx="2431800" cy="997560"/>
            </a:xfrm>
            <a:custGeom>
              <a:avLst>
                <a:gd name="f0" fmla="val 19080000"/>
                <a:gd name="f1" fmla="val 2640000"/>
              </a:avLst>
              <a:gdLst>
                <a:gd name="f2" fmla="val 21600000"/>
                <a:gd name="f3" fmla="val 10800000"/>
                <a:gd name="f4" fmla="val 5400000"/>
                <a:gd name="f5" fmla="val 180"/>
                <a:gd name="f6" fmla="val w"/>
                <a:gd name="f7" fmla="val h"/>
                <a:gd name="f8" fmla="val 0"/>
                <a:gd name="f9" fmla="*/ 5419351 1 1725033"/>
                <a:gd name="f10" fmla="*/ 10800 10800 1"/>
                <a:gd name="f11" fmla="val 10800"/>
                <a:gd name="f12" fmla="val 21599999"/>
                <a:gd name="f13" fmla="min 0 21600"/>
                <a:gd name="f14" fmla="max 0 21600"/>
                <a:gd name="f15" fmla="*/ f9 1 2"/>
                <a:gd name="f16" fmla="*/ f6 1 21600"/>
                <a:gd name="f17" fmla="*/ f7 1 21600"/>
                <a:gd name="f18" fmla="*/ f9 1 180"/>
                <a:gd name="f19" fmla="pin 0 f0 21599999"/>
                <a:gd name="f20" fmla="pin 0 f1 21599999"/>
                <a:gd name="f21" fmla="+- f14 0 f13"/>
                <a:gd name="f22" fmla="+- 0 0 f19"/>
                <a:gd name="f23" fmla="+- 0 0 f20"/>
                <a:gd name="f24" fmla="*/ 3563 f16 1"/>
                <a:gd name="f25" fmla="*/ 18304 f16 1"/>
                <a:gd name="f26" fmla="*/ 10799 f17 1"/>
                <a:gd name="f27" fmla="*/ 0 f17 1"/>
                <a:gd name="f28" fmla="*/ f21 1 2"/>
                <a:gd name="f29" fmla="+- f22 f4 0"/>
                <a:gd name="f30" fmla="+- f23 f4 0"/>
                <a:gd name="f31" fmla="+- f13 f28 0"/>
                <a:gd name="f32" fmla="*/ f28 f28 1"/>
                <a:gd name="f33" fmla="*/ f29 f5 1"/>
                <a:gd name="f34" fmla="*/ f30 f5 1"/>
                <a:gd name="f35" fmla="*/ f33 1 f3"/>
                <a:gd name="f36" fmla="*/ f34 1 f3"/>
                <a:gd name="f37" fmla="+- 0 0 f35"/>
                <a:gd name="f38" fmla="+- 0 0 f36"/>
                <a:gd name="f39" fmla="val f37"/>
                <a:gd name="f40" fmla="val f38"/>
                <a:gd name="f41" fmla="*/ f39 f18 1"/>
                <a:gd name="f42" fmla="*/ f40 f18 1"/>
                <a:gd name="f43" fmla="*/ f39 f9 1"/>
                <a:gd name="f44" fmla="*/ f40 f9 1"/>
                <a:gd name="f45" fmla="+- 0 0 f41"/>
                <a:gd name="f46" fmla="+- 0 0 f42"/>
                <a:gd name="f47" fmla="*/ f43 1 f5"/>
                <a:gd name="f48" fmla="*/ f44 1 f5"/>
                <a:gd name="f49" fmla="*/ f45 f3 1"/>
                <a:gd name="f50" fmla="*/ f46 f3 1"/>
                <a:gd name="f51" fmla="+- 0 0 f47"/>
                <a:gd name="f52" fmla="+- 0 0 f48"/>
                <a:gd name="f53" fmla="*/ f49 1 f9"/>
                <a:gd name="f54" fmla="*/ f50 1 f9"/>
                <a:gd name="f55" fmla="+- f51 f9 0"/>
                <a:gd name="f56" fmla="+- f52 f9 0"/>
                <a:gd name="f57" fmla="+- f53 0 f4"/>
                <a:gd name="f58" fmla="+- f54 0 f4"/>
                <a:gd name="f59" fmla="+- f55 f15 0"/>
                <a:gd name="f60" fmla="+- f56 f15 0"/>
                <a:gd name="f61" fmla="cos 1 f57"/>
                <a:gd name="f62" fmla="sin 1 f57"/>
                <a:gd name="f63" fmla="cos 1 f58"/>
                <a:gd name="f64" fmla="sin 1 f58"/>
                <a:gd name="f65" fmla="+- 0 0 f59"/>
                <a:gd name="f66" fmla="+- 0 0 f60"/>
                <a:gd name="f67" fmla="+- 0 0 f61"/>
                <a:gd name="f68" fmla="+- 0 0 f62"/>
                <a:gd name="f69" fmla="+- 0 0 f63"/>
                <a:gd name="f70" fmla="+- 0 0 f64"/>
                <a:gd name="f71" fmla="*/ f65 f3 1"/>
                <a:gd name="f72" fmla="*/ f66 f3 1"/>
                <a:gd name="f73" fmla="*/ 10800 f67 1"/>
                <a:gd name="f74" fmla="*/ 10800 f68 1"/>
                <a:gd name="f75" fmla="*/ 10800 f69 1"/>
                <a:gd name="f76" fmla="*/ 10800 f70 1"/>
                <a:gd name="f77" fmla="*/ f71 1 f9"/>
                <a:gd name="f78" fmla="*/ f72 1 f9"/>
                <a:gd name="f79" fmla="+- f73 10800 0"/>
                <a:gd name="f80" fmla="+- f74 10800 0"/>
                <a:gd name="f81" fmla="+- f75 10800 0"/>
                <a:gd name="f82" fmla="+- f76 10800 0"/>
                <a:gd name="f83" fmla="+- f77 0 f4"/>
                <a:gd name="f84" fmla="+- f78 0 f4"/>
                <a:gd name="f85" fmla="cos 1 f83"/>
                <a:gd name="f86" fmla="sin 1 f83"/>
                <a:gd name="f87" fmla="cos 1 f84"/>
                <a:gd name="f88" fmla="sin 1 f84"/>
                <a:gd name="f89" fmla="+- f80 0 f31"/>
                <a:gd name="f90" fmla="+- f79 0 f31"/>
                <a:gd name="f91" fmla="+- f82 0 f31"/>
                <a:gd name="f92" fmla="+- f81 0 f31"/>
                <a:gd name="f93" fmla="+- 0 0 f85"/>
                <a:gd name="f94" fmla="+- 0 0 f86"/>
                <a:gd name="f95" fmla="+- 0 0 f87"/>
                <a:gd name="f96" fmla="+- 0 0 f88"/>
                <a:gd name="f97" fmla="at2 f89 f90"/>
                <a:gd name="f98" fmla="at2 f91 f92"/>
                <a:gd name="f99" fmla="*/ 10800 f93 1"/>
                <a:gd name="f100" fmla="*/ 10800 f94 1"/>
                <a:gd name="f101" fmla="*/ 10800 f95 1"/>
                <a:gd name="f102" fmla="*/ 10800 f96 1"/>
                <a:gd name="f103" fmla="+- f97 f4 0"/>
                <a:gd name="f104" fmla="+- f98 f4 0"/>
                <a:gd name="f105" fmla="*/ f99 f99 1"/>
                <a:gd name="f106" fmla="*/ f100 f100 1"/>
                <a:gd name="f107" fmla="*/ f101 f101 1"/>
                <a:gd name="f108" fmla="*/ f102 f102 1"/>
                <a:gd name="f109" fmla="*/ f103 f9 1"/>
                <a:gd name="f110" fmla="*/ f104 f9 1"/>
                <a:gd name="f111" fmla="+- f105 f106 0"/>
                <a:gd name="f112" fmla="+- f107 f108 0"/>
                <a:gd name="f113" fmla="*/ f109 1 f3"/>
                <a:gd name="f114" fmla="*/ f110 1 f3"/>
                <a:gd name="f115" fmla="sqrt f111"/>
                <a:gd name="f116" fmla="sqrt f112"/>
                <a:gd name="f117" fmla="+- 0 0 f113"/>
                <a:gd name="f118" fmla="+- 0 0 f114"/>
                <a:gd name="f119" fmla="*/ f10 1 f115"/>
                <a:gd name="f120" fmla="*/ f10 1 f116"/>
                <a:gd name="f121" fmla="+- 0 0 f117"/>
                <a:gd name="f122" fmla="+- 0 0 f118"/>
                <a:gd name="f123" fmla="*/ f93 f119 1"/>
                <a:gd name="f124" fmla="*/ f94 f119 1"/>
                <a:gd name="f125" fmla="*/ f95 f120 1"/>
                <a:gd name="f126" fmla="*/ f96 f120 1"/>
                <a:gd name="f127" fmla="*/ f121 f3 1"/>
                <a:gd name="f128" fmla="*/ f122 f3 1"/>
                <a:gd name="f129" fmla="+- 10800 0 f123"/>
                <a:gd name="f130" fmla="+- 10800 0 f124"/>
                <a:gd name="f131" fmla="+- 10800 0 f125"/>
                <a:gd name="f132" fmla="+- 10800 0 f126"/>
                <a:gd name="f133" fmla="*/ f127 1 f9"/>
                <a:gd name="f134" fmla="*/ f128 1 f9"/>
                <a:gd name="f135" fmla="*/ f129 f16 1"/>
                <a:gd name="f136" fmla="*/ f130 f17 1"/>
                <a:gd name="f137" fmla="*/ f131 f16 1"/>
                <a:gd name="f138" fmla="*/ f132 f17 1"/>
                <a:gd name="f139" fmla="+- f133 0 f4"/>
                <a:gd name="f140" fmla="+- f134 0 f4"/>
                <a:gd name="f141" fmla="cos 1 f139"/>
                <a:gd name="f142" fmla="sin 1 f139"/>
                <a:gd name="f143" fmla="+- f140 0 f139"/>
                <a:gd name="f144" fmla="+- 0 0 f141"/>
                <a:gd name="f145" fmla="+- 0 0 f142"/>
                <a:gd name="f146" fmla="+- f143 f2 0"/>
                <a:gd name="f147" fmla="*/ f28 f144 1"/>
                <a:gd name="f148" fmla="*/ f28 f145 1"/>
                <a:gd name="f149" fmla="?: f143 f143 f146"/>
                <a:gd name="f150" fmla="*/ f147 f147 1"/>
                <a:gd name="f151" fmla="*/ f148 f148 1"/>
                <a:gd name="f152" fmla="+- f150 f151 0"/>
                <a:gd name="f153" fmla="sqrt f152"/>
                <a:gd name="f154" fmla="*/ f32 1 f153"/>
                <a:gd name="f155" fmla="*/ f144 f154 1"/>
                <a:gd name="f156" fmla="*/ f145 f154 1"/>
                <a:gd name="f157" fmla="+- f31 0 f155"/>
                <a:gd name="f158" fmla="+- f31 0 f156"/>
              </a:gdLst>
              <a:ahLst>
                <a:ahPolar gdRefAng="f0" minAng="f8" maxAng="f12">
                  <a:pos x="f135" y="f136"/>
                </a:ahPolar>
                <a:ahPolar gdRefAng="f1" minAng="f8" maxAng="f12">
                  <a:pos x="f137" y="f138"/>
                </a:ahPolar>
              </a:ahLst>
              <a:cxnLst>
                <a:cxn ang="3cd4">
                  <a:pos x="hc" y="t"/>
                </a:cxn>
                <a:cxn ang="0">
                  <a:pos x="r" y="vc"/>
                </a:cxn>
                <a:cxn ang="cd4">
                  <a:pos x="hc" y="b"/>
                </a:cxn>
                <a:cxn ang="cd2">
                  <a:pos x="l" y="vc"/>
                </a:cxn>
              </a:cxnLst>
              <a:rect l="f24" t="f27" r="f25" b="f26"/>
              <a:pathLst>
                <a:path w="21600" h="21600" stroke="0">
                  <a:moveTo>
                    <a:pt x="f157" y="f158"/>
                  </a:moveTo>
                  <a:arcTo wR="f28" hR="f28" stAng="f139" swAng="f149"/>
                  <a:lnTo>
                    <a:pt x="f11" y="f11"/>
                  </a:lnTo>
                  <a:close/>
                </a:path>
                <a:path w="21600" h="21600" fill="none">
                  <a:moveTo>
                    <a:pt x="f157" y="f158"/>
                  </a:moveTo>
                  <a:arcTo wR="f28" hR="f28" stAng="f139" swAng="f149"/>
                </a:path>
              </a:pathLst>
            </a:custGeom>
            <a:no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6" name="Freeform 135"/>
            <p:cNvSpPr/>
            <p:nvPr/>
          </p:nvSpPr>
          <p:spPr>
            <a:xfrm>
              <a:off x="2073240" y="4398840"/>
              <a:ext cx="1651680" cy="557280"/>
            </a:xfrm>
            <a:custGeom>
              <a:avLst/>
              <a:gdLst>
                <a:gd name="f0" fmla="val 0"/>
                <a:gd name="f1" fmla="val 1212"/>
                <a:gd name="f2" fmla="val 438"/>
                <a:gd name="f3" fmla="val 58"/>
                <a:gd name="f4" fmla="val 184"/>
                <a:gd name="f5" fmla="val 69"/>
                <a:gd name="f6" fmla="val 195"/>
                <a:gd name="f7" fmla="val 60"/>
                <a:gd name="f8" fmla="val 192"/>
                <a:gd name="f9" fmla="val 108"/>
                <a:gd name="f10" fmla="val 234"/>
                <a:gd name="f11" fmla="val 157"/>
                <a:gd name="f12" fmla="val 271"/>
                <a:gd name="f13" fmla="val 130"/>
                <a:gd name="f14" fmla="val 252"/>
                <a:gd name="f15" fmla="val 163"/>
                <a:gd name="f16" fmla="val 276"/>
                <a:gd name="f17" fmla="val 200"/>
                <a:gd name="f18" fmla="val 299"/>
                <a:gd name="f19" fmla="val 211"/>
                <a:gd name="f20" fmla="val 307"/>
                <a:gd name="f21" fmla="val 244"/>
                <a:gd name="f22" fmla="val 322"/>
                <a:gd name="f23" fmla="val 337"/>
                <a:gd name="f24" fmla="val 318"/>
                <a:gd name="f25" fmla="val 355"/>
                <a:gd name="f26" fmla="val 334"/>
                <a:gd name="f27" fmla="val 361"/>
                <a:gd name="f28" fmla="val 354"/>
                <a:gd name="f29" fmla="val 369"/>
                <a:gd name="f30" fmla="val 374"/>
                <a:gd name="f31" fmla="val 375"/>
                <a:gd name="f32" fmla="val 394"/>
                <a:gd name="f33" fmla="val 382"/>
                <a:gd name="f34" fmla="val 415"/>
                <a:gd name="f35" fmla="val 390"/>
                <a:gd name="f36" fmla="val 445"/>
                <a:gd name="f37" fmla="val 396"/>
                <a:gd name="f38" fmla="val 471"/>
                <a:gd name="f39" fmla="val 405"/>
                <a:gd name="f40" fmla="val 516"/>
                <a:gd name="f41" fmla="val 411"/>
                <a:gd name="f42" fmla="val 505"/>
                <a:gd name="f43" fmla="val 526"/>
                <a:gd name="f44" fmla="val 414"/>
                <a:gd name="f45" fmla="val 555"/>
                <a:gd name="f46" fmla="val 420"/>
                <a:gd name="f47" fmla="val 559"/>
                <a:gd name="f48" fmla="val 421"/>
                <a:gd name="f49" fmla="val 579"/>
                <a:gd name="f50" fmla="val 424"/>
                <a:gd name="f51" fmla="val 615"/>
                <a:gd name="f52" fmla="val 429"/>
                <a:gd name="f53" fmla="val 637"/>
                <a:gd name="f54" fmla="val 433"/>
                <a:gd name="f55" fmla="val 658"/>
                <a:gd name="f56" fmla="val 697"/>
                <a:gd name="f57" fmla="val 717"/>
                <a:gd name="f58" fmla="val 435"/>
                <a:gd name="f59" fmla="val 730"/>
                <a:gd name="f60" fmla="val 436"/>
                <a:gd name="f61" fmla="val 774"/>
                <a:gd name="f62" fmla="val 763"/>
                <a:gd name="f63" fmla="val 792"/>
                <a:gd name="f64" fmla="val 828"/>
                <a:gd name="f65" fmla="val 849"/>
                <a:gd name="f66" fmla="val 871"/>
                <a:gd name="f67" fmla="val 430"/>
                <a:gd name="f68" fmla="val 934"/>
                <a:gd name="f69" fmla="val 915"/>
                <a:gd name="f70" fmla="val 940"/>
                <a:gd name="f71" fmla="val 418"/>
                <a:gd name="f72" fmla="val 987"/>
                <a:gd name="f73" fmla="val 406"/>
                <a:gd name="f74" fmla="val 985"/>
                <a:gd name="f75" fmla="val 408"/>
                <a:gd name="f76" fmla="val 1008"/>
                <a:gd name="f77" fmla="val 400"/>
                <a:gd name="f78" fmla="val 1054"/>
                <a:gd name="f79" fmla="val 385"/>
                <a:gd name="f80" fmla="val 1068"/>
                <a:gd name="f81" fmla="val 381"/>
                <a:gd name="f82" fmla="val 1090"/>
                <a:gd name="f83" fmla="val 367"/>
                <a:gd name="f84" fmla="val 1137"/>
                <a:gd name="f85" fmla="val 1142"/>
                <a:gd name="f86" fmla="val 336"/>
                <a:gd name="f87" fmla="val 1167"/>
                <a:gd name="f88" fmla="val 312"/>
                <a:gd name="f89" fmla="val 1191"/>
                <a:gd name="f90" fmla="val 281"/>
                <a:gd name="f91" fmla="val 1183"/>
                <a:gd name="f92" fmla="val 292"/>
                <a:gd name="f93" fmla="val 1195"/>
                <a:gd name="f94" fmla="val 1210"/>
                <a:gd name="f95" fmla="val 237"/>
                <a:gd name="f96" fmla="val 1201"/>
                <a:gd name="f97" fmla="val 259"/>
                <a:gd name="f98" fmla="val 1205"/>
                <a:gd name="f99" fmla="val 251"/>
                <a:gd name="f100" fmla="val 1206"/>
                <a:gd name="f101" fmla="val 236"/>
                <a:gd name="f102" fmla="val 1209"/>
                <a:gd name="f103" fmla="val 207"/>
                <a:gd name="f104" fmla="val 1176"/>
                <a:gd name="f105" fmla="val 213"/>
                <a:gd name="f106" fmla="val 1163"/>
                <a:gd name="f107" fmla="val 217"/>
                <a:gd name="f108" fmla="val 1143"/>
                <a:gd name="f109" fmla="val 219"/>
                <a:gd name="f110" fmla="val 1134"/>
                <a:gd name="f111" fmla="val 222"/>
                <a:gd name="f112" fmla="val 1107"/>
                <a:gd name="f113" fmla="val 225"/>
                <a:gd name="f114" fmla="val 232"/>
                <a:gd name="f115" fmla="val 231"/>
                <a:gd name="f116" fmla="val 1027"/>
                <a:gd name="f117" fmla="val 994"/>
                <a:gd name="f118" fmla="val 235"/>
                <a:gd name="f119" fmla="val 962"/>
                <a:gd name="f120" fmla="val 238"/>
                <a:gd name="f121" fmla="val 907"/>
                <a:gd name="f122" fmla="val 891"/>
                <a:gd name="f123" fmla="val 861"/>
                <a:gd name="f124" fmla="val 818"/>
                <a:gd name="f125" fmla="val 814"/>
                <a:gd name="f126" fmla="val 777"/>
                <a:gd name="f127" fmla="val 738"/>
                <a:gd name="f128" fmla="val 229"/>
                <a:gd name="f129" fmla="val 723"/>
                <a:gd name="f130" fmla="val 230"/>
                <a:gd name="f131" fmla="val 675"/>
                <a:gd name="f132" fmla="val 654"/>
                <a:gd name="f133" fmla="val 634"/>
                <a:gd name="f134" fmla="val 214"/>
                <a:gd name="f135" fmla="val 593"/>
                <a:gd name="f136" fmla="val 210"/>
                <a:gd name="f137" fmla="val 567"/>
                <a:gd name="f138" fmla="val 204"/>
                <a:gd name="f139" fmla="val 541"/>
                <a:gd name="f140" fmla="val 199"/>
                <a:gd name="f141" fmla="val 511"/>
                <a:gd name="f142" fmla="val 194"/>
                <a:gd name="f143" fmla="val 494"/>
                <a:gd name="f144" fmla="val 191"/>
                <a:gd name="f145" fmla="val 460"/>
                <a:gd name="f146" fmla="val 183"/>
                <a:gd name="f147" fmla="val 176"/>
                <a:gd name="f148" fmla="val 172"/>
                <a:gd name="f149" fmla="val 387"/>
                <a:gd name="f150" fmla="val 165"/>
                <a:gd name="f151" fmla="val 358"/>
                <a:gd name="f152" fmla="val 338"/>
                <a:gd name="f153" fmla="val 149"/>
                <a:gd name="f154" fmla="val 316"/>
                <a:gd name="f155" fmla="val 142"/>
                <a:gd name="f156" fmla="val 306"/>
                <a:gd name="f157" fmla="val 138"/>
                <a:gd name="f158" fmla="val 262"/>
                <a:gd name="f159" fmla="val 122"/>
                <a:gd name="f160" fmla="val 121"/>
                <a:gd name="f161" fmla="val 233"/>
                <a:gd name="f162" fmla="val 114"/>
                <a:gd name="f163" fmla="val 107"/>
                <a:gd name="f164" fmla="val 203"/>
                <a:gd name="f165" fmla="val 101"/>
                <a:gd name="f166" fmla="val 187"/>
                <a:gd name="f167" fmla="val 95"/>
                <a:gd name="f168" fmla="val 185"/>
                <a:gd name="f169" fmla="val 92"/>
                <a:gd name="f170" fmla="val 169"/>
                <a:gd name="f171" fmla="val 87"/>
                <a:gd name="f172" fmla="val 154"/>
                <a:gd name="f173" fmla="val 81"/>
                <a:gd name="f174" fmla="val 73"/>
                <a:gd name="f175" fmla="val 123"/>
                <a:gd name="f176" fmla="val 64"/>
                <a:gd name="f177" fmla="val 106"/>
                <a:gd name="f178" fmla="val 55"/>
                <a:gd name="f179" fmla="val 86"/>
                <a:gd name="f180" fmla="val 46"/>
                <a:gd name="f181" fmla="val 70"/>
                <a:gd name="f182" fmla="val 36"/>
                <a:gd name="f183" fmla="val 59"/>
                <a:gd name="f184" fmla="val 29"/>
                <a:gd name="f185" fmla="val 40"/>
                <a:gd name="f186" fmla="val 21"/>
                <a:gd name="f187" fmla="val 15"/>
                <a:gd name="f188" fmla="val 27"/>
                <a:gd name="f189" fmla="val 14"/>
                <a:gd name="f190" fmla="val 6"/>
                <a:gd name="f191" fmla="val 7"/>
                <a:gd name="f192" fmla="val 1"/>
                <a:gd name="f193" fmla="val 5"/>
                <a:gd name="f194" fmla="val 12"/>
                <a:gd name="f195" fmla="val 45"/>
                <a:gd name="f196" fmla="val 77"/>
                <a:gd name="f197" fmla="val 10"/>
                <a:gd name="f198" fmla="val 139"/>
                <a:gd name="f199" fmla="val 57"/>
              </a:gdLst>
              <a:ahLst/>
              <a:cxnLst>
                <a:cxn ang="3cd4">
                  <a:pos x="hc" y="t"/>
                </a:cxn>
                <a:cxn ang="0">
                  <a:pos x="r" y="vc"/>
                </a:cxn>
                <a:cxn ang="cd4">
                  <a:pos x="hc" y="b"/>
                </a:cxn>
                <a:cxn ang="cd2">
                  <a:pos x="l" y="vc"/>
                </a:cxn>
              </a:cxnLst>
              <a:rect l="l" t="t" r="r" b="b"/>
              <a:pathLst>
                <a:path w="1212" h="438">
                  <a:moveTo>
                    <a:pt x="f3" y="f4"/>
                  </a:moveTo>
                  <a:cubicBezTo>
                    <a:pt x="f5" y="f6"/>
                    <a:pt x="f7" y="f8"/>
                    <a:pt x="f9" y="f10"/>
                  </a:cubicBezTo>
                  <a:cubicBezTo>
                    <a:pt x="f11" y="f12"/>
                    <a:pt x="f13" y="f14"/>
                    <a:pt x="f15" y="f16"/>
                  </a:cubicBezTo>
                  <a:cubicBezTo>
                    <a:pt x="f17" y="f18"/>
                    <a:pt x="f19" y="f20"/>
                    <a:pt x="f21" y="f22"/>
                  </a:cubicBezTo>
                  <a:cubicBezTo>
                    <a:pt x="f16" y="f23"/>
                    <a:pt x="f24" y="f25"/>
                    <a:pt x="f26" y="f27"/>
                  </a:cubicBezTo>
                  <a:cubicBezTo>
                    <a:pt x="f28" y="f29"/>
                    <a:pt x="f30" y="f31"/>
                    <a:pt x="f32" y="f33"/>
                  </a:cubicBezTo>
                  <a:cubicBezTo>
                    <a:pt x="f34" y="f35"/>
                    <a:pt x="f36" y="f37"/>
                    <a:pt x="f38" y="f39"/>
                  </a:cubicBezTo>
                  <a:cubicBezTo>
                    <a:pt x="f40" y="f41"/>
                    <a:pt x="f42" y="f41"/>
                    <a:pt x="f43" y="f44"/>
                  </a:cubicBezTo>
                  <a:cubicBezTo>
                    <a:pt x="f45" y="f46"/>
                    <a:pt x="f47" y="f48"/>
                    <a:pt x="f49" y="f50"/>
                  </a:cubicBezTo>
                  <a:cubicBezTo>
                    <a:pt x="f51" y="f52"/>
                    <a:pt x="f53" y="f54"/>
                    <a:pt x="f55" y="f54"/>
                  </a:cubicBezTo>
                  <a:cubicBezTo>
                    <a:pt x="f56" y="f2"/>
                    <a:pt x="f57" y="f58"/>
                    <a:pt x="f59" y="f60"/>
                  </a:cubicBezTo>
                  <a:cubicBezTo>
                    <a:pt x="f61" y="f60"/>
                    <a:pt x="f62" y="f2"/>
                    <a:pt x="f63" y="f60"/>
                  </a:cubicBezTo>
                  <a:cubicBezTo>
                    <a:pt x="f64" y="f58"/>
                    <a:pt x="f65" y="f54"/>
                    <a:pt x="f66" y="f67"/>
                  </a:cubicBezTo>
                  <a:cubicBezTo>
                    <a:pt x="f68" y="f46"/>
                    <a:pt x="f69" y="f50"/>
                    <a:pt x="f70" y="f71"/>
                  </a:cubicBezTo>
                  <a:cubicBezTo>
                    <a:pt x="f72" y="f73"/>
                    <a:pt x="f74" y="f75"/>
                    <a:pt x="f76" y="f77"/>
                  </a:cubicBezTo>
                  <a:cubicBezTo>
                    <a:pt x="f78" y="f79"/>
                    <a:pt x="f80" y="f81"/>
                    <a:pt x="f82" y="f83"/>
                  </a:cubicBezTo>
                  <a:cubicBezTo>
                    <a:pt x="f84" y="f26"/>
                    <a:pt x="f85" y="f86"/>
                    <a:pt x="f87" y="f88"/>
                  </a:cubicBezTo>
                  <a:cubicBezTo>
                    <a:pt x="f89" y="f90"/>
                    <a:pt x="f91" y="f92"/>
                    <a:pt x="f93" y="f12"/>
                  </a:cubicBezTo>
                  <a:cubicBezTo>
                    <a:pt x="f94" y="f95"/>
                    <a:pt x="f96" y="f97"/>
                    <a:pt x="f98" y="f99"/>
                  </a:cubicBezTo>
                  <a:cubicBezTo>
                    <a:pt x="f100" y="f101"/>
                    <a:pt x="f102" y="f95"/>
                    <a:pt x="f1" y="f103"/>
                  </a:cubicBezTo>
                  <a:cubicBezTo>
                    <a:pt x="f104" y="f105"/>
                    <a:pt x="f106" y="f107"/>
                    <a:pt x="f108" y="f109"/>
                  </a:cubicBezTo>
                  <a:cubicBezTo>
                    <a:pt x="f110" y="f111"/>
                    <a:pt x="f112" y="f113"/>
                    <a:pt x="f112" y="f113"/>
                  </a:cubicBezTo>
                  <a:cubicBezTo>
                    <a:pt x="f80" y="f114"/>
                    <a:pt x="f78" y="f115"/>
                    <a:pt x="f116" y="f114"/>
                  </a:cubicBezTo>
                  <a:cubicBezTo>
                    <a:pt x="f117" y="f118"/>
                    <a:pt x="f119" y="f120"/>
                    <a:pt x="f70" y="f120"/>
                  </a:cubicBezTo>
                  <a:cubicBezTo>
                    <a:pt x="f121" y="f95"/>
                    <a:pt x="f122" y="f118"/>
                    <a:pt x="f123" y="f95"/>
                  </a:cubicBezTo>
                  <a:cubicBezTo>
                    <a:pt x="f124" y="f101"/>
                    <a:pt x="f125" y="f10"/>
                    <a:pt x="f126" y="f10"/>
                  </a:cubicBezTo>
                  <a:cubicBezTo>
                    <a:pt x="f127" y="f128"/>
                    <a:pt x="f129" y="f130"/>
                    <a:pt x="f131" y="f111"/>
                  </a:cubicBezTo>
                  <a:cubicBezTo>
                    <a:pt x="f132" y="f109"/>
                    <a:pt x="f133" y="f107"/>
                    <a:pt x="f51" y="f134"/>
                  </a:cubicBezTo>
                  <a:cubicBezTo>
                    <a:pt x="f135" y="f136"/>
                    <a:pt x="f137" y="f138"/>
                    <a:pt x="f139" y="f140"/>
                  </a:cubicBezTo>
                  <a:cubicBezTo>
                    <a:pt x="f141" y="f142"/>
                    <a:pt x="f143" y="f144"/>
                    <a:pt x="f145" y="f146"/>
                  </a:cubicBezTo>
                  <a:cubicBezTo>
                    <a:pt x="f50" y="f147"/>
                    <a:pt x="f50" y="f148"/>
                    <a:pt x="f149" y="f150"/>
                  </a:cubicBezTo>
                  <a:cubicBezTo>
                    <a:pt x="f151" y="f11"/>
                    <a:pt x="f152" y="f153"/>
                    <a:pt x="f154" y="f155"/>
                  </a:cubicBezTo>
                  <a:cubicBezTo>
                    <a:pt x="f156" y="f157"/>
                    <a:pt x="f158" y="f159"/>
                    <a:pt x="f14" y="f160"/>
                  </a:cubicBezTo>
                  <a:cubicBezTo>
                    <a:pt x="f161" y="f162"/>
                    <a:pt x="f109" y="f163"/>
                    <a:pt x="f164" y="f165"/>
                  </a:cubicBezTo>
                  <a:cubicBezTo>
                    <a:pt x="f166" y="f167"/>
                    <a:pt x="f168" y="f169"/>
                    <a:pt x="f170" y="f171"/>
                  </a:cubicBezTo>
                  <a:cubicBezTo>
                    <a:pt x="f172" y="f173"/>
                    <a:pt x="f157" y="f174"/>
                    <a:pt x="f175" y="f176"/>
                  </a:cubicBezTo>
                  <a:cubicBezTo>
                    <a:pt x="f177" y="f178"/>
                    <a:pt x="f179" y="f180"/>
                    <a:pt x="f181" y="f182"/>
                  </a:cubicBezTo>
                  <a:cubicBezTo>
                    <a:pt x="f183" y="f184"/>
                    <a:pt x="f185" y="f186"/>
                    <a:pt x="f184" y="f187"/>
                  </a:cubicBezTo>
                  <a:cubicBezTo>
                    <a:pt x="f188" y="f189"/>
                    <a:pt x="f190" y="f0"/>
                    <a:pt x="f191" y="f192"/>
                  </a:cubicBezTo>
                  <a:cubicBezTo>
                    <a:pt x="f193" y="f194"/>
                    <a:pt x="f192" y="f187"/>
                    <a:pt x="f0" y="f195"/>
                  </a:cubicBezTo>
                  <a:cubicBezTo>
                    <a:pt x="f0" y="f174"/>
                    <a:pt x="f192" y="f196"/>
                    <a:pt x="f197" y="f177"/>
                  </a:cubicBezTo>
                  <a:cubicBezTo>
                    <a:pt x="f188" y="f198"/>
                    <a:pt x="f185" y="f15"/>
                    <a:pt x="f199" y="f146"/>
                  </a:cubicBezTo>
                </a:path>
              </a:pathLst>
            </a:custGeom>
            <a:noFill/>
            <a:ln w="3240">
              <a:solidFill>
                <a:srgbClr val="000000"/>
              </a:solidFill>
              <a:prstDash val="solid"/>
              <a:round/>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7" name="Straight Connector 136"/>
            <p:cNvSpPr/>
            <p:nvPr/>
          </p:nvSpPr>
          <p:spPr>
            <a:xfrm flipH="1">
              <a:off x="2161440" y="4640400"/>
              <a:ext cx="550080" cy="5500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8" name="Straight Connector 137"/>
            <p:cNvSpPr/>
            <p:nvPr/>
          </p:nvSpPr>
          <p:spPr>
            <a:xfrm flipH="1">
              <a:off x="1764360" y="4576680"/>
              <a:ext cx="709560" cy="71064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9" name="Straight Connector 138"/>
            <p:cNvSpPr/>
            <p:nvPr/>
          </p:nvSpPr>
          <p:spPr>
            <a:xfrm flipH="1">
              <a:off x="1501920" y="4488120"/>
              <a:ext cx="743400" cy="74376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0" name="Straight Connector 139"/>
            <p:cNvSpPr/>
            <p:nvPr/>
          </p:nvSpPr>
          <p:spPr>
            <a:xfrm flipH="1">
              <a:off x="2321640" y="4684680"/>
              <a:ext cx="663839" cy="6624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1" name="Straight Connector 140"/>
            <p:cNvSpPr/>
            <p:nvPr/>
          </p:nvSpPr>
          <p:spPr>
            <a:xfrm flipH="1">
              <a:off x="2630160" y="4704480"/>
              <a:ext cx="663840" cy="6624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2" name="Straight Connector 141"/>
            <p:cNvSpPr/>
            <p:nvPr/>
          </p:nvSpPr>
          <p:spPr>
            <a:xfrm>
              <a:off x="2873520" y="4741200"/>
              <a:ext cx="892800" cy="1422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3" name="Straight Connector 142"/>
            <p:cNvSpPr/>
            <p:nvPr/>
          </p:nvSpPr>
          <p:spPr>
            <a:xfrm>
              <a:off x="1825920" y="4582079"/>
              <a:ext cx="1361520" cy="216361"/>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4" name="Straight Connector 143"/>
            <p:cNvSpPr/>
            <p:nvPr/>
          </p:nvSpPr>
          <p:spPr>
            <a:xfrm>
              <a:off x="1966680" y="4435560"/>
              <a:ext cx="274320" cy="45719"/>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5" name="Straight Connector 144"/>
            <p:cNvSpPr/>
            <p:nvPr/>
          </p:nvSpPr>
          <p:spPr>
            <a:xfrm>
              <a:off x="3619800" y="4681800"/>
              <a:ext cx="305640" cy="496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6" name="Straight Connector 145"/>
            <p:cNvSpPr/>
            <p:nvPr/>
          </p:nvSpPr>
          <p:spPr>
            <a:xfrm flipH="1">
              <a:off x="2863440" y="4684680"/>
              <a:ext cx="764640" cy="76428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7" name="Straight Connector 146"/>
            <p:cNvSpPr/>
            <p:nvPr/>
          </p:nvSpPr>
          <p:spPr>
            <a:xfrm>
              <a:off x="2248200" y="4822560"/>
              <a:ext cx="1361519" cy="216000"/>
            </a:xfrm>
            <a:prstGeom prst="line">
              <a:avLst/>
            </a:prstGeom>
            <a:noFill/>
            <a:ln w="9360">
              <a:solidFill>
                <a:srgbClr val="99CC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48" name="Group 147"/>
            <p:cNvGrpSpPr/>
            <p:nvPr/>
          </p:nvGrpSpPr>
          <p:grpSpPr>
            <a:xfrm>
              <a:off x="3294360" y="4236480"/>
              <a:ext cx="703440" cy="396720"/>
              <a:chOff x="3294360" y="4236480"/>
              <a:chExt cx="703440" cy="396720"/>
            </a:xfrm>
          </p:grpSpPr>
          <p:sp>
            <p:nvSpPr>
              <p:cNvPr id="149" name="Straight Connector 148"/>
              <p:cNvSpPr/>
              <p:nvPr/>
            </p:nvSpPr>
            <p:spPr>
              <a:xfrm flipV="1">
                <a:off x="3294360" y="4307400"/>
                <a:ext cx="81000" cy="8676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0" name="Straight Connector 149"/>
              <p:cNvSpPr/>
              <p:nvPr/>
            </p:nvSpPr>
            <p:spPr>
              <a:xfrm flipV="1">
                <a:off x="3483360" y="4236480"/>
                <a:ext cx="196199" cy="11376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1" name="Straight Connector 150"/>
              <p:cNvSpPr/>
              <p:nvPr/>
            </p:nvSpPr>
            <p:spPr>
              <a:xfrm flipV="1">
                <a:off x="3581279" y="4432320"/>
                <a:ext cx="284400" cy="2880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2" name="Straight Connector 151"/>
              <p:cNvSpPr/>
              <p:nvPr/>
            </p:nvSpPr>
            <p:spPr>
              <a:xfrm>
                <a:off x="3678119" y="4601880"/>
                <a:ext cx="319681" cy="3132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3" name="Straight Connector 152"/>
              <p:cNvSpPr/>
              <p:nvPr/>
            </p:nvSpPr>
            <p:spPr>
              <a:xfrm flipV="1">
                <a:off x="3371040" y="4422960"/>
                <a:ext cx="124919" cy="2520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4" name="Straight Connector 153"/>
              <p:cNvSpPr/>
              <p:nvPr/>
            </p:nvSpPr>
            <p:spPr>
              <a:xfrm>
                <a:off x="3355560" y="4555440"/>
                <a:ext cx="197640" cy="19439"/>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155" name="Group 154"/>
            <p:cNvGrpSpPr/>
            <p:nvPr/>
          </p:nvGrpSpPr>
          <p:grpSpPr>
            <a:xfrm>
              <a:off x="1871279" y="4083480"/>
              <a:ext cx="807121" cy="332640"/>
              <a:chOff x="1871279" y="4083480"/>
              <a:chExt cx="807121" cy="332640"/>
            </a:xfrm>
          </p:grpSpPr>
          <p:sp>
            <p:nvSpPr>
              <p:cNvPr id="156" name="Straight Connector 155"/>
              <p:cNvSpPr/>
              <p:nvPr/>
            </p:nvSpPr>
            <p:spPr>
              <a:xfrm flipH="1" flipV="1">
                <a:off x="2130120" y="4083480"/>
                <a:ext cx="271440" cy="16164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7" name="Straight Connector 156"/>
              <p:cNvSpPr/>
              <p:nvPr/>
            </p:nvSpPr>
            <p:spPr>
              <a:xfrm flipH="1" flipV="1">
                <a:off x="1939319" y="4186799"/>
                <a:ext cx="302761" cy="122041"/>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8" name="Straight Connector 157"/>
              <p:cNvSpPr/>
              <p:nvPr/>
            </p:nvSpPr>
            <p:spPr>
              <a:xfrm flipH="1" flipV="1">
                <a:off x="1871279" y="4314960"/>
                <a:ext cx="280081" cy="5400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9" name="Straight Connector 158"/>
              <p:cNvSpPr/>
              <p:nvPr/>
            </p:nvSpPr>
            <p:spPr>
              <a:xfrm flipH="1" flipV="1">
                <a:off x="2229480" y="4360680"/>
                <a:ext cx="199440" cy="5544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0" name="Straight Connector 159"/>
              <p:cNvSpPr/>
              <p:nvPr/>
            </p:nvSpPr>
            <p:spPr>
              <a:xfrm flipH="1" flipV="1">
                <a:off x="2430000" y="4149719"/>
                <a:ext cx="172080" cy="81001"/>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1" name="Straight Connector 160"/>
              <p:cNvSpPr/>
              <p:nvPr/>
            </p:nvSpPr>
            <p:spPr>
              <a:xfrm flipH="1" flipV="1">
                <a:off x="2619000" y="4087080"/>
                <a:ext cx="59400" cy="8676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2" name="Straight Connector 161"/>
              <p:cNvSpPr/>
              <p:nvPr/>
            </p:nvSpPr>
            <p:spPr>
              <a:xfrm flipH="1" flipV="1">
                <a:off x="2430000" y="4295160"/>
                <a:ext cx="110880" cy="55440"/>
              </a:xfrm>
              <a:prstGeom prst="line">
                <a:avLst/>
              </a:prstGeom>
              <a:noFill/>
              <a:ln w="9360">
                <a:solidFill>
                  <a:srgbClr val="000099"/>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163" name="Group 162"/>
            <p:cNvGrpSpPr/>
            <p:nvPr/>
          </p:nvGrpSpPr>
          <p:grpSpPr>
            <a:xfrm>
              <a:off x="1937880" y="4502520"/>
              <a:ext cx="421200" cy="351360"/>
              <a:chOff x="1937880" y="4502520"/>
              <a:chExt cx="421200" cy="351360"/>
            </a:xfrm>
          </p:grpSpPr>
          <p:sp>
            <p:nvSpPr>
              <p:cNvPr id="164" name="Straight Connector 163"/>
              <p:cNvSpPr/>
              <p:nvPr/>
            </p:nvSpPr>
            <p:spPr>
              <a:xfrm flipH="1">
                <a:off x="2263680" y="4745880"/>
                <a:ext cx="95400" cy="10800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5" name="Straight Connector 164"/>
              <p:cNvSpPr/>
              <p:nvPr/>
            </p:nvSpPr>
            <p:spPr>
              <a:xfrm flipH="1">
                <a:off x="2087280" y="4697279"/>
                <a:ext cx="200520" cy="110881"/>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6" name="Straight Connector 165"/>
              <p:cNvSpPr/>
              <p:nvPr/>
            </p:nvSpPr>
            <p:spPr>
              <a:xfrm flipH="1">
                <a:off x="1959480" y="4636080"/>
                <a:ext cx="290160" cy="230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7" name="Straight Connector 166"/>
              <p:cNvSpPr/>
              <p:nvPr/>
            </p:nvSpPr>
            <p:spPr>
              <a:xfrm flipH="1" flipV="1">
                <a:off x="1937880" y="4502520"/>
                <a:ext cx="216360" cy="2520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8" name="Straight Connector 167"/>
              <p:cNvSpPr/>
              <p:nvPr/>
            </p:nvSpPr>
            <p:spPr>
              <a:xfrm flipH="1">
                <a:off x="2211120" y="4653360"/>
                <a:ext cx="131040" cy="1836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9" name="Straight Connector 168"/>
              <p:cNvSpPr/>
              <p:nvPr/>
            </p:nvSpPr>
            <p:spPr>
              <a:xfrm flipH="1" flipV="1">
                <a:off x="2086920" y="4557960"/>
                <a:ext cx="203399" cy="25199"/>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170" name="Group 169"/>
            <p:cNvGrpSpPr/>
            <p:nvPr/>
          </p:nvGrpSpPr>
          <p:grpSpPr>
            <a:xfrm>
              <a:off x="3179160" y="4771080"/>
              <a:ext cx="675359" cy="284400"/>
              <a:chOff x="3179160" y="4771080"/>
              <a:chExt cx="675359" cy="284400"/>
            </a:xfrm>
          </p:grpSpPr>
          <p:sp>
            <p:nvSpPr>
              <p:cNvPr id="171" name="Straight Connector 170"/>
              <p:cNvSpPr/>
              <p:nvPr/>
            </p:nvSpPr>
            <p:spPr>
              <a:xfrm>
                <a:off x="3270240" y="4899240"/>
                <a:ext cx="265680" cy="1562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2" name="Straight Connector 171"/>
              <p:cNvSpPr/>
              <p:nvPr/>
            </p:nvSpPr>
            <p:spPr>
              <a:xfrm>
                <a:off x="3427920" y="4838040"/>
                <a:ext cx="297000" cy="1166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3" name="Straight Connector 172"/>
              <p:cNvSpPr/>
              <p:nvPr/>
            </p:nvSpPr>
            <p:spPr>
              <a:xfrm>
                <a:off x="3581279" y="4784040"/>
                <a:ext cx="273240" cy="4860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4" name="Straight Connector 173"/>
              <p:cNvSpPr/>
              <p:nvPr/>
            </p:nvSpPr>
            <p:spPr>
              <a:xfrm>
                <a:off x="3349800" y="4771080"/>
                <a:ext cx="194400" cy="4968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5" name="Straight Connector 174"/>
              <p:cNvSpPr/>
              <p:nvPr/>
            </p:nvSpPr>
            <p:spPr>
              <a:xfrm>
                <a:off x="3251520" y="4849560"/>
                <a:ext cx="167759" cy="7524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6" name="Straight Connector 175"/>
              <p:cNvSpPr/>
              <p:nvPr/>
            </p:nvSpPr>
            <p:spPr>
              <a:xfrm>
                <a:off x="3179160" y="4916160"/>
                <a:ext cx="52560" cy="8100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7" name="Straight Connector 176"/>
              <p:cNvSpPr/>
              <p:nvPr/>
            </p:nvSpPr>
            <p:spPr>
              <a:xfrm>
                <a:off x="3242879" y="4796640"/>
                <a:ext cx="105481" cy="48600"/>
              </a:xfrm>
              <a:prstGeom prst="line">
                <a:avLst/>
              </a:prstGeom>
              <a:noFill/>
              <a:ln w="9360">
                <a:solidFill>
                  <a:srgbClr val="99CCFF"/>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
        <p:nvSpPr>
          <p:cNvPr id="178" name="Straight Connector 177"/>
          <p:cNvSpPr/>
          <p:nvPr/>
        </p:nvSpPr>
        <p:spPr>
          <a:xfrm>
            <a:off x="3757679" y="4998960"/>
            <a:ext cx="804601" cy="109080"/>
          </a:xfrm>
          <a:prstGeom prst="line">
            <a:avLst/>
          </a:prstGeom>
          <a:noFill/>
          <a:ln w="28440">
            <a:solidFill>
              <a:srgbClr val="000000"/>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9" name="Straight Connector 178"/>
          <p:cNvSpPr/>
          <p:nvPr/>
        </p:nvSpPr>
        <p:spPr>
          <a:xfrm flipV="1">
            <a:off x="2997360" y="3889800"/>
            <a:ext cx="2520" cy="637200"/>
          </a:xfrm>
          <a:prstGeom prst="line">
            <a:avLst/>
          </a:prstGeom>
          <a:noFill/>
          <a:ln w="28440">
            <a:solidFill>
              <a:srgbClr val="000000"/>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0" name="Straight Connector 179"/>
          <p:cNvSpPr/>
          <p:nvPr/>
        </p:nvSpPr>
        <p:spPr>
          <a:xfrm flipV="1">
            <a:off x="3508919" y="3754800"/>
            <a:ext cx="439201" cy="477720"/>
          </a:xfrm>
          <a:prstGeom prst="line">
            <a:avLst/>
          </a:prstGeom>
          <a:noFill/>
          <a:ln w="28440">
            <a:solidFill>
              <a:srgbClr val="000000"/>
            </a:solidFill>
            <a:prstDash val="solid"/>
            <a:miter/>
            <a:tailEnd type="arrow"/>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1" name="Freeform 180"/>
          <p:cNvSpPr/>
          <p:nvPr/>
        </p:nvSpPr>
        <p:spPr>
          <a:xfrm>
            <a:off x="1213559" y="5419080"/>
            <a:ext cx="1327320" cy="93024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solidFill>
            <a:srgbClr val="F8F8F8"/>
          </a:solidFill>
          <a:ln w="9360">
            <a:solidFill>
              <a:srgbClr val="808080"/>
            </a:solidFill>
            <a:prstDash val="solid"/>
            <a:miter/>
          </a:ln>
          <a:effectLst>
            <a:outerShdw dist="17819" dir="2700000" algn="tl">
              <a:srgbClr val="808080">
                <a:alpha val="50000"/>
              </a:srgbClr>
            </a:outerShdw>
          </a:effectLst>
        </p:spPr>
        <p:txBody>
          <a:bodyPr vert="horz" wrap="none" lIns="90000" tIns="46800" rIns="9000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a:ln>
                  <a:noFill/>
                </a:ln>
                <a:solidFill>
                  <a:srgbClr val="CC0000"/>
                </a:solidFill>
                <a:latin typeface="Arial" pitchFamily="18"/>
                <a:ea typeface="Nimbus Sans L" pitchFamily="2"/>
                <a:cs typeface="Lucidasans" pitchFamily="2"/>
              </a:rPr>
              <a:t>Initial</a:t>
            </a:r>
            <a:br>
              <a:rPr lang="en-US" sz="1800" b="0" i="0" u="none" strike="noStrike" baseline="0">
                <a:ln>
                  <a:noFill/>
                </a:ln>
                <a:solidFill>
                  <a:srgbClr val="CC0000"/>
                </a:solidFill>
                <a:latin typeface="Arial" pitchFamily="18"/>
                <a:ea typeface="Nimbus Sans L" pitchFamily="2"/>
                <a:cs typeface="Lucidasans" pitchFamily="2"/>
              </a:rPr>
            </a:br>
            <a:r>
              <a:rPr lang="en-US" sz="1800" b="0" i="0" u="none" strike="noStrike" baseline="0">
                <a:ln>
                  <a:noFill/>
                </a:ln>
                <a:solidFill>
                  <a:srgbClr val="CC0000"/>
                </a:solidFill>
                <a:latin typeface="Arial" pitchFamily="18"/>
                <a:ea typeface="Nimbus Sans L" pitchFamily="2"/>
                <a:cs typeface="Lucidasans" pitchFamily="2"/>
              </a:rPr>
              <a:t>spatial</a:t>
            </a:r>
            <a:br>
              <a:rPr lang="en-US" sz="1800" b="0" i="0" u="none" strike="noStrike" baseline="0">
                <a:ln>
                  <a:noFill/>
                </a:ln>
                <a:solidFill>
                  <a:srgbClr val="CC0000"/>
                </a:solidFill>
                <a:latin typeface="Arial" pitchFamily="18"/>
                <a:ea typeface="Nimbus Sans L" pitchFamily="2"/>
                <a:cs typeface="Lucidasans" pitchFamily="2"/>
              </a:rPr>
            </a:br>
            <a:r>
              <a:rPr lang="en-US" sz="1800" b="0" i="0" u="none" strike="noStrike" baseline="0">
                <a:ln>
                  <a:noFill/>
                </a:ln>
                <a:solidFill>
                  <a:srgbClr val="CC0000"/>
                </a:solidFill>
                <a:latin typeface="Arial" pitchFamily="18"/>
                <a:ea typeface="Nimbus Sans L" pitchFamily="2"/>
                <a:cs typeface="Lucidasans" pitchFamily="2"/>
              </a:rPr>
              <a:t>anisotropy</a:t>
            </a:r>
          </a:p>
        </p:txBody>
      </p:sp>
      <p:sp>
        <p:nvSpPr>
          <p:cNvPr id="182" name="Freeform 181"/>
          <p:cNvSpPr/>
          <p:nvPr/>
        </p:nvSpPr>
        <p:spPr>
          <a:xfrm>
            <a:off x="3089880" y="5457240"/>
            <a:ext cx="1118160" cy="861839"/>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solidFill>
            <a:srgbClr val="F8F8F8"/>
          </a:solidFill>
          <a:ln w="9360">
            <a:solidFill>
              <a:srgbClr val="808080"/>
            </a:solidFill>
            <a:prstDash val="solid"/>
            <a:miter/>
          </a:ln>
          <a:effectLst>
            <a:outerShdw dist="17819" dir="2700000" algn="tl">
              <a:srgbClr val="808080">
                <a:alpha val="50000"/>
              </a:srgbClr>
            </a:outerShdw>
          </a:effectLst>
        </p:spPr>
        <p:txBody>
          <a:bodyPr vert="horz" wrap="none" lIns="90000" tIns="46800" rIns="9000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a:ln>
                  <a:noFill/>
                </a:ln>
                <a:solidFill>
                  <a:srgbClr val="0000CC"/>
                </a:solidFill>
                <a:latin typeface="Arial" pitchFamily="18"/>
                <a:ea typeface="Nimbus Sans L" pitchFamily="2"/>
                <a:cs typeface="Lucidasans" pitchFamily="2"/>
              </a:rPr>
              <a:t>Strong</a:t>
            </a:r>
            <a:br>
              <a:rPr lang="en-US" sz="1800" b="0" i="0" u="none" strike="noStrike" baseline="0">
                <a:ln>
                  <a:noFill/>
                </a:ln>
                <a:solidFill>
                  <a:srgbClr val="0000CC"/>
                </a:solidFill>
                <a:latin typeface="Arial" pitchFamily="18"/>
                <a:ea typeface="Nimbus Sans L" pitchFamily="2"/>
                <a:cs typeface="Lucidasans" pitchFamily="2"/>
              </a:rPr>
            </a:br>
            <a:r>
              <a:rPr lang="en-US" sz="1800" b="0" i="0" u="none" strike="noStrike" baseline="0">
                <a:ln>
                  <a:noFill/>
                </a:ln>
                <a:solidFill>
                  <a:srgbClr val="0000CC"/>
                </a:solidFill>
                <a:latin typeface="Arial" pitchFamily="18"/>
                <a:ea typeface="Nimbus Sans L" pitchFamily="2"/>
                <a:cs typeface="Lucidasans" pitchFamily="2"/>
              </a:rPr>
              <a:t>pressure</a:t>
            </a:r>
            <a:br>
              <a:rPr lang="en-US" sz="1800" b="0" i="0" u="none" strike="noStrike" baseline="0">
                <a:ln>
                  <a:noFill/>
                </a:ln>
                <a:solidFill>
                  <a:srgbClr val="0000CC"/>
                </a:solidFill>
                <a:latin typeface="Arial" pitchFamily="18"/>
                <a:ea typeface="Nimbus Sans L" pitchFamily="2"/>
                <a:cs typeface="Lucidasans" pitchFamily="2"/>
              </a:rPr>
            </a:br>
            <a:r>
              <a:rPr lang="en-US" sz="1800" b="0" i="0" u="none" strike="noStrike" baseline="0">
                <a:ln>
                  <a:noFill/>
                </a:ln>
                <a:solidFill>
                  <a:srgbClr val="0000CC"/>
                </a:solidFill>
                <a:latin typeface="Arial" pitchFamily="18"/>
                <a:ea typeface="Nimbus Sans L" pitchFamily="2"/>
                <a:cs typeface="Lucidasans" pitchFamily="2"/>
              </a:rPr>
              <a:t>gradients</a:t>
            </a:r>
          </a:p>
        </p:txBody>
      </p:sp>
      <p:sp>
        <p:nvSpPr>
          <p:cNvPr id="183" name="Freeform 182"/>
          <p:cNvSpPr/>
          <p:nvPr/>
        </p:nvSpPr>
        <p:spPr>
          <a:xfrm>
            <a:off x="4718880" y="5403600"/>
            <a:ext cx="1327320" cy="96948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solidFill>
            <a:srgbClr val="F8F8F8"/>
          </a:solidFill>
          <a:ln w="9360">
            <a:solidFill>
              <a:srgbClr val="808080"/>
            </a:solidFill>
            <a:prstDash val="solid"/>
            <a:miter/>
          </a:ln>
          <a:effectLst>
            <a:outerShdw dist="17819" dir="2700000" algn="tl">
              <a:srgbClr val="808080">
                <a:alpha val="50000"/>
              </a:srgbClr>
            </a:outerShdw>
          </a:effectLst>
        </p:spPr>
        <p:txBody>
          <a:bodyPr vert="horz" wrap="none" lIns="90000" tIns="46800" rIns="9000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99CC00"/>
                </a:solidFill>
                <a:latin typeface="Arial" pitchFamily="18"/>
                <a:ea typeface="Nimbus Sans L" pitchFamily="2"/>
                <a:cs typeface="Lucidasans" pitchFamily="2"/>
              </a:rPr>
              <a:t>v</a:t>
            </a:r>
            <a:r>
              <a:rPr lang="en-US" sz="1800" b="1" i="0" u="none" strike="noStrike" baseline="-25000">
                <a:ln>
                  <a:noFill/>
                </a:ln>
                <a:solidFill>
                  <a:srgbClr val="99CC00"/>
                </a:solidFill>
                <a:latin typeface="Arial" pitchFamily="18"/>
                <a:ea typeface="Nimbus Sans L" pitchFamily="2"/>
                <a:cs typeface="Lucidasans" pitchFamily="2"/>
              </a:rPr>
              <a:t>2</a:t>
            </a:r>
            <a:br>
              <a:rPr lang="en-US" sz="1800" b="1" i="0" u="none" strike="noStrike" baseline="-25000">
                <a:ln>
                  <a:noFill/>
                </a:ln>
                <a:solidFill>
                  <a:srgbClr val="99CC00"/>
                </a:solidFill>
                <a:latin typeface="Arial" pitchFamily="18"/>
                <a:ea typeface="Nimbus Sans L" pitchFamily="2"/>
                <a:cs typeface="Lucidasans" pitchFamily="2"/>
              </a:rPr>
            </a:br>
            <a:r>
              <a:rPr lang="en-US" sz="1800" b="0" i="0" u="none" strike="noStrike" baseline="0">
                <a:ln>
                  <a:noFill/>
                </a:ln>
                <a:solidFill>
                  <a:srgbClr val="99CC00"/>
                </a:solidFill>
                <a:latin typeface="Arial" pitchFamily="18"/>
                <a:ea typeface="Nimbus Sans L" pitchFamily="2"/>
                <a:cs typeface="Lucidasans" pitchFamily="2"/>
              </a:rPr>
              <a:t>Azimuthal</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a:ln>
                  <a:noFill/>
                </a:ln>
                <a:solidFill>
                  <a:srgbClr val="99CC00"/>
                </a:solidFill>
                <a:latin typeface="Arial" pitchFamily="18"/>
                <a:ea typeface="Nimbus Sans L" pitchFamily="2"/>
                <a:cs typeface="Lucidasans" pitchFamily="2"/>
              </a:rPr>
              <a:t>anisotropy</a:t>
            </a:r>
          </a:p>
        </p:txBody>
      </p:sp>
      <p:sp>
        <p:nvSpPr>
          <p:cNvPr id="184" name="Freeform 183"/>
          <p:cNvSpPr/>
          <p:nvPr/>
        </p:nvSpPr>
        <p:spPr>
          <a:xfrm>
            <a:off x="6745680" y="5493240"/>
            <a:ext cx="2099520" cy="71280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solidFill>
            <a:srgbClr val="F8F8F8"/>
          </a:solidFill>
          <a:ln w="9360">
            <a:solidFill>
              <a:srgbClr val="808080"/>
            </a:solidFill>
            <a:prstDash val="solid"/>
            <a:miter/>
          </a:ln>
          <a:effectLst>
            <a:outerShdw dist="17819" dir="2700000" algn="tl">
              <a:srgbClr val="808080">
                <a:alpha val="50000"/>
              </a:srgbClr>
            </a:outerShdw>
          </a:effectLst>
        </p:spPr>
        <p:txBody>
          <a:bodyPr vert="horz" wrap="square" lIns="90000" tIns="46800" rIns="9000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000080"/>
                </a:solidFill>
                <a:latin typeface="Arial" pitchFamily="18"/>
                <a:ea typeface="Nimbus Sans L" pitchFamily="2"/>
                <a:cs typeface="Lucidasans" pitchFamily="2"/>
              </a:rPr>
              <a:t>Sensitivity to</a:t>
            </a:r>
            <a:br>
              <a:rPr lang="en-US" sz="1800" b="1" i="0" u="none" strike="noStrike" baseline="0">
                <a:ln>
                  <a:noFill/>
                </a:ln>
                <a:solidFill>
                  <a:srgbClr val="000080"/>
                </a:solidFill>
                <a:latin typeface="Arial" pitchFamily="18"/>
                <a:ea typeface="Nimbus Sans L" pitchFamily="2"/>
                <a:cs typeface="Lucidasans" pitchFamily="2"/>
              </a:rPr>
            </a:br>
            <a:r>
              <a:rPr lang="en-US" sz="1800" b="1" i="0" u="none" strike="noStrike" baseline="0">
                <a:ln>
                  <a:noFill/>
                </a:ln>
                <a:solidFill>
                  <a:srgbClr val="000080"/>
                </a:solidFill>
                <a:latin typeface="Arial" pitchFamily="18"/>
                <a:ea typeface="Nimbus Sans L" pitchFamily="2"/>
                <a:cs typeface="Lucidasans" pitchFamily="2"/>
              </a:rPr>
              <a:t>early expansion</a:t>
            </a:r>
          </a:p>
        </p:txBody>
      </p:sp>
      <p:sp>
        <p:nvSpPr>
          <p:cNvPr id="185" name="Freeform 184"/>
          <p:cNvSpPr/>
          <p:nvPr/>
        </p:nvSpPr>
        <p:spPr>
          <a:xfrm>
            <a:off x="2593080" y="5773320"/>
            <a:ext cx="439920" cy="2397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CC0000"/>
          </a:soli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6" name="Freeform 185"/>
          <p:cNvSpPr/>
          <p:nvPr/>
        </p:nvSpPr>
        <p:spPr>
          <a:xfrm>
            <a:off x="4269600" y="5773320"/>
            <a:ext cx="439559" cy="2397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333399"/>
          </a:soli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7" name="Freeform 186"/>
          <p:cNvSpPr/>
          <p:nvPr/>
        </p:nvSpPr>
        <p:spPr>
          <a:xfrm>
            <a:off x="6098399" y="5773320"/>
            <a:ext cx="439559" cy="2397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99CC00"/>
          </a:soli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8" name="Freeform 187"/>
          <p:cNvSpPr/>
          <p:nvPr/>
        </p:nvSpPr>
        <p:spPr>
          <a:xfrm>
            <a:off x="5104080" y="1147680"/>
            <a:ext cx="3975479" cy="763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Fourier decomposition:</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dN/d</a:t>
            </a:r>
            <a:r>
              <a:rPr lang="en-US" sz="2200" b="1" i="0" u="none" strike="noStrike" baseline="0">
                <a:ln>
                  <a:noFill/>
                </a:ln>
                <a:solidFill>
                  <a:srgbClr val="FFFFFF"/>
                </a:solidFill>
                <a:latin typeface="Symbol" pitchFamily="18"/>
                <a:ea typeface="Nimbus Sans L" pitchFamily="2"/>
                <a:cs typeface="Lucidasans" pitchFamily="2"/>
              </a:rPr>
              <a:t></a:t>
            </a:r>
            <a:r>
              <a:rPr lang="en-US" sz="2200" b="1" i="0" u="none" strike="noStrike" baseline="0">
                <a:ln>
                  <a:noFill/>
                </a:ln>
                <a:solidFill>
                  <a:srgbClr val="FFFFFF"/>
                </a:solidFill>
                <a:latin typeface="Arial" pitchFamily="18"/>
                <a:ea typeface="Nimbus Sans L" pitchFamily="2"/>
                <a:cs typeface="Lucidasans" pitchFamily="2"/>
              </a:rPr>
              <a:t> = 1 + 2 V</a:t>
            </a:r>
            <a:r>
              <a:rPr lang="en-US" sz="2200" b="1" i="0" u="none" strike="noStrike" baseline="-25000">
                <a:ln>
                  <a:noFill/>
                </a:ln>
                <a:solidFill>
                  <a:srgbClr val="FFFFFF"/>
                </a:solidFill>
                <a:latin typeface="Arial" pitchFamily="18"/>
                <a:ea typeface="Nimbus Sans L" pitchFamily="2"/>
                <a:cs typeface="Lucidasans" pitchFamily="2"/>
              </a:rPr>
              <a:t>2</a:t>
            </a:r>
            <a:r>
              <a:rPr lang="en-US" sz="2200" b="1" i="0" u="none" strike="noStrike" baseline="0">
                <a:ln>
                  <a:noFill/>
                </a:ln>
                <a:solidFill>
                  <a:srgbClr val="FFFFFF"/>
                </a:solidFill>
                <a:latin typeface="Arial" pitchFamily="18"/>
                <a:ea typeface="Nimbus Sans L" pitchFamily="2"/>
                <a:cs typeface="Lucidasans" pitchFamily="2"/>
              </a:rPr>
              <a:t>cos(2 </a:t>
            </a:r>
            <a:r>
              <a:rPr lang="en-US" sz="2200" b="1" i="0" u="none" strike="noStrike" baseline="0">
                <a:ln>
                  <a:noFill/>
                </a:ln>
                <a:solidFill>
                  <a:srgbClr val="FFFFFF"/>
                </a:solidFill>
                <a:latin typeface="Albany AMT" pitchFamily="34"/>
                <a:ea typeface="Albany AMT" pitchFamily="34"/>
                <a:cs typeface="Albany AMT" pitchFamily="34"/>
              </a:rPr>
              <a:t>Δ</a:t>
            </a:r>
            <a:r>
              <a:rPr lang="en-US" sz="2200" b="1" i="0" u="none" strike="noStrike" baseline="0">
                <a:ln>
                  <a:noFill/>
                </a:ln>
                <a:solidFill>
                  <a:srgbClr val="FFFFFF"/>
                </a:solidFill>
                <a:latin typeface="Symbol" pitchFamily="18"/>
                <a:ea typeface="Nimbus Sans L" pitchFamily="2"/>
                <a:cs typeface="Lucidasans" pitchFamily="2"/>
              </a:rPr>
              <a:t></a:t>
            </a:r>
            <a:r>
              <a:rPr lang="en-US" sz="2200" b="1" i="0" u="none" strike="noStrike" baseline="0">
                <a:ln>
                  <a:noFill/>
                </a:ln>
                <a:solidFill>
                  <a:srgbClr val="FFFFFF"/>
                </a:solidFill>
                <a:latin typeface="Arial" pitchFamily="18"/>
                <a:ea typeface="Nimbus Sans L" pitchFamily="2"/>
                <a:cs typeface="Lucidasans" pitchFamily="2"/>
              </a:rPr>
              <a:t> )</a:t>
            </a:r>
          </a:p>
        </p:txBody>
      </p:sp>
      <p:sp>
        <p:nvSpPr>
          <p:cNvPr id="189" name="Title 188"/>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Elliptic flow (v2)</a:t>
            </a:r>
            <a:br>
              <a:rPr lang="en-US" dirty="0"/>
            </a:br>
            <a:r>
              <a:rPr lang="en-US" dirty="0"/>
              <a:t>unique in heavy ion collisions</a:t>
            </a:r>
          </a:p>
        </p:txBody>
      </p:sp>
      <p:pic>
        <p:nvPicPr>
          <p:cNvPr id="190" name="Picture 189"/>
          <p:cNvPicPr>
            <a:picLocks noChangeAspect="1"/>
          </p:cNvPicPr>
          <p:nvPr/>
        </p:nvPicPr>
        <p:blipFill>
          <a:blip r:embed="rId3">
            <a:lum/>
            <a:alphaModFix/>
          </a:blip>
          <a:srcRect/>
          <a:stretch>
            <a:fillRect/>
          </a:stretch>
        </p:blipFill>
        <p:spPr>
          <a:xfrm>
            <a:off x="5059080" y="1965240"/>
            <a:ext cx="3968280" cy="3141719"/>
          </a:xfrm>
          <a:prstGeom prst="rect">
            <a:avLst/>
          </a:prstGeom>
          <a:noFill/>
          <a:ln>
            <a:noFill/>
          </a:ln>
        </p:spPr>
      </p:pic>
      <p:pic>
        <p:nvPicPr>
          <p:cNvPr id="191" name="Picture 190"/>
          <p:cNvPicPr>
            <a:picLocks noChangeAspect="1"/>
          </p:cNvPicPr>
          <p:nvPr/>
        </p:nvPicPr>
        <p:blipFill>
          <a:blip r:embed="rId4">
            <a:lum/>
            <a:alphaModFix/>
          </a:blip>
          <a:srcRect r="35436" b="10817"/>
          <a:stretch>
            <a:fillRect/>
          </a:stretch>
        </p:blipFill>
        <p:spPr>
          <a:xfrm>
            <a:off x="10440" y="1171440"/>
            <a:ext cx="1069919" cy="525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4"/>
          <p:cNvSpPr>
            <a:spLocks noGrp="1"/>
          </p:cNvSpPr>
          <p:nvPr>
            <p:ph type="dt" sz="half" idx="11"/>
          </p:nvPr>
        </p:nvSpPr>
        <p:spPr/>
        <p:txBody>
          <a:bodyPr/>
          <a:lstStyle/>
          <a:p>
            <a:pPr lvl="0"/>
            <a:r>
              <a:rPr lang="en-US" smtClean="0"/>
              <a:t>23/10-2012</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457" y="1484784"/>
            <a:ext cx="4062022" cy="2808312"/>
          </a:xfrm>
          <a:prstGeom prst="rect">
            <a:avLst/>
          </a:prstGeom>
        </p:spPr>
      </p:pic>
      <p:sp>
        <p:nvSpPr>
          <p:cNvPr id="8" name="Title 188"/>
          <p:cNvSpPr txBox="1">
            <a:spLocks/>
          </p:cNvSpPr>
          <p:nvPr/>
        </p:nvSpPr>
        <p:spPr>
          <a:xfrm>
            <a:off x="1113480" y="-105609"/>
            <a:ext cx="7445519" cy="1354217"/>
          </a:xfrm>
          <a:prstGeom prst="rect">
            <a:avLst/>
          </a:prstGeom>
          <a:noFill/>
          <a:ln>
            <a:noFill/>
          </a:ln>
        </p:spPr>
        <p:txBody>
          <a:bodyPr lIns="0" tIns="0" rIns="0" bIns="0" anchor="ctr">
            <a:spAutoFit/>
          </a:bodyPr>
          <a:lstStyle>
            <a:defPPr lvl="0">
              <a:buClr>
                <a:srgbClr val="FFFFFF"/>
              </a:buClr>
              <a:buSzPct val="100000"/>
              <a:buFont typeface="Times New Roman" pitchFamily="18"/>
              <a:buNone/>
              <a:defRPr/>
            </a:defPPr>
            <a:lvl1pPr marL="0" marR="0" lvl="0" indent="0" algn="ctr" rtl="0" hangingPunct="1">
              <a:lnSpc>
                <a:spcPct val="100000"/>
              </a:lnSpc>
              <a:spcBef>
                <a:spcPts val="0"/>
              </a:spcBef>
              <a:spcAft>
                <a:spcPts val="0"/>
              </a:spcAft>
              <a:buClr>
                <a:srgbClr val="FFFFFF"/>
              </a:buClr>
              <a:buSzPct val="100000"/>
              <a:buFont typeface="Times New Roman" pitchFamily="18"/>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4400" b="1" i="1" u="none" strike="noStrike" baseline="0">
                <a:ln>
                  <a:noFill/>
                </a:ln>
                <a:solidFill>
                  <a:srgbClr val="FFFFFF"/>
                </a:solidFill>
                <a:effectLst>
                  <a:outerShdw dist="17961" dir="2700000">
                    <a:scrgbClr r="0" g="0" b="0"/>
                  </a:outerShdw>
                </a:effectLst>
                <a:latin typeface="Times New Roman" pitchFamily="18"/>
                <a:ea typeface="Nimbus Sans L" pitchFamily="2"/>
                <a:cs typeface="Lucidasans"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Times New Roman" pitchFamily="18"/>
              <a:buNone/>
            </a:pPr>
            <a:r>
              <a:rPr lang="en-US" dirty="0" smtClean="0"/>
              <a:t>Elliptic flow and triangular flow is almost ideal</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478090"/>
            <a:ext cx="4155485" cy="2815006"/>
          </a:xfrm>
          <a:prstGeom prst="rect">
            <a:avLst/>
          </a:prstGeom>
        </p:spPr>
      </p:pic>
      <p:sp>
        <p:nvSpPr>
          <p:cNvPr id="10" name="Text Placeholder 2"/>
          <p:cNvSpPr txBox="1">
            <a:spLocks/>
          </p:cNvSpPr>
          <p:nvPr/>
        </p:nvSpPr>
        <p:spPr>
          <a:xfrm>
            <a:off x="457200" y="4437112"/>
            <a:ext cx="8229600" cy="1883400"/>
          </a:xfrm>
          <a:prstGeom prst="rect">
            <a:avLst/>
          </a:prstGeom>
          <a:noFill/>
          <a:ln>
            <a:noFill/>
          </a:ln>
        </p:spPr>
        <p:txBody>
          <a:bodyPr lIns="0" tIns="0" rIns="0" bIns="0"/>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rtl="0"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r>
              <a:rPr lang="en-US" dirty="0" smtClean="0">
                <a:latin typeface="" pitchFamily="16"/>
              </a:rPr>
              <a:t>Huge flow at intermediate pT:</a:t>
            </a:r>
          </a:p>
          <a:p>
            <a:pPr lvl="1"/>
            <a:r>
              <a:rPr lang="en-US" dirty="0" smtClean="0">
                <a:latin typeface="" pitchFamily="16"/>
              </a:rPr>
              <a:t>2 times more particles in plane than out</a:t>
            </a:r>
          </a:p>
          <a:p>
            <a:pPr lvl="1"/>
            <a:r>
              <a:rPr lang="en-US" dirty="0" smtClean="0">
                <a:latin typeface="" pitchFamily="16"/>
              </a:rPr>
              <a:t>Nearly ideal fluid</a:t>
            </a:r>
          </a:p>
          <a:p>
            <a:r>
              <a:rPr lang="en-US" dirty="0" smtClean="0">
                <a:latin typeface="" pitchFamily="16"/>
              </a:rPr>
              <a:t>Significant higher order flow caused by fluctuations – also described by nearly ideal hydro + initial state</a:t>
            </a:r>
            <a:endParaRPr lang="en-US" dirty="0">
              <a:latin typeface="" pitchFamily="16"/>
            </a:endParaRPr>
          </a:p>
        </p:txBody>
      </p:sp>
    </p:spTree>
    <p:extLst>
      <p:ext uri="{BB962C8B-B14F-4D97-AF65-F5344CB8AC3E}">
        <p14:creationId xmlns:p14="http://schemas.microsoft.com/office/powerpoint/2010/main" val="3439523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3C34753B-E9DB-4452-9B18-81A17512E439}" type="slidenum">
              <a:t>3</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Record broken at LHC</a:t>
            </a:r>
          </a:p>
        </p:txBody>
      </p:sp>
      <p:pic>
        <p:nvPicPr>
          <p:cNvPr id="3" name="Picture 2"/>
          <p:cNvPicPr>
            <a:picLocks noChangeAspect="1"/>
          </p:cNvPicPr>
          <p:nvPr/>
        </p:nvPicPr>
        <p:blipFill>
          <a:blip r:embed="rId3">
            <a:lum/>
            <a:alphaModFix/>
          </a:blip>
          <a:srcRect/>
          <a:stretch>
            <a:fillRect/>
          </a:stretch>
        </p:blipFill>
        <p:spPr>
          <a:xfrm>
            <a:off x="680760" y="1316160"/>
            <a:ext cx="3851640" cy="496620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4830120" y="1316160"/>
            <a:ext cx="3710520" cy="2348639"/>
          </a:xfrm>
          <a:prstGeom prst="rect">
            <a:avLst/>
          </a:prstGeom>
          <a:noFill/>
          <a:ln>
            <a:noFill/>
          </a:ln>
        </p:spPr>
      </p:pic>
      <p:pic>
        <p:nvPicPr>
          <p:cNvPr id="5" name="Picture 4"/>
          <p:cNvPicPr>
            <a:picLocks noChangeAspect="1"/>
          </p:cNvPicPr>
          <p:nvPr/>
        </p:nvPicPr>
        <p:blipFill>
          <a:blip r:embed="rId5">
            <a:lum/>
            <a:alphaModFix/>
          </a:blip>
          <a:srcRect/>
          <a:stretch>
            <a:fillRect/>
          </a:stretch>
        </p:blipFill>
        <p:spPr>
          <a:xfrm>
            <a:off x="5892120" y="3861048"/>
            <a:ext cx="2065320" cy="2121839"/>
          </a:xfrm>
          <a:prstGeom prst="rect">
            <a:avLst/>
          </a:prstGeom>
          <a:noFill/>
          <a:ln>
            <a:noFill/>
          </a:ln>
        </p:spPr>
      </p:pic>
      <p:sp>
        <p:nvSpPr>
          <p:cNvPr id="9" name="Rectangle 8"/>
          <p:cNvSpPr/>
          <p:nvPr/>
        </p:nvSpPr>
        <p:spPr>
          <a:xfrm>
            <a:off x="4638780" y="5991671"/>
            <a:ext cx="4572000" cy="461665"/>
          </a:xfrm>
          <a:prstGeom prst="rect">
            <a:avLst/>
          </a:prstGeom>
        </p:spPr>
        <p:txBody>
          <a:bodyPr>
            <a:spAutoFit/>
          </a:bodyPr>
          <a:lstStyle/>
          <a:p>
            <a:r>
              <a:rPr lang="sv-SE" sz="1200" dirty="0">
                <a:solidFill>
                  <a:schemeClr val="bg1"/>
                </a:solidFill>
              </a:rPr>
              <a:t>http://www.svt.se/nyheter/vetenskap/hettan-rekordhog-vid-experiment-i-schweiz</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4" name="Date Placeholder 2"/>
          <p:cNvSpPr>
            <a:spLocks noGrp="1"/>
          </p:cNvSpPr>
          <p:nvPr>
            <p:ph type="dt" sz="half" idx="11"/>
          </p:nvPr>
        </p:nvSpPr>
        <p:spPr/>
        <p:txBody>
          <a:bodyPr/>
          <a:lstStyle/>
          <a:p>
            <a:pPr lvl="0"/>
            <a:r>
              <a:rPr lang="en-US" smtClean="0"/>
              <a:t>23/10-2012</a:t>
            </a:r>
            <a:endParaRPr lang="en-US"/>
          </a:p>
        </p:txBody>
      </p:sp>
      <p:sp>
        <p:nvSpPr>
          <p:cNvPr id="5" name="Slide Number Placeholder 3"/>
          <p:cNvSpPr>
            <a:spLocks noGrp="1"/>
          </p:cNvSpPr>
          <p:nvPr>
            <p:ph type="sldNum" sz="quarter" idx="12"/>
          </p:nvPr>
        </p:nvSpPr>
        <p:spPr/>
        <p:txBody>
          <a:bodyPr/>
          <a:lstStyle/>
          <a:p>
            <a:pPr lvl="0"/>
            <a:fld id="{82CD664D-8039-4210-91AD-370F3D36EF40}" type="slidenum">
              <a:t>30</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AdS-CFT</a:t>
            </a:r>
          </a:p>
        </p:txBody>
      </p:sp>
      <p:sp>
        <p:nvSpPr>
          <p:cNvPr id="6" name="Text Placeholder 2"/>
          <p:cNvSpPr txBox="1">
            <a:spLocks/>
          </p:cNvSpPr>
          <p:nvPr/>
        </p:nvSpPr>
        <p:spPr>
          <a:xfrm>
            <a:off x="241176" y="1268760"/>
            <a:ext cx="5626968" cy="5112568"/>
          </a:xfrm>
          <a:prstGeom prst="rect">
            <a:avLst/>
          </a:prstGeom>
          <a:noFill/>
          <a:ln>
            <a:noFill/>
          </a:ln>
        </p:spPr>
        <p:txBody>
          <a:bodyPr lIns="0" tIns="0" rIns="0" bIns="0"/>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rtl="0"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r>
              <a:rPr lang="en-US" dirty="0" smtClean="0">
                <a:latin typeface="" pitchFamily="16"/>
              </a:rPr>
              <a:t>How to reconcile nearly ideal fluid with energy density like a relativistic gas?</a:t>
            </a:r>
          </a:p>
          <a:p>
            <a:r>
              <a:rPr lang="en-US" dirty="0" err="1" smtClean="0">
                <a:latin typeface="" pitchFamily="16"/>
              </a:rPr>
              <a:t>AdS</a:t>
            </a:r>
            <a:r>
              <a:rPr lang="en-US" dirty="0" smtClean="0">
                <a:latin typeface="" pitchFamily="16"/>
              </a:rPr>
              <a:t>-CFT correspondence (conjecture)</a:t>
            </a:r>
          </a:p>
          <a:p>
            <a:pPr lvl="1"/>
            <a:r>
              <a:rPr lang="en-US" dirty="0" smtClean="0"/>
              <a:t>J.M. </a:t>
            </a:r>
            <a:r>
              <a:rPr lang="en-US" dirty="0" err="1" smtClean="0">
                <a:latin typeface="" pitchFamily="16"/>
              </a:rPr>
              <a:t>Maldacena</a:t>
            </a:r>
            <a:r>
              <a:rPr lang="en-US" dirty="0" smtClean="0">
                <a:latin typeface="" pitchFamily="16"/>
              </a:rPr>
              <a:t>, </a:t>
            </a:r>
            <a:r>
              <a:rPr lang="sv-SE" dirty="0" smtClean="0"/>
              <a:t>Adv.Theor.Math.Phys.2:231-252, 1998, 8595 citations on inspire=most cited</a:t>
            </a:r>
            <a:endParaRPr lang="en-US" dirty="0" smtClean="0">
              <a:latin typeface="" pitchFamily="16"/>
            </a:endParaRPr>
          </a:p>
          <a:p>
            <a:r>
              <a:rPr lang="en-US" dirty="0" smtClean="0">
                <a:latin typeface="" pitchFamily="16"/>
              </a:rPr>
              <a:t>Duality between </a:t>
            </a:r>
            <a:r>
              <a:rPr lang="en-US" b="1" i="1" u="sng" dirty="0" smtClean="0">
                <a:latin typeface="" pitchFamily="16"/>
              </a:rPr>
              <a:t>weakly</a:t>
            </a:r>
            <a:r>
              <a:rPr lang="en-US" dirty="0" smtClean="0">
                <a:latin typeface="" pitchFamily="16"/>
              </a:rPr>
              <a:t> coupled gravity like theory (</a:t>
            </a:r>
            <a:r>
              <a:rPr lang="en-US" dirty="0" err="1" smtClean="0">
                <a:latin typeface="" pitchFamily="16"/>
              </a:rPr>
              <a:t>AdS</a:t>
            </a:r>
            <a:r>
              <a:rPr lang="en-US" dirty="0" smtClean="0">
                <a:latin typeface="" pitchFamily="16"/>
              </a:rPr>
              <a:t>) and </a:t>
            </a:r>
            <a:r>
              <a:rPr lang="en-US" b="1" i="1" u="sng" dirty="0" smtClean="0">
                <a:latin typeface="" pitchFamily="16"/>
              </a:rPr>
              <a:t>strongly</a:t>
            </a:r>
            <a:r>
              <a:rPr lang="en-US" dirty="0" smtClean="0">
                <a:latin typeface="" pitchFamily="16"/>
              </a:rPr>
              <a:t> coupled QCD like theory (CFT)</a:t>
            </a:r>
          </a:p>
          <a:p>
            <a:r>
              <a:rPr lang="en-US" dirty="0" smtClean="0">
                <a:latin typeface="" pitchFamily="16"/>
              </a:rPr>
              <a:t>QCD like theory, but</a:t>
            </a:r>
            <a:endParaRPr lang="en-US" dirty="0">
              <a:latin typeface="" pitchFamily="16"/>
            </a:endParaRPr>
          </a:p>
          <a:p>
            <a:pPr lvl="1"/>
            <a:r>
              <a:rPr lang="en-US" dirty="0" smtClean="0">
                <a:latin typeface="" pitchFamily="16"/>
              </a:rPr>
              <a:t>conformal (no confinement, no running coupling)</a:t>
            </a:r>
          </a:p>
          <a:p>
            <a:pPr lvl="1"/>
            <a:r>
              <a:rPr lang="en-US" dirty="0" smtClean="0">
                <a:latin typeface="" pitchFamily="16"/>
              </a:rPr>
              <a:t> infinite </a:t>
            </a:r>
            <a:r>
              <a:rPr lang="en-US" dirty="0" err="1" smtClean="0">
                <a:latin typeface="" pitchFamily="16"/>
              </a:rPr>
              <a:t>Ncolors</a:t>
            </a:r>
            <a:r>
              <a:rPr lang="en-US" dirty="0" smtClean="0">
                <a:latin typeface="" pitchFamily="16"/>
              </a:rPr>
              <a:t> </a:t>
            </a:r>
          </a:p>
          <a:p>
            <a:pPr lvl="1"/>
            <a:r>
              <a:rPr lang="en-US" dirty="0" smtClean="0">
                <a:latin typeface="" pitchFamily="16"/>
              </a:rPr>
              <a:t>SUSY</a:t>
            </a:r>
          </a:p>
        </p:txBody>
      </p:sp>
      <p:sp>
        <p:nvSpPr>
          <p:cNvPr id="7" name="Rectangle 6"/>
          <p:cNvSpPr/>
          <p:nvPr/>
        </p:nvSpPr>
        <p:spPr>
          <a:xfrm>
            <a:off x="5724128" y="5805264"/>
            <a:ext cx="3500061" cy="646331"/>
          </a:xfrm>
          <a:prstGeom prst="rect">
            <a:avLst/>
          </a:prstGeom>
        </p:spPr>
        <p:txBody>
          <a:bodyPr wrap="none">
            <a:spAutoFit/>
          </a:bodyPr>
          <a:lstStyle/>
          <a:p>
            <a:r>
              <a:rPr lang="sv-SE" dirty="0" smtClean="0">
                <a:solidFill>
                  <a:schemeClr val="bg1"/>
                </a:solidFill>
              </a:rPr>
              <a:t>From:</a:t>
            </a:r>
          </a:p>
          <a:p>
            <a:r>
              <a:rPr lang="sv-SE" dirty="0" smtClean="0">
                <a:solidFill>
                  <a:schemeClr val="bg1"/>
                </a:solidFill>
              </a:rPr>
              <a:t>http://quark.itp.tuwien.ac.at/~ads/</a:t>
            </a:r>
            <a:endParaRPr lang="sv-SE" dirty="0">
              <a:solidFill>
                <a:schemeClr val="bg1"/>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8179" y="1277144"/>
            <a:ext cx="3200325" cy="45281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4" name="Date Placeholder 2"/>
          <p:cNvSpPr>
            <a:spLocks noGrp="1"/>
          </p:cNvSpPr>
          <p:nvPr>
            <p:ph type="dt" sz="half" idx="11"/>
          </p:nvPr>
        </p:nvSpPr>
        <p:spPr/>
        <p:txBody>
          <a:bodyPr/>
          <a:lstStyle/>
          <a:p>
            <a:pPr lvl="0"/>
            <a:r>
              <a:rPr lang="en-US" smtClean="0"/>
              <a:t>23/10-2012</a:t>
            </a:r>
            <a:endParaRPr lang="en-US"/>
          </a:p>
        </p:txBody>
      </p:sp>
      <p:sp>
        <p:nvSpPr>
          <p:cNvPr id="5" name="Slide Number Placeholder 3"/>
          <p:cNvSpPr>
            <a:spLocks noGrp="1"/>
          </p:cNvSpPr>
          <p:nvPr>
            <p:ph type="sldNum" sz="quarter" idx="12"/>
          </p:nvPr>
        </p:nvSpPr>
        <p:spPr/>
        <p:txBody>
          <a:bodyPr/>
          <a:lstStyle/>
          <a:p>
            <a:pPr lvl="0"/>
            <a:fld id="{82CD664D-8039-4210-91AD-370F3D36EF40}" type="slidenum">
              <a:t>31</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AdS-CFT</a:t>
            </a:r>
          </a:p>
        </p:txBody>
      </p:sp>
      <p:sp>
        <p:nvSpPr>
          <p:cNvPr id="6" name="Text Placeholder 2"/>
          <p:cNvSpPr txBox="1">
            <a:spLocks/>
          </p:cNvSpPr>
          <p:nvPr/>
        </p:nvSpPr>
        <p:spPr>
          <a:xfrm>
            <a:off x="457200" y="1268760"/>
            <a:ext cx="8229600" cy="5112568"/>
          </a:xfrm>
          <a:prstGeom prst="rect">
            <a:avLst/>
          </a:prstGeom>
          <a:noFill/>
          <a:ln>
            <a:noFill/>
          </a:ln>
        </p:spPr>
        <p:txBody>
          <a:bodyPr lIns="0" tIns="0" rIns="0" bIns="0"/>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rtl="0"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r>
              <a:rPr lang="en-US" dirty="0" smtClean="0">
                <a:latin typeface="" pitchFamily="16"/>
              </a:rPr>
              <a:t>Two very important results:</a:t>
            </a:r>
          </a:p>
          <a:p>
            <a:pPr lvl="1"/>
            <a:r>
              <a:rPr lang="en-US" dirty="0" smtClean="0">
                <a:latin typeface="" pitchFamily="16"/>
              </a:rPr>
              <a:t>Conjectured bound on shear viscosity: </a:t>
            </a:r>
            <a:r>
              <a:rPr lang="el-GR" dirty="0" smtClean="0">
                <a:latin typeface="" pitchFamily="16"/>
              </a:rPr>
              <a:t>η</a:t>
            </a:r>
            <a:r>
              <a:rPr lang="sv-SE" dirty="0" smtClean="0">
                <a:latin typeface="" pitchFamily="16"/>
              </a:rPr>
              <a:t>/s≥1/(4</a:t>
            </a:r>
            <a:r>
              <a:rPr lang="el-GR" dirty="0" smtClean="0">
                <a:latin typeface="" pitchFamily="16"/>
              </a:rPr>
              <a:t>π</a:t>
            </a:r>
            <a:r>
              <a:rPr lang="sv-SE" dirty="0" smtClean="0">
                <a:latin typeface="" pitchFamily="16"/>
              </a:rPr>
              <a:t>)~0.08</a:t>
            </a:r>
            <a:endParaRPr lang="en-US" dirty="0" smtClean="0">
              <a:latin typeface="" pitchFamily="16"/>
            </a:endParaRPr>
          </a:p>
          <a:p>
            <a:pPr lvl="2"/>
            <a:r>
              <a:rPr lang="en-US" b="1" dirty="0" smtClean="0">
                <a:solidFill>
                  <a:schemeClr val="bg1"/>
                </a:solidFill>
              </a:rPr>
              <a:t>Viscosity in strongly interacting quantum field theories from black hole physics, P. </a:t>
            </a:r>
            <a:r>
              <a:rPr lang="en-US" b="1" dirty="0" err="1" smtClean="0">
                <a:solidFill>
                  <a:schemeClr val="bg1"/>
                </a:solidFill>
              </a:rPr>
              <a:t>Kovtun</a:t>
            </a:r>
            <a:r>
              <a:rPr lang="en-US" b="1" dirty="0" smtClean="0">
                <a:solidFill>
                  <a:schemeClr val="bg1"/>
                </a:solidFill>
              </a:rPr>
              <a:t>, D.T. Son, A.O. </a:t>
            </a:r>
            <a:r>
              <a:rPr lang="en-US" b="1" dirty="0" err="1" smtClean="0">
                <a:solidFill>
                  <a:schemeClr val="bg1"/>
                </a:solidFill>
              </a:rPr>
              <a:t>Starinets</a:t>
            </a:r>
            <a:r>
              <a:rPr lang="en-US" b="1" dirty="0" smtClean="0">
                <a:solidFill>
                  <a:schemeClr val="bg1"/>
                </a:solidFill>
              </a:rPr>
              <a:t> (Washington U., Seattle),  </a:t>
            </a:r>
            <a:r>
              <a:rPr lang="en-US" b="1" dirty="0" err="1" smtClean="0">
                <a:solidFill>
                  <a:schemeClr val="bg1"/>
                </a:solidFill>
              </a:rPr>
              <a:t>Phys.Rev.Lett</a:t>
            </a:r>
            <a:r>
              <a:rPr lang="en-US" b="1" dirty="0" smtClean="0">
                <a:solidFill>
                  <a:schemeClr val="bg1"/>
                </a:solidFill>
              </a:rPr>
              <a:t>. 94 (2005) 111601. </a:t>
            </a:r>
            <a:r>
              <a:rPr lang="en-US" b="1" dirty="0">
                <a:solidFill>
                  <a:schemeClr val="bg1"/>
                </a:solidFill>
              </a:rPr>
              <a:t>(</a:t>
            </a:r>
            <a:r>
              <a:rPr lang="en-US" b="1" dirty="0" smtClean="0">
                <a:solidFill>
                  <a:schemeClr val="bg1"/>
                </a:solidFill>
              </a:rPr>
              <a:t>989 citations on inspire.)</a:t>
            </a:r>
            <a:endParaRPr lang="en-US" dirty="0" smtClean="0">
              <a:latin typeface="" pitchFamily="16"/>
            </a:endParaRPr>
          </a:p>
          <a:p>
            <a:pPr lvl="1"/>
            <a:r>
              <a:rPr lang="en-US" dirty="0" smtClean="0">
                <a:latin typeface="" pitchFamily="16"/>
              </a:rPr>
              <a:t>Possibility of infinitely strong coupling at energy density of ¾ SB gas</a:t>
            </a:r>
          </a:p>
          <a:p>
            <a:endParaRPr lang="en-US" dirty="0" smtClean="0">
              <a:latin typeface="" pitchFamily="16"/>
            </a:endParaRPr>
          </a:p>
        </p:txBody>
      </p:sp>
      <p:pic>
        <p:nvPicPr>
          <p:cNvPr id="8" name="Picture 7"/>
          <p:cNvPicPr>
            <a:picLocks noChangeAspect="1"/>
          </p:cNvPicPr>
          <p:nvPr/>
        </p:nvPicPr>
        <p:blipFill>
          <a:blip r:embed="rId6">
            <a:lum/>
            <a:alphaModFix/>
          </a:blip>
          <a:srcRect/>
          <a:stretch>
            <a:fillRect/>
          </a:stretch>
        </p:blipFill>
        <p:spPr>
          <a:xfrm>
            <a:off x="2987824" y="3645024"/>
            <a:ext cx="3785760" cy="2743199"/>
          </a:xfrm>
          <a:prstGeom prst="rect">
            <a:avLst/>
          </a:prstGeom>
          <a:noFill/>
          <a:ln>
            <a:noFill/>
          </a:ln>
        </p:spPr>
      </p:pic>
    </p:spTree>
    <p:extLst>
      <p:ext uri="{BB962C8B-B14F-4D97-AF65-F5344CB8AC3E}">
        <p14:creationId xmlns:p14="http://schemas.microsoft.com/office/powerpoint/2010/main" val="309011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101551C5-9250-4AD4-AC6F-F6EC1BC30C9D}" type="slidenum">
              <a:t>32</a:t>
            </a:fld>
            <a:endParaRPr lang="en-US"/>
          </a:p>
        </p:txBody>
      </p:sp>
      <p:sp>
        <p:nvSpPr>
          <p:cNvPr id="2" name="Title 1"/>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QGP fluid compared to other fluids</a:t>
            </a:r>
          </a:p>
        </p:txBody>
      </p:sp>
      <p:pic>
        <p:nvPicPr>
          <p:cNvPr id="3" name="Picture 2"/>
          <p:cNvPicPr>
            <a:picLocks noChangeAspect="1"/>
          </p:cNvPicPr>
          <p:nvPr/>
        </p:nvPicPr>
        <p:blipFill>
          <a:blip r:embed="rId4">
            <a:lum/>
            <a:alphaModFix/>
          </a:blip>
          <a:srcRect l="14843" t="32450" r="19528" b="14579"/>
          <a:stretch>
            <a:fillRect/>
          </a:stretch>
        </p:blipFill>
        <p:spPr>
          <a:xfrm>
            <a:off x="179512" y="1598934"/>
            <a:ext cx="6471272" cy="4134322"/>
          </a:xfrm>
          <a:prstGeom prst="rect">
            <a:avLst/>
          </a:prstGeom>
          <a:noFill/>
          <a:ln>
            <a:noFill/>
          </a:ln>
        </p:spPr>
      </p:pic>
      <p:graphicFrame>
        <p:nvGraphicFramePr>
          <p:cNvPr id="4" name="Object 9"/>
          <p:cNvGraphicFramePr/>
          <p:nvPr>
            <p:extLst>
              <p:ext uri="{D42A27DB-BD31-4B8C-83A1-F6EECF244321}">
                <p14:modId xmlns:p14="http://schemas.microsoft.com/office/powerpoint/2010/main" val="4253260080"/>
              </p:ext>
            </p:extLst>
          </p:nvPr>
        </p:nvGraphicFramePr>
        <p:xfrm>
          <a:off x="6422976" y="3704390"/>
          <a:ext cx="2580840" cy="1504440"/>
        </p:xfrm>
        <a:graphic>
          <a:graphicData uri="http://schemas.openxmlformats.org/presentationml/2006/ole">
            <mc:AlternateContent xmlns:mc="http://schemas.openxmlformats.org/markup-compatibility/2006">
              <mc:Choice xmlns:v="urn:schemas-microsoft-com:vml" Requires="v">
                <p:oleObj spid="_x0000_s1063" r:id="rId5" imgW="26009600" imgH="13817600" progId="Equation.3">
                  <p:embed/>
                </p:oleObj>
              </mc:Choice>
              <mc:Fallback>
                <p:oleObj r:id="rId5" imgW="26009600" imgH="13817600" progId="Equation.3">
                  <p:embed/>
                  <p:pic>
                    <p:nvPicPr>
                      <p:cNvPr id="0" name=""/>
                      <p:cNvPicPr/>
                      <p:nvPr/>
                    </p:nvPicPr>
                    <p:blipFill>
                      <a:blip r:embed="rId6"/>
                      <a:stretch>
                        <a:fillRect/>
                      </a:stretch>
                    </p:blipFill>
                    <p:spPr>
                      <a:xfrm>
                        <a:off x="6422976" y="3704390"/>
                        <a:ext cx="2580840" cy="1504440"/>
                      </a:xfrm>
                      <a:prstGeom prst="rect">
                        <a:avLst/>
                      </a:prstGeom>
                      <a:solidFill>
                        <a:srgbClr val="99CCFF"/>
                      </a:solidFill>
                      <a:ln w="0">
                        <a:solidFill>
                          <a:srgbClr val="000000"/>
                        </a:solidFill>
                        <a:prstDash val="solid"/>
                      </a:ln>
                    </p:spPr>
                  </p:pic>
                </p:oleObj>
              </mc:Fallback>
            </mc:AlternateContent>
          </a:graphicData>
        </a:graphic>
      </p:graphicFrame>
      <p:sp>
        <p:nvSpPr>
          <p:cNvPr id="5" name="Line 8"/>
          <p:cNvSpPr/>
          <p:nvPr/>
        </p:nvSpPr>
        <p:spPr>
          <a:xfrm flipH="1">
            <a:off x="5117976" y="4641110"/>
            <a:ext cx="1295280" cy="457199"/>
          </a:xfrm>
          <a:prstGeom prst="line">
            <a:avLst/>
          </a:prstGeom>
          <a:noFill/>
          <a:ln w="57240">
            <a:solidFill>
              <a:srgbClr val="FF0000"/>
            </a:solidFill>
            <a:prstDash val="solid"/>
            <a:round/>
            <a:tailEnd type="arrow"/>
          </a:ln>
        </p:spPr>
        <p:txBody>
          <a:bodyPr vert="horz" wrap="square" lIns="90000" tIns="45000" rIns="90000" bIns="45000" anchor="t" anchorCtr="1"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6553200" y="6245225"/>
            <a:ext cx="2133600" cy="476250"/>
          </a:xfrm>
        </p:spPr>
        <p:txBody>
          <a:bodyPr/>
          <a:lstStyle/>
          <a:p>
            <a:fld id="{EBE7CF1E-3238-4206-8410-6339C3294D36}" type="slidenum">
              <a:rPr lang="en-US"/>
              <a:pPr/>
              <a:t>33</a:t>
            </a:fld>
            <a:endParaRPr lang="en-US"/>
          </a:p>
        </p:txBody>
      </p:sp>
      <p:sp>
        <p:nvSpPr>
          <p:cNvPr id="5" name="Text Box 5"/>
          <p:cNvSpPr txBox="1">
            <a:spLocks noChangeArrowheads="1"/>
          </p:cNvSpPr>
          <p:nvPr/>
        </p:nvSpPr>
        <p:spPr bwMode="auto">
          <a:xfrm>
            <a:off x="2057400" y="76200"/>
            <a:ext cx="184150" cy="641350"/>
          </a:xfrm>
          <a:prstGeom prst="rect">
            <a:avLst/>
          </a:prstGeom>
          <a:noFill/>
          <a:ln w="9525">
            <a:noFill/>
            <a:miter lim="800000"/>
            <a:headEnd/>
            <a:tailEnd/>
          </a:ln>
          <a:effectLst/>
        </p:spPr>
        <p:txBody>
          <a:bodyPr wrap="none">
            <a:spAutoFit/>
          </a:bodyPr>
          <a:lstStyle/>
          <a:p>
            <a:endParaRPr lang="en-US" sz="3600" u="sng">
              <a:solidFill>
                <a:schemeClr val="bg1"/>
              </a:solidFill>
              <a:cs typeface="Arial" charset="0"/>
            </a:endParaRPr>
          </a:p>
        </p:txBody>
      </p:sp>
      <p:sp>
        <p:nvSpPr>
          <p:cNvPr id="7" name="Text Box 11"/>
          <p:cNvSpPr txBox="1">
            <a:spLocks noChangeArrowheads="1"/>
          </p:cNvSpPr>
          <p:nvPr/>
        </p:nvSpPr>
        <p:spPr bwMode="auto">
          <a:xfrm>
            <a:off x="229051" y="1196752"/>
            <a:ext cx="4919013" cy="1077218"/>
          </a:xfrm>
          <a:prstGeom prst="rect">
            <a:avLst/>
          </a:prstGeom>
          <a:noFill/>
          <a:ln w="9525" algn="ctr">
            <a:noFill/>
            <a:miter lim="800000"/>
            <a:headEnd/>
            <a:tailEnd/>
          </a:ln>
          <a:effectLst/>
        </p:spPr>
        <p:txBody>
          <a:bodyPr wrap="square">
            <a:spAutoFit/>
          </a:bodyPr>
          <a:lstStyle/>
          <a:p>
            <a:r>
              <a:rPr lang="en-US" sz="3200" dirty="0">
                <a:solidFill>
                  <a:schemeClr val="bg1"/>
                </a:solidFill>
              </a:rPr>
              <a:t>Strongly interacting Li </a:t>
            </a:r>
            <a:r>
              <a:rPr lang="en-US" sz="3200" dirty="0" smtClean="0">
                <a:solidFill>
                  <a:schemeClr val="bg1"/>
                </a:solidFill>
              </a:rPr>
              <a:t>atoms released from a trap</a:t>
            </a:r>
            <a:endParaRPr lang="en-US" sz="3200" dirty="0">
              <a:solidFill>
                <a:schemeClr val="bg1"/>
              </a:solidFill>
            </a:endParaRPr>
          </a:p>
        </p:txBody>
      </p:sp>
      <p:pic>
        <p:nvPicPr>
          <p:cNvPr id="14" name="Picture 31"/>
          <p:cNvPicPr>
            <a:picLocks noChangeAspect="1" noChangeArrowheads="1"/>
          </p:cNvPicPr>
          <p:nvPr/>
        </p:nvPicPr>
        <p:blipFill>
          <a:blip r:embed="rId2" cstate="print"/>
          <a:srcRect l="32835"/>
          <a:stretch>
            <a:fillRect/>
          </a:stretch>
        </p:blipFill>
        <p:spPr bwMode="auto">
          <a:xfrm>
            <a:off x="251520" y="2440928"/>
            <a:ext cx="4104456" cy="3649763"/>
          </a:xfrm>
          <a:prstGeom prst="rect">
            <a:avLst/>
          </a:prstGeom>
          <a:noFill/>
          <a:ln w="25400" algn="ctr">
            <a:noFill/>
            <a:miter lim="800000"/>
            <a:headEnd/>
            <a:tailEnd/>
          </a:ln>
          <a:effectLst/>
        </p:spPr>
      </p:pic>
      <p:sp>
        <p:nvSpPr>
          <p:cNvPr id="15" name="Line 23"/>
          <p:cNvSpPr>
            <a:spLocks noChangeShapeType="1"/>
          </p:cNvSpPr>
          <p:nvPr/>
        </p:nvSpPr>
        <p:spPr bwMode="auto">
          <a:xfrm flipV="1">
            <a:off x="1043608" y="4869160"/>
            <a:ext cx="2996904" cy="1"/>
          </a:xfrm>
          <a:prstGeom prst="line">
            <a:avLst/>
          </a:prstGeom>
          <a:noFill/>
          <a:ln w="28575">
            <a:solidFill>
              <a:srgbClr val="FF0000"/>
            </a:solidFill>
            <a:round/>
            <a:headEnd/>
            <a:tailEnd/>
          </a:ln>
          <a:effectLst/>
        </p:spPr>
        <p:txBody>
          <a:bodyPr wrap="square">
            <a:spAutoFit/>
          </a:bodyPr>
          <a:lstStyle/>
          <a:p>
            <a:endParaRPr lang="en-US"/>
          </a:p>
        </p:txBody>
      </p:sp>
      <p:sp>
        <p:nvSpPr>
          <p:cNvPr id="16" name="Text Box 24"/>
          <p:cNvSpPr txBox="1">
            <a:spLocks noChangeArrowheads="1"/>
          </p:cNvSpPr>
          <p:nvPr/>
        </p:nvSpPr>
        <p:spPr bwMode="auto">
          <a:xfrm>
            <a:off x="5436096" y="5279355"/>
            <a:ext cx="2987675" cy="669925"/>
          </a:xfrm>
          <a:prstGeom prst="rect">
            <a:avLst/>
          </a:prstGeom>
          <a:solidFill>
            <a:schemeClr val="bg1"/>
          </a:solidFill>
          <a:ln w="28575" algn="ctr">
            <a:solidFill>
              <a:srgbClr val="FF0000"/>
            </a:solidFill>
            <a:miter lim="800000"/>
            <a:headEnd/>
            <a:tailEnd/>
          </a:ln>
          <a:effectLst/>
        </p:spPr>
        <p:txBody>
          <a:bodyPr wrap="none">
            <a:spAutoFit/>
          </a:bodyPr>
          <a:lstStyle/>
          <a:p>
            <a:r>
              <a:rPr lang="en-US" sz="3600">
                <a:solidFill>
                  <a:srgbClr val="FF0000"/>
                </a:solidFill>
                <a:latin typeface="Symbol" pitchFamily="18" charset="2"/>
              </a:rPr>
              <a:t>h</a:t>
            </a:r>
            <a:r>
              <a:rPr lang="en-US" sz="3600">
                <a:solidFill>
                  <a:srgbClr val="FF0000"/>
                </a:solidFill>
              </a:rPr>
              <a:t>/s ~ 7 x 1/4</a:t>
            </a:r>
            <a:r>
              <a:rPr lang="en-US" sz="3600">
                <a:solidFill>
                  <a:srgbClr val="FF0000"/>
                </a:solidFill>
                <a:latin typeface="Symbol" pitchFamily="18" charset="2"/>
              </a:rPr>
              <a:t>p</a:t>
            </a:r>
          </a:p>
        </p:txBody>
      </p:sp>
      <p:pic>
        <p:nvPicPr>
          <p:cNvPr id="17" name="Picture 32" descr="expansion"/>
          <p:cNvPicPr>
            <a:picLocks noChangeAspect="1" noChangeArrowheads="1" noCrop="1"/>
          </p:cNvPicPr>
          <p:nvPr/>
        </p:nvPicPr>
        <p:blipFill>
          <a:blip r:embed="rId3" cstate="print"/>
          <a:srcRect/>
          <a:stretch>
            <a:fillRect/>
          </a:stretch>
        </p:blipFill>
        <p:spPr bwMode="auto">
          <a:xfrm>
            <a:off x="5334000" y="1283568"/>
            <a:ext cx="3657600" cy="3657600"/>
          </a:xfrm>
          <a:prstGeom prst="rect">
            <a:avLst/>
          </a:prstGeom>
          <a:noFill/>
          <a:ln w="38100">
            <a:solidFill>
              <a:srgbClr val="FFFF00"/>
            </a:solidFill>
          </a:ln>
        </p:spPr>
      </p:pic>
      <p:sp>
        <p:nvSpPr>
          <p:cNvPr id="18" name="Text Box 33"/>
          <p:cNvSpPr txBox="1">
            <a:spLocks noChangeArrowheads="1"/>
          </p:cNvSpPr>
          <p:nvPr/>
        </p:nvSpPr>
        <p:spPr bwMode="auto">
          <a:xfrm>
            <a:off x="412428" y="6093296"/>
            <a:ext cx="4519612" cy="338554"/>
          </a:xfrm>
          <a:prstGeom prst="rect">
            <a:avLst/>
          </a:prstGeom>
          <a:noFill/>
          <a:ln w="9525" algn="ctr">
            <a:noFill/>
            <a:miter lim="800000"/>
            <a:headEnd/>
            <a:tailEnd/>
          </a:ln>
          <a:effectLst/>
        </p:spPr>
        <p:txBody>
          <a:bodyPr wrap="square">
            <a:spAutoFit/>
          </a:bodyPr>
          <a:lstStyle/>
          <a:p>
            <a:r>
              <a:rPr lang="en-US" sz="1600" dirty="0" smtClean="0">
                <a:solidFill>
                  <a:schemeClr val="bg1"/>
                </a:solidFill>
              </a:rPr>
              <a:t>http://www.physics.ncsu.edu/jet/index.html</a:t>
            </a:r>
            <a:endParaRPr lang="en-US" sz="1600" dirty="0">
              <a:solidFill>
                <a:schemeClr val="bg1"/>
              </a:solidFill>
            </a:endParaRPr>
          </a:p>
        </p:txBody>
      </p:sp>
      <p:sp>
        <p:nvSpPr>
          <p:cNvPr id="12" name="Footer Placeholder 1"/>
          <p:cNvSpPr>
            <a:spLocks noGrp="1"/>
          </p:cNvSpPr>
          <p:nvPr>
            <p:ph type="ftr" sz="quarter" idx="10"/>
          </p:nvPr>
        </p:nvSpPr>
        <p:spPr>
          <a:xfrm>
            <a:off x="1828800" y="6396120"/>
            <a:ext cx="4990320" cy="457559"/>
          </a:xfrm>
        </p:spPr>
        <p:txBody>
          <a:bodyPr/>
          <a:lstStyle/>
          <a:p>
            <a:pPr lvl="0"/>
            <a:r>
              <a:rPr lang="en-US" smtClean="0"/>
              <a:t>The Highest Man-Made Temperature</a:t>
            </a:r>
          </a:p>
          <a:p>
            <a:pPr lvl="0"/>
            <a:r>
              <a:rPr lang="en-US" smtClean="0"/>
              <a:t> P. Christiansen (Lund)</a:t>
            </a:r>
            <a:endParaRPr lang="en-US"/>
          </a:p>
        </p:txBody>
      </p:sp>
      <p:sp>
        <p:nvSpPr>
          <p:cNvPr id="19" name="Date Placeholder 2"/>
          <p:cNvSpPr>
            <a:spLocks noGrp="1"/>
          </p:cNvSpPr>
          <p:nvPr>
            <p:ph type="dt" sz="half" idx="11"/>
          </p:nvPr>
        </p:nvSpPr>
        <p:spPr>
          <a:xfrm>
            <a:off x="456839" y="6314760"/>
            <a:ext cx="1066680" cy="466920"/>
          </a:xfrm>
        </p:spPr>
        <p:txBody>
          <a:bodyPr/>
          <a:lstStyle/>
          <a:p>
            <a:pPr lvl="0"/>
            <a:r>
              <a:rPr lang="en-US" smtClean="0"/>
              <a:t>23/10-2012</a:t>
            </a:r>
            <a:endParaRPr lang="en-US"/>
          </a:p>
        </p:txBody>
      </p:sp>
      <p:sp>
        <p:nvSpPr>
          <p:cNvPr id="20" name="Title 1"/>
          <p:cNvSpPr txBox="1">
            <a:spLocks noGrp="1"/>
          </p:cNvSpPr>
          <p:nvPr>
            <p:ph type="title" idx="4294967295"/>
          </p:nvPr>
        </p:nvSpPr>
        <p:spPr>
          <a:xfrm>
            <a:off x="1113480" y="-360"/>
            <a:ext cx="7445519" cy="1143360"/>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The QGP fluid compared to other fluids</a:t>
            </a:r>
            <a:endParaRPr lang="en-US" dirty="0"/>
          </a:p>
        </p:txBody>
      </p:sp>
    </p:spTree>
    <p:extLst>
      <p:ext uri="{BB962C8B-B14F-4D97-AF65-F5344CB8AC3E}">
        <p14:creationId xmlns:p14="http://schemas.microsoft.com/office/powerpoint/2010/main" val="1438587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4" name="Date Placeholder 2"/>
          <p:cNvSpPr>
            <a:spLocks noGrp="1"/>
          </p:cNvSpPr>
          <p:nvPr>
            <p:ph type="dt" sz="half" idx="11"/>
          </p:nvPr>
        </p:nvSpPr>
        <p:spPr/>
        <p:txBody>
          <a:bodyPr/>
          <a:lstStyle/>
          <a:p>
            <a:pPr lvl="0"/>
            <a:r>
              <a:rPr lang="en-US" smtClean="0"/>
              <a:t>23/10-2012</a:t>
            </a:r>
            <a:endParaRPr lang="en-US"/>
          </a:p>
        </p:txBody>
      </p:sp>
      <p:sp>
        <p:nvSpPr>
          <p:cNvPr id="5" name="Slide Number Placeholder 3"/>
          <p:cNvSpPr>
            <a:spLocks noGrp="1"/>
          </p:cNvSpPr>
          <p:nvPr>
            <p:ph type="sldNum" sz="quarter" idx="12"/>
          </p:nvPr>
        </p:nvSpPr>
        <p:spPr/>
        <p:txBody>
          <a:bodyPr/>
          <a:lstStyle/>
          <a:p>
            <a:pPr lvl="0"/>
            <a:fld id="{16C72799-3C33-49A4-861F-9E1EF8F14746}" type="slidenum">
              <a:t>34</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The QGP fluid compared to other fluids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39821"/>
            <a:ext cx="8143579" cy="374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245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B2E70349-29A8-4163-B2F2-49DD7C76EC7A}" type="slidenum">
              <a:t>35</a:t>
            </a:fld>
            <a:endParaRPr lang="en-US"/>
          </a:p>
        </p:txBody>
      </p:sp>
      <p:sp>
        <p:nvSpPr>
          <p:cNvPr id="2" name="Title 1"/>
          <p:cNvSpPr txBox="1">
            <a:spLocks noGrp="1"/>
          </p:cNvSpPr>
          <p:nvPr>
            <p:ph type="title" idx="4294967295"/>
          </p:nvPr>
        </p:nvSpPr>
        <p:spPr>
          <a:xfrm>
            <a:off x="1113480" y="-105609"/>
            <a:ext cx="7445519" cy="1354217"/>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The QGP is less like a </a:t>
            </a:r>
            <a:r>
              <a:rPr lang="en-US" dirty="0" smtClean="0"/>
              <a:t>crowd</a:t>
            </a:r>
            <a:br>
              <a:rPr lang="en-US" dirty="0" smtClean="0"/>
            </a:br>
            <a:endParaRPr lang="en-US" dirty="0"/>
          </a:p>
        </p:txBody>
      </p:sp>
      <p:sp>
        <p:nvSpPr>
          <p:cNvPr id="3" name="Text Placeholder 2"/>
          <p:cNvSpPr txBox="1">
            <a:spLocks noGrp="1"/>
          </p:cNvSpPr>
          <p:nvPr>
            <p:ph type="body" idx="4294967295"/>
          </p:nvPr>
        </p:nvSpPr>
        <p:spPr>
          <a:xfrm>
            <a:off x="457200" y="4823280"/>
            <a:ext cx="8229600" cy="131688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a:latin typeface="" pitchFamily="16"/>
              </a:rPr>
              <a:t>Big theoretical challenge:</a:t>
            </a:r>
          </a:p>
          <a:p>
            <a:pPr lvl="1" rtl="0"/>
            <a:r>
              <a:rPr lang="en-US" dirty="0">
                <a:latin typeface="" pitchFamily="16"/>
              </a:rPr>
              <a:t>how to go from initial random collisions to organized state in a VERY short time (&lt;</a:t>
            </a:r>
            <a:r>
              <a:rPr lang="en-US" dirty="0" smtClean="0">
                <a:latin typeface="" pitchFamily="16"/>
              </a:rPr>
              <a:t>1fm/c~10</a:t>
            </a:r>
            <a:r>
              <a:rPr lang="en-US" baseline="30000" dirty="0" smtClean="0">
                <a:latin typeface="" pitchFamily="16"/>
              </a:rPr>
              <a:t>-23</a:t>
            </a:r>
            <a:r>
              <a:rPr lang="en-US" dirty="0" smtClean="0">
                <a:latin typeface="" pitchFamily="16"/>
              </a:rPr>
              <a:t>s)</a:t>
            </a:r>
            <a:endParaRPr lang="en-US" dirty="0">
              <a:latin typeface="" pitchFamily="16"/>
            </a:endParaRPr>
          </a:p>
          <a:p>
            <a:pPr lvl="1" rtl="0"/>
            <a:r>
              <a:rPr lang="en-US" dirty="0">
                <a:latin typeface="" pitchFamily="16"/>
              </a:rPr>
              <a:t>Remains to be understood</a:t>
            </a:r>
          </a:p>
        </p:txBody>
      </p:sp>
      <p:pic>
        <p:nvPicPr>
          <p:cNvPr id="4" name="Picture 3"/>
          <p:cNvPicPr>
            <a:picLocks noChangeAspect="1"/>
          </p:cNvPicPr>
          <p:nvPr/>
        </p:nvPicPr>
        <p:blipFill>
          <a:blip r:embed="rId6">
            <a:lum/>
            <a:alphaModFix/>
          </a:blip>
          <a:srcRect/>
          <a:stretch>
            <a:fillRect/>
          </a:stretch>
        </p:blipFill>
        <p:spPr>
          <a:xfrm>
            <a:off x="351360" y="1564200"/>
            <a:ext cx="4098960" cy="2667240"/>
          </a:xfrm>
          <a:prstGeom prst="rect">
            <a:avLst/>
          </a:prstGeom>
          <a:noFill/>
          <a:ln>
            <a:noFill/>
          </a:ln>
        </p:spPr>
      </p:pic>
      <p:pic>
        <p:nvPicPr>
          <p:cNvPr id="5" name="Picture 4"/>
          <p:cNvPicPr>
            <a:picLocks noChangeAspect="1"/>
          </p:cNvPicPr>
          <p:nvPr/>
        </p:nvPicPr>
        <p:blipFill>
          <a:blip r:embed="rId7">
            <a:lum/>
            <a:alphaModFix/>
          </a:blip>
          <a:srcRect/>
          <a:stretch>
            <a:fillRect/>
          </a:stretch>
        </p:blipFill>
        <p:spPr>
          <a:xfrm>
            <a:off x="4698360" y="1533960"/>
            <a:ext cx="4051800" cy="2698200"/>
          </a:xfrm>
          <a:prstGeom prst="rect">
            <a:avLst/>
          </a:prstGeom>
          <a:noFill/>
          <a:ln>
            <a:noFill/>
          </a:ln>
        </p:spPr>
      </p:pic>
      <p:sp>
        <p:nvSpPr>
          <p:cNvPr id="9" name="Title 1"/>
          <p:cNvSpPr txBox="1">
            <a:spLocks/>
          </p:cNvSpPr>
          <p:nvPr/>
        </p:nvSpPr>
        <p:spPr>
          <a:xfrm>
            <a:off x="1113480" y="-105609"/>
            <a:ext cx="7445519" cy="1354217"/>
          </a:xfrm>
          <a:prstGeom prst="rect">
            <a:avLst/>
          </a:prstGeom>
          <a:noFill/>
          <a:ln>
            <a:noFill/>
          </a:ln>
        </p:spPr>
        <p:txBody>
          <a:bodyPr lIns="0" tIns="0" rIns="0" bIns="0" anchor="ctr">
            <a:spAutoFit/>
          </a:bodyPr>
          <a:lstStyle>
            <a:defPPr lvl="0">
              <a:buClr>
                <a:srgbClr val="FFFFFF"/>
              </a:buClr>
              <a:buSzPct val="100000"/>
              <a:buFont typeface="Times New Roman" pitchFamily="18"/>
              <a:buNone/>
              <a:defRPr/>
            </a:defPPr>
            <a:lvl1pPr marL="0" marR="0" lvl="0" indent="0" algn="ctr" rtl="0" hangingPunct="1">
              <a:lnSpc>
                <a:spcPct val="100000"/>
              </a:lnSpc>
              <a:spcBef>
                <a:spcPts val="0"/>
              </a:spcBef>
              <a:spcAft>
                <a:spcPts val="0"/>
              </a:spcAft>
              <a:buClr>
                <a:srgbClr val="FFFFFF"/>
              </a:buClr>
              <a:buSzPct val="100000"/>
              <a:buFont typeface="Times New Roman" pitchFamily="18"/>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en-US" sz="4400" b="1" i="1" u="none" strike="noStrike" baseline="0">
                <a:ln>
                  <a:noFill/>
                </a:ln>
                <a:solidFill>
                  <a:srgbClr val="FFFFFF"/>
                </a:solidFill>
                <a:effectLst>
                  <a:outerShdw dist="17961" dir="2700000">
                    <a:scrgbClr r="0" g="0" b="0"/>
                  </a:outerShdw>
                </a:effectLst>
                <a:latin typeface="Times New Roman" pitchFamily="18"/>
                <a:ea typeface="Nimbus Sans L" pitchFamily="2"/>
                <a:cs typeface="Lucidasans"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Times New Roman" pitchFamily="18"/>
              <a:buNone/>
            </a:pPr>
            <a:endParaRPr lang="en-US" dirty="0" smtClean="0"/>
          </a:p>
          <a:p>
            <a:pPr>
              <a:buFont typeface="Times New Roman" pitchFamily="18"/>
              <a:buNone/>
            </a:pPr>
            <a:r>
              <a:rPr lang="en-US" dirty="0" smtClean="0"/>
              <a:t>and more like a </a:t>
            </a:r>
            <a:r>
              <a:rPr lang="en-US" dirty="0" err="1" smtClean="0"/>
              <a:t>synchro</a:t>
            </a:r>
            <a:r>
              <a:rPr lang="en-US" dirty="0" smtClean="0"/>
              <a:t> team</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4" name="Date Placeholder 2"/>
          <p:cNvSpPr>
            <a:spLocks noGrp="1"/>
          </p:cNvSpPr>
          <p:nvPr>
            <p:ph type="dt" sz="half" idx="11"/>
          </p:nvPr>
        </p:nvSpPr>
        <p:spPr/>
        <p:txBody>
          <a:bodyPr/>
          <a:lstStyle/>
          <a:p>
            <a:pPr lvl="0"/>
            <a:r>
              <a:rPr lang="en-US" smtClean="0"/>
              <a:t>23/10-2012</a:t>
            </a:r>
            <a:endParaRPr lang="en-US"/>
          </a:p>
        </p:txBody>
      </p:sp>
      <p:sp>
        <p:nvSpPr>
          <p:cNvPr id="5" name="Slide Number Placeholder 3"/>
          <p:cNvSpPr>
            <a:spLocks noGrp="1"/>
          </p:cNvSpPr>
          <p:nvPr>
            <p:ph type="sldNum" sz="quarter" idx="12"/>
          </p:nvPr>
        </p:nvSpPr>
        <p:spPr/>
        <p:txBody>
          <a:bodyPr/>
          <a:lstStyle/>
          <a:p>
            <a:pPr lvl="0"/>
            <a:fld id="{16C72799-3C33-49A4-861F-9E1EF8F14746}" type="slidenum">
              <a:t>36</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How hot is the medium?</a:t>
            </a:r>
          </a:p>
        </p:txBody>
      </p:sp>
    </p:spTree>
    <p:extLst>
      <p:ext uri="{BB962C8B-B14F-4D97-AF65-F5344CB8AC3E}">
        <p14:creationId xmlns:p14="http://schemas.microsoft.com/office/powerpoint/2010/main" val="67813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2"/>
          <p:cNvSpPr>
            <a:spLocks noGrp="1"/>
          </p:cNvSpPr>
          <p:nvPr>
            <p:ph type="dt" sz="half" idx="11"/>
          </p:nvPr>
        </p:nvSpPr>
        <p:spPr/>
        <p:txBody>
          <a:bodyPr/>
          <a:lstStyle/>
          <a:p>
            <a:pPr lvl="0"/>
            <a:r>
              <a:rPr lang="en-US" smtClean="0"/>
              <a:t>23/10-2012</a:t>
            </a:r>
            <a:endParaRPr lang="en-US"/>
          </a:p>
        </p:txBody>
      </p:sp>
      <p:sp>
        <p:nvSpPr>
          <p:cNvPr id="6" name="Slide Number Placeholder 3"/>
          <p:cNvSpPr>
            <a:spLocks noGrp="1"/>
          </p:cNvSpPr>
          <p:nvPr>
            <p:ph type="sldNum" sz="quarter" idx="12"/>
          </p:nvPr>
        </p:nvSpPr>
        <p:spPr/>
        <p:txBody>
          <a:bodyPr/>
          <a:lstStyle/>
          <a:p>
            <a:pPr lvl="0"/>
            <a:fld id="{D3591A63-A295-4E2B-9317-F02776259BED}" type="slidenum">
              <a:t>37</a:t>
            </a:fld>
            <a:endParaRPr lang="en-US"/>
          </a:p>
        </p:txBody>
      </p:sp>
      <p:sp>
        <p:nvSpPr>
          <p:cNvPr id="2" name="Title 1"/>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Temperature at freeze-out</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72" y="1412776"/>
            <a:ext cx="2475180" cy="2374776"/>
          </a:xfrm>
          <a:prstGeom prst="rect">
            <a:avLst/>
          </a:prstGeom>
        </p:spPr>
      </p:pic>
      <p:grpSp>
        <p:nvGrpSpPr>
          <p:cNvPr id="12" name="Group 11"/>
          <p:cNvGrpSpPr/>
          <p:nvPr/>
        </p:nvGrpSpPr>
        <p:grpSpPr>
          <a:xfrm>
            <a:off x="3347864" y="1412776"/>
            <a:ext cx="5760640" cy="2412458"/>
            <a:chOff x="3347864" y="1412776"/>
            <a:chExt cx="5760640" cy="241245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1412776"/>
              <a:ext cx="3864022" cy="2412458"/>
            </a:xfrm>
            <a:prstGeom prst="rect">
              <a:avLst/>
            </a:prstGeom>
          </p:spPr>
        </p:pic>
        <p:sp>
          <p:nvSpPr>
            <p:cNvPr id="11" name="Rectangle 10"/>
            <p:cNvSpPr/>
            <p:nvPr/>
          </p:nvSpPr>
          <p:spPr>
            <a:xfrm>
              <a:off x="7376628" y="1556792"/>
              <a:ext cx="1731876" cy="2031325"/>
            </a:xfrm>
            <a:prstGeom prst="rect">
              <a:avLst/>
            </a:prstGeom>
          </p:spPr>
          <p:txBody>
            <a:bodyPr wrap="square">
              <a:spAutoFit/>
            </a:bodyPr>
            <a:lstStyle/>
            <a:p>
              <a:r>
                <a:rPr lang="sv-SE" dirty="0">
                  <a:solidFill>
                    <a:schemeClr val="bg1"/>
                  </a:solidFill>
                </a:rPr>
                <a:t>Results from blast wave </a:t>
              </a:r>
            </a:p>
            <a:p>
              <a:r>
                <a:rPr lang="sv-SE" dirty="0">
                  <a:solidFill>
                    <a:schemeClr val="bg1"/>
                  </a:solidFill>
                </a:rPr>
                <a:t>a</a:t>
              </a:r>
              <a:r>
                <a:rPr lang="sv-SE" dirty="0" smtClean="0">
                  <a:solidFill>
                    <a:schemeClr val="bg1"/>
                  </a:solidFill>
                </a:rPr>
                <a:t>nalysis.</a:t>
              </a:r>
              <a:endParaRPr lang="sv-SE" dirty="0">
                <a:solidFill>
                  <a:schemeClr val="bg1"/>
                </a:solidFill>
              </a:endParaRPr>
            </a:p>
            <a:p>
              <a:r>
                <a:rPr lang="sv-SE" dirty="0">
                  <a:solidFill>
                    <a:schemeClr val="bg1"/>
                  </a:solidFill>
                </a:rPr>
                <a:t>RHIC analysis from </a:t>
              </a:r>
              <a:r>
                <a:rPr lang="sv-SE" dirty="0" smtClean="0">
                  <a:solidFill>
                    <a:schemeClr val="bg1"/>
                  </a:solidFill>
                </a:rPr>
                <a:t> STAR</a:t>
              </a:r>
              <a:endParaRPr lang="sv-SE" dirty="0">
                <a:solidFill>
                  <a:schemeClr val="bg1"/>
                </a:solidFill>
              </a:endParaRPr>
            </a:p>
            <a:p>
              <a:r>
                <a:rPr lang="sv-SE" dirty="0">
                  <a:solidFill>
                    <a:schemeClr val="bg1"/>
                  </a:solidFill>
                </a:rPr>
                <a:t>Nuclear Physics </a:t>
              </a:r>
            </a:p>
            <a:p>
              <a:r>
                <a:rPr lang="sv-SE" dirty="0">
                  <a:solidFill>
                    <a:schemeClr val="bg1"/>
                  </a:solidFill>
                </a:rPr>
                <a:t>A 757 (2005) .</a:t>
              </a:r>
            </a:p>
          </p:txBody>
        </p:sp>
      </p:grpSp>
      <p:grpSp>
        <p:nvGrpSpPr>
          <p:cNvPr id="3" name="Group 2"/>
          <p:cNvGrpSpPr/>
          <p:nvPr/>
        </p:nvGrpSpPr>
        <p:grpSpPr>
          <a:xfrm>
            <a:off x="617372" y="3933056"/>
            <a:ext cx="8485653" cy="2459157"/>
            <a:chOff x="617372" y="3933056"/>
            <a:chExt cx="8485653" cy="2459157"/>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72" y="3933056"/>
              <a:ext cx="2562483" cy="2459157"/>
            </a:xfrm>
            <a:prstGeom prst="rect">
              <a:avLst/>
            </a:prstGeom>
          </p:spPr>
        </p:pic>
        <p:pic>
          <p:nvPicPr>
            <p:cNvPr id="18" name="Picture 17"/>
            <p:cNvPicPr>
              <a:picLocks noChangeAspect="1"/>
            </p:cNvPicPr>
            <p:nvPr/>
          </p:nvPicPr>
          <p:blipFill>
            <a:blip r:embed="rId6">
              <a:lum/>
              <a:alphaModFix/>
            </a:blip>
            <a:srcRect/>
            <a:stretch>
              <a:fillRect/>
            </a:stretch>
          </p:blipFill>
          <p:spPr>
            <a:xfrm>
              <a:off x="3381481" y="4231353"/>
              <a:ext cx="2615039" cy="1828800"/>
            </a:xfrm>
            <a:prstGeom prst="rect">
              <a:avLst/>
            </a:prstGeom>
            <a:noFill/>
            <a:ln>
              <a:noFill/>
            </a:ln>
          </p:spPr>
        </p:pic>
        <p:sp>
          <p:nvSpPr>
            <p:cNvPr id="19" name="TextBox 18"/>
            <p:cNvSpPr txBox="1"/>
            <p:nvPr/>
          </p:nvSpPr>
          <p:spPr>
            <a:xfrm>
              <a:off x="6044105" y="4521864"/>
              <a:ext cx="3058920" cy="1283400"/>
            </a:xfrm>
            <a:prstGeom prst="rect">
              <a:avLst/>
            </a:prstGeom>
            <a:noFill/>
            <a:ln>
              <a:noFill/>
            </a:ln>
          </p:spPr>
          <p:txBody>
            <a:bodyPr vert="horz" wrap="square" lIns="90000" tIns="45000" rIns="90000" bIns="45000" anchorCtr="0" compatLnSpc="0">
              <a:spAutoFit/>
            </a:bodyPr>
            <a:lstStyle/>
            <a:p>
              <a:pPr marL="0" marR="0" lvl="0" indent="0" algn="l" rtl="0" hangingPunct="0">
                <a:lnSpc>
                  <a:spcPct val="100000"/>
                </a:lnSpc>
                <a:spcBef>
                  <a:spcPts val="0"/>
                </a:spcBef>
                <a:spcAft>
                  <a:spcPts val="0"/>
                </a:spcAft>
                <a:buClr>
                  <a:srgbClr val="FFFFFF"/>
                </a:buClr>
                <a:buSzPct val="100000"/>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b="0" i="0" u="none" strike="noStrike" baseline="0" dirty="0">
                  <a:ln>
                    <a:noFill/>
                  </a:ln>
                  <a:solidFill>
                    <a:srgbClr val="FFFFFF"/>
                  </a:solidFill>
                  <a:latin typeface="Arial" pitchFamily="18"/>
                  <a:ea typeface="Nimbus Sans L" pitchFamily="2"/>
                  <a:cs typeface="Lucidasans" pitchFamily="2"/>
                </a:rPr>
                <a:t>Generate hadrons with weights: </a:t>
              </a:r>
              <a:r>
                <a:rPr lang="en-US" sz="2000" b="0" i="0" u="none" strike="noStrike" baseline="0" dirty="0" err="1">
                  <a:ln>
                    <a:noFill/>
                  </a:ln>
                  <a:solidFill>
                    <a:srgbClr val="FFFFFF"/>
                  </a:solidFill>
                  <a:latin typeface="Arial" pitchFamily="18"/>
                  <a:ea typeface="Nimbus Sans L" pitchFamily="2"/>
                  <a:cs typeface="Lucidasans" pitchFamily="2"/>
                </a:rPr>
                <a:t>exp</a:t>
              </a:r>
              <a:r>
                <a:rPr lang="en-US" sz="2000" b="0" i="0" u="none" strike="noStrike" baseline="0" dirty="0">
                  <a:ln>
                    <a:noFill/>
                  </a:ln>
                  <a:solidFill>
                    <a:srgbClr val="FFFFFF"/>
                  </a:solidFill>
                  <a:latin typeface="Arial" pitchFamily="18"/>
                  <a:ea typeface="Nimbus Sans L" pitchFamily="2"/>
                  <a:cs typeface="Lucidasans" pitchFamily="2"/>
                </a:rPr>
                <a:t>(-(</a:t>
              </a:r>
              <a:r>
                <a:rPr lang="en-US" sz="2000" b="0" i="0" u="none" strike="noStrike" baseline="0" dirty="0" err="1">
                  <a:ln>
                    <a:noFill/>
                  </a:ln>
                  <a:solidFill>
                    <a:srgbClr val="FFFFFF"/>
                  </a:solidFill>
                  <a:latin typeface="Arial" pitchFamily="18"/>
                  <a:ea typeface="Nimbus Sans L" pitchFamily="2"/>
                  <a:cs typeface="Lucidasans" pitchFamily="2"/>
                </a:rPr>
                <a:t>m+</a:t>
              </a:r>
              <a:r>
                <a:rPr lang="en-US" sz="2000" b="0" i="0" u="none" strike="noStrike" baseline="0" dirty="0" err="1">
                  <a:ln>
                    <a:noFill/>
                  </a:ln>
                  <a:solidFill>
                    <a:srgbClr val="FFFFFF"/>
                  </a:solidFill>
                  <a:latin typeface="Albany AMT" pitchFamily="34"/>
                  <a:ea typeface="Albany AMT" pitchFamily="34"/>
                  <a:cs typeface="Albany AMT" pitchFamily="34"/>
                </a:rPr>
                <a:t>μ</a:t>
              </a:r>
              <a:r>
                <a:rPr lang="en-US" sz="2000" b="0" i="0" u="none" strike="noStrike" baseline="-25000" dirty="0" err="1">
                  <a:ln>
                    <a:noFill/>
                  </a:ln>
                  <a:solidFill>
                    <a:srgbClr val="FFFFFF"/>
                  </a:solidFill>
                  <a:latin typeface="Albany AMT" pitchFamily="34"/>
                  <a:ea typeface="Albany AMT" pitchFamily="34"/>
                  <a:cs typeface="Albany AMT" pitchFamily="34"/>
                </a:rPr>
                <a:t>B</a:t>
              </a:r>
              <a:r>
                <a:rPr lang="en-US" sz="2000" b="0" i="0" u="none" strike="noStrike" baseline="0" dirty="0">
                  <a:ln>
                    <a:noFill/>
                  </a:ln>
                  <a:solidFill>
                    <a:srgbClr val="FFFFFF"/>
                  </a:solidFill>
                  <a:latin typeface="Albany AMT" pitchFamily="34"/>
                  <a:ea typeface="Albany AMT" pitchFamily="34"/>
                  <a:cs typeface="Albany AMT" pitchFamily="34"/>
                </a:rPr>
                <a:t>)</a:t>
              </a:r>
              <a:r>
                <a:rPr lang="en-US" sz="2000" b="0" i="0" u="none" strike="noStrike" baseline="0" dirty="0">
                  <a:ln>
                    <a:noFill/>
                  </a:ln>
                  <a:solidFill>
                    <a:srgbClr val="FFFFFF"/>
                  </a:solidFill>
                  <a:latin typeface="Arial" pitchFamily="18"/>
                  <a:ea typeface="Nimbus Sans L" pitchFamily="2"/>
                  <a:cs typeface="Lucidasans" pitchFamily="2"/>
                </a:rPr>
                <a:t>/T)</a:t>
              </a:r>
            </a:p>
            <a:p>
              <a:pPr marL="0" marR="0" lvl="0" indent="0" algn="l" rtl="0" hangingPunct="0">
                <a:lnSpc>
                  <a:spcPct val="100000"/>
                </a:lnSpc>
                <a:spcBef>
                  <a:spcPts val="0"/>
                </a:spcBef>
                <a:spcAft>
                  <a:spcPts val="0"/>
                </a:spcAft>
                <a:buClr>
                  <a:srgbClr val="FFFFFF"/>
                </a:buClr>
                <a:buSzPct val="100000"/>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b="0" i="0" u="none" strike="noStrike" baseline="0" dirty="0">
                  <a:ln>
                    <a:noFill/>
                  </a:ln>
                  <a:solidFill>
                    <a:srgbClr val="FFFFFF"/>
                  </a:solidFill>
                  <a:latin typeface="Arial" pitchFamily="18"/>
                  <a:ea typeface="Nimbus Sans L" pitchFamily="2"/>
                  <a:cs typeface="Lucidasans" pitchFamily="2"/>
                </a:rPr>
                <a:t>Decay strongly</a:t>
              </a:r>
            </a:p>
            <a:p>
              <a:pPr marL="0" marR="0" lvl="0" indent="0" algn="l" rtl="0" hangingPunct="0">
                <a:lnSpc>
                  <a:spcPct val="100000"/>
                </a:lnSpc>
                <a:spcBef>
                  <a:spcPts val="0"/>
                </a:spcBef>
                <a:spcAft>
                  <a:spcPts val="0"/>
                </a:spcAft>
                <a:buClr>
                  <a:srgbClr val="FFFFFF"/>
                </a:buClr>
                <a:buSzPct val="100000"/>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b="0" i="0" u="none" strike="noStrike" baseline="0" dirty="0">
                  <a:ln>
                    <a:noFill/>
                  </a:ln>
                  <a:solidFill>
                    <a:srgbClr val="FFFFFF"/>
                  </a:solidFill>
                  <a:latin typeface="Arial" pitchFamily="18"/>
                  <a:ea typeface="Nimbus Sans L" pitchFamily="2"/>
                  <a:cs typeface="Lucidasans" pitchFamily="2"/>
                </a:rPr>
                <a:t>Compare to data</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2"/>
          <p:cNvSpPr>
            <a:spLocks noGrp="1"/>
          </p:cNvSpPr>
          <p:nvPr>
            <p:ph type="dt" sz="half" idx="11"/>
          </p:nvPr>
        </p:nvSpPr>
        <p:spPr/>
        <p:txBody>
          <a:bodyPr/>
          <a:lstStyle/>
          <a:p>
            <a:pPr lvl="0"/>
            <a:r>
              <a:rPr lang="en-US" smtClean="0"/>
              <a:t>23/10-2012</a:t>
            </a:r>
            <a:endParaRPr lang="en-US"/>
          </a:p>
        </p:txBody>
      </p:sp>
      <p:sp>
        <p:nvSpPr>
          <p:cNvPr id="6" name="Slide Number Placeholder 3"/>
          <p:cNvSpPr>
            <a:spLocks noGrp="1"/>
          </p:cNvSpPr>
          <p:nvPr>
            <p:ph type="sldNum" sz="quarter" idx="12"/>
          </p:nvPr>
        </p:nvSpPr>
        <p:spPr/>
        <p:txBody>
          <a:bodyPr/>
          <a:lstStyle/>
          <a:p>
            <a:pPr lvl="0"/>
            <a:fld id="{D3591A63-A295-4E2B-9317-F02776259BED}" type="slidenum">
              <a:t>38</a:t>
            </a:fld>
            <a:endParaRPr lang="en-US"/>
          </a:p>
        </p:txBody>
      </p:sp>
      <p:sp>
        <p:nvSpPr>
          <p:cNvPr id="2" name="Title 1"/>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How to measure T at earlier times</a:t>
            </a:r>
          </a:p>
        </p:txBody>
      </p:sp>
      <p:sp>
        <p:nvSpPr>
          <p:cNvPr id="3" name="Text Placeholder 2"/>
          <p:cNvSpPr txBox="1">
            <a:spLocks noGrp="1"/>
          </p:cNvSpPr>
          <p:nvPr>
            <p:ph type="body" idx="4294967295"/>
          </p:nvPr>
        </p:nvSpPr>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a:latin typeface="" pitchFamily="16"/>
              </a:rPr>
              <a:t>Need a probe that does not </a:t>
            </a:r>
            <a:r>
              <a:rPr lang="en-US" dirty="0" err="1">
                <a:latin typeface="" pitchFamily="16"/>
              </a:rPr>
              <a:t>freezeout</a:t>
            </a:r>
            <a:r>
              <a:rPr lang="en-US" dirty="0">
                <a:latin typeface="" pitchFamily="16"/>
              </a:rPr>
              <a:t> at the end of the collision</a:t>
            </a:r>
          </a:p>
          <a:p>
            <a:pPr lvl="1" rtl="0"/>
            <a:r>
              <a:rPr lang="en-US" dirty="0">
                <a:latin typeface="" pitchFamily="16"/>
              </a:rPr>
              <a:t>Direct photons (photons that are not from decays which is the major </a:t>
            </a:r>
            <a:r>
              <a:rPr lang="en-US" dirty="0" smtClean="0">
                <a:latin typeface="" pitchFamily="16"/>
              </a:rPr>
              <a:t>background</a:t>
            </a:r>
            <a:r>
              <a:rPr lang="en-US" dirty="0">
                <a:latin typeface="" pitchFamily="16"/>
              </a:rPr>
              <a:t>)</a:t>
            </a:r>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2846175"/>
            <a:ext cx="3878405" cy="338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860032" y="2924944"/>
            <a:ext cx="3744416" cy="3204577"/>
            <a:chOff x="4860032" y="2924944"/>
            <a:chExt cx="3744416" cy="3204577"/>
          </a:xfrm>
        </p:grpSpPr>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2924944"/>
              <a:ext cx="3744416" cy="320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860032" y="5589238"/>
              <a:ext cx="360040" cy="54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grpSp>
    </p:spTree>
    <p:extLst>
      <p:ext uri="{BB962C8B-B14F-4D97-AF65-F5344CB8AC3E}">
        <p14:creationId xmlns:p14="http://schemas.microsoft.com/office/powerpoint/2010/main" val="3288818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8" name="Date Placeholder 2"/>
          <p:cNvSpPr>
            <a:spLocks noGrp="1"/>
          </p:cNvSpPr>
          <p:nvPr>
            <p:ph type="dt" sz="half" idx="11"/>
          </p:nvPr>
        </p:nvSpPr>
        <p:spPr/>
        <p:txBody>
          <a:bodyPr/>
          <a:lstStyle/>
          <a:p>
            <a:pPr lvl="0"/>
            <a:r>
              <a:rPr lang="en-US" smtClean="0"/>
              <a:t>23/10-2012</a:t>
            </a:r>
            <a:endParaRPr lang="en-US"/>
          </a:p>
        </p:txBody>
      </p:sp>
      <p:sp>
        <p:nvSpPr>
          <p:cNvPr id="9" name="Slide Number Placeholder 3"/>
          <p:cNvSpPr>
            <a:spLocks noGrp="1"/>
          </p:cNvSpPr>
          <p:nvPr>
            <p:ph type="sldNum" sz="quarter" idx="12"/>
          </p:nvPr>
        </p:nvSpPr>
        <p:spPr/>
        <p:txBody>
          <a:bodyPr/>
          <a:lstStyle/>
          <a:p>
            <a:pPr lvl="0"/>
            <a:fld id="{B873F5DF-9212-4DB7-AAEC-462F062F14A6}" type="slidenum">
              <a:t>39</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Photon identification in the TPC via conversion</a:t>
            </a:r>
          </a:p>
        </p:txBody>
      </p:sp>
      <p:pic>
        <p:nvPicPr>
          <p:cNvPr id="3" name="Picture Placeholder 2"/>
          <p:cNvPicPr>
            <a:picLocks noGrp="1" noChangeAspect="1"/>
          </p:cNvPicPr>
          <p:nvPr>
            <p:ph type="pic" idx="4294967295"/>
          </p:nvPr>
        </p:nvPicPr>
        <p:blipFill>
          <a:blip r:embed="rId3">
            <a:extLst>
              <a:ext uri="{28A0092B-C50C-407E-A947-70E740481C1C}">
                <a14:useLocalDpi xmlns:a14="http://schemas.microsoft.com/office/drawing/2010/main" val="0"/>
              </a:ext>
            </a:extLst>
          </a:blip>
          <a:stretch>
            <a:fillRect/>
          </a:stretch>
        </p:blipFill>
        <p:spPr>
          <a:xfrm>
            <a:off x="355554" y="1604160"/>
            <a:ext cx="5983092" cy="4525920"/>
          </a:xfrm>
        </p:spPr>
      </p:pic>
      <p:sp>
        <p:nvSpPr>
          <p:cNvPr id="4" name="TextBox 3"/>
          <p:cNvSpPr txBox="1"/>
          <p:nvPr/>
        </p:nvSpPr>
        <p:spPr>
          <a:xfrm>
            <a:off x="713160" y="1150920"/>
            <a:ext cx="8150991" cy="452132"/>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dirty="0">
                <a:ln>
                  <a:noFill/>
                </a:ln>
                <a:solidFill>
                  <a:srgbClr val="FFFFFF"/>
                </a:solidFill>
                <a:latin typeface="DejaVu Sans" pitchFamily="34"/>
                <a:ea typeface="DejaVu Sans" pitchFamily="34"/>
                <a:cs typeface="DejaVu Sans" pitchFamily="34"/>
              </a:rPr>
              <a:t>π</a:t>
            </a:r>
            <a:r>
              <a:rPr lang="en-US" sz="2400" b="1" i="0" u="none" strike="noStrike" baseline="33000" dirty="0">
                <a:ln>
                  <a:noFill/>
                </a:ln>
                <a:solidFill>
                  <a:srgbClr val="FFFFFF"/>
                </a:solidFill>
                <a:latin typeface="Liberation Sans" pitchFamily="18"/>
                <a:ea typeface="Liberation Sans" pitchFamily="34"/>
                <a:cs typeface="Liberation Sans" pitchFamily="34"/>
              </a:rPr>
              <a:t>0</a:t>
            </a:r>
            <a:r>
              <a:rPr lang="en-US" sz="2400" b="1" i="0" u="none" strike="noStrike" baseline="0" dirty="0">
                <a:ln>
                  <a:noFill/>
                </a:ln>
                <a:solidFill>
                  <a:srgbClr val="FFFFFF"/>
                </a:solidFill>
                <a:latin typeface="Liberation Sans" pitchFamily="18"/>
                <a:ea typeface="Liberation Sans" pitchFamily="34"/>
                <a:cs typeface="Liberation Sans" pitchFamily="34"/>
              </a:rPr>
              <a:t> → </a:t>
            </a:r>
            <a:r>
              <a:rPr lang="en-US" sz="2400" b="1" i="0" u="none" strike="noStrike" baseline="0" dirty="0" smtClean="0">
                <a:ln>
                  <a:noFill/>
                </a:ln>
                <a:solidFill>
                  <a:srgbClr val="FFFFFF"/>
                </a:solidFill>
                <a:latin typeface="Liberation Sans" pitchFamily="18"/>
                <a:ea typeface="Liberation Sans" pitchFamily="34"/>
                <a:cs typeface="Liberation Sans" pitchFamily="34"/>
              </a:rPr>
              <a:t>2</a:t>
            </a:r>
            <a:r>
              <a:rPr lang="en-US" sz="2400" b="1" dirty="0" smtClean="0">
                <a:solidFill>
                  <a:srgbClr val="FFFFFF"/>
                </a:solidFill>
                <a:latin typeface="Liberation Sans" pitchFamily="34"/>
                <a:ea typeface="Liberation Sans" pitchFamily="34"/>
                <a:cs typeface="Liberation Sans" pitchFamily="34"/>
              </a:rPr>
              <a:t>γ</a:t>
            </a:r>
            <a:r>
              <a:rPr lang="en-US" sz="2400" b="1" i="0" u="none" strike="noStrike" baseline="0" dirty="0" smtClean="0">
                <a:ln>
                  <a:noFill/>
                </a:ln>
                <a:solidFill>
                  <a:srgbClr val="FFFFFF"/>
                </a:solidFill>
                <a:latin typeface="Liberation Sans" pitchFamily="18"/>
                <a:ea typeface="Liberation Sans" pitchFamily="34"/>
                <a:cs typeface="Liberation Sans" pitchFamily="34"/>
              </a:rPr>
              <a:t> </a:t>
            </a:r>
            <a:r>
              <a:rPr lang="en-US" sz="2400" b="1" i="0" u="none" strike="noStrike" baseline="0" dirty="0">
                <a:ln>
                  <a:noFill/>
                </a:ln>
                <a:solidFill>
                  <a:srgbClr val="FFFFFF"/>
                </a:solidFill>
                <a:latin typeface="Liberation Sans" pitchFamily="18"/>
                <a:ea typeface="Liberation Sans" pitchFamily="34"/>
                <a:cs typeface="Liberation Sans" pitchFamily="34"/>
              </a:rPr>
              <a:t>converts to 2*(e</a:t>
            </a:r>
            <a:r>
              <a:rPr lang="en-US" sz="2400" b="1" i="0" u="none" strike="noStrike" baseline="33000" dirty="0">
                <a:ln>
                  <a:noFill/>
                </a:ln>
                <a:solidFill>
                  <a:srgbClr val="FFFFFF"/>
                </a:solidFill>
                <a:latin typeface="Liberation Sans" pitchFamily="18"/>
                <a:ea typeface="Liberation Sans" pitchFamily="34"/>
                <a:cs typeface="Liberation Sans" pitchFamily="34"/>
              </a:rPr>
              <a:t>-</a:t>
            </a:r>
            <a:r>
              <a:rPr lang="en-US" sz="2400" b="1" i="0" u="none" strike="noStrike" baseline="0" dirty="0">
                <a:ln>
                  <a:noFill/>
                </a:ln>
                <a:solidFill>
                  <a:srgbClr val="FFFFFF"/>
                </a:solidFill>
                <a:latin typeface="Liberation Sans" pitchFamily="18"/>
                <a:ea typeface="Liberation Sans" pitchFamily="34"/>
                <a:cs typeface="Liberation Sans" pitchFamily="34"/>
              </a:rPr>
              <a:t> + e</a:t>
            </a:r>
            <a:r>
              <a:rPr lang="en-US" sz="2400" b="1" i="0" u="none" strike="noStrike" baseline="33000" dirty="0">
                <a:ln>
                  <a:noFill/>
                </a:ln>
                <a:solidFill>
                  <a:srgbClr val="FFFFFF"/>
                </a:solidFill>
                <a:latin typeface="Liberation Sans" pitchFamily="18"/>
                <a:ea typeface="Liberation Sans" pitchFamily="34"/>
                <a:cs typeface="Liberation Sans" pitchFamily="34"/>
              </a:rPr>
              <a:t>+</a:t>
            </a:r>
            <a:r>
              <a:rPr lang="en-US" sz="2400" b="1" i="0" u="none" strike="noStrike" baseline="0" dirty="0">
                <a:ln>
                  <a:noFill/>
                </a:ln>
                <a:solidFill>
                  <a:srgbClr val="FFFFFF"/>
                </a:solidFill>
                <a:latin typeface="Liberation Sans" pitchFamily="18"/>
                <a:ea typeface="Liberation Sans" pitchFamily="34"/>
                <a:cs typeface="Liberation Sans" pitchFamily="34"/>
              </a:rPr>
              <a:t>) = background for signal</a:t>
            </a:r>
          </a:p>
        </p:txBody>
      </p:sp>
      <p:pic>
        <p:nvPicPr>
          <p:cNvPr id="5" name="Picture 4"/>
          <p:cNvPicPr>
            <a:picLocks noChangeAspect="1"/>
          </p:cNvPicPr>
          <p:nvPr/>
        </p:nvPicPr>
        <p:blipFill>
          <a:blip r:embed="rId4">
            <a:lum/>
            <a:alphaModFix/>
          </a:blip>
          <a:srcRect/>
          <a:stretch>
            <a:fillRect/>
          </a:stretch>
        </p:blipFill>
        <p:spPr>
          <a:xfrm>
            <a:off x="5864760" y="1585440"/>
            <a:ext cx="2850840" cy="1930679"/>
          </a:xfrm>
          <a:prstGeom prst="rect">
            <a:avLst/>
          </a:prstGeom>
          <a:noFill/>
          <a:ln>
            <a:noFill/>
          </a:ln>
        </p:spPr>
      </p:pic>
      <p:pic>
        <p:nvPicPr>
          <p:cNvPr id="6" name="Picture 5"/>
          <p:cNvPicPr>
            <a:picLocks noChangeAspect="1"/>
          </p:cNvPicPr>
          <p:nvPr/>
        </p:nvPicPr>
        <p:blipFill>
          <a:blip r:embed="rId5">
            <a:lum/>
            <a:alphaModFix/>
          </a:blip>
          <a:srcRect/>
          <a:stretch>
            <a:fillRect/>
          </a:stretch>
        </p:blipFill>
        <p:spPr>
          <a:xfrm>
            <a:off x="5677560" y="3572280"/>
            <a:ext cx="3358080" cy="2872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9" name="Date Placeholder 2"/>
          <p:cNvSpPr>
            <a:spLocks noGrp="1"/>
          </p:cNvSpPr>
          <p:nvPr>
            <p:ph type="dt" sz="half" idx="11"/>
          </p:nvPr>
        </p:nvSpPr>
        <p:spPr/>
        <p:txBody>
          <a:bodyPr/>
          <a:lstStyle/>
          <a:p>
            <a:pPr lvl="0"/>
            <a:r>
              <a:rPr lang="en-US" smtClean="0"/>
              <a:t>23/10-2012</a:t>
            </a:r>
            <a:endParaRPr lang="en-US"/>
          </a:p>
        </p:txBody>
      </p:sp>
      <p:sp>
        <p:nvSpPr>
          <p:cNvPr id="10" name="Slide Number Placeholder 3"/>
          <p:cNvSpPr>
            <a:spLocks noGrp="1"/>
          </p:cNvSpPr>
          <p:nvPr>
            <p:ph type="sldNum" sz="quarter" idx="12"/>
          </p:nvPr>
        </p:nvSpPr>
        <p:spPr/>
        <p:txBody>
          <a:bodyPr/>
          <a:lstStyle/>
          <a:p>
            <a:pPr lvl="0"/>
            <a:fld id="{A058592B-0642-4433-9519-5754DC3FBE30}" type="slidenum">
              <a:t>4</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highest man-made temperature</a:t>
            </a:r>
          </a:p>
        </p:txBody>
      </p:sp>
      <p:grpSp>
        <p:nvGrpSpPr>
          <p:cNvPr id="3" name="Group 2"/>
          <p:cNvGrpSpPr/>
          <p:nvPr/>
        </p:nvGrpSpPr>
        <p:grpSpPr>
          <a:xfrm>
            <a:off x="5225040" y="1212480"/>
            <a:ext cx="3834720" cy="5216040"/>
            <a:chOff x="5225040" y="1212480"/>
            <a:chExt cx="3834720" cy="5216040"/>
          </a:xfrm>
        </p:grpSpPr>
        <p:pic>
          <p:nvPicPr>
            <p:cNvPr id="4" name="Picture 3"/>
            <p:cNvPicPr>
              <a:picLocks noChangeAspect="1"/>
            </p:cNvPicPr>
            <p:nvPr/>
          </p:nvPicPr>
          <p:blipFill>
            <a:blip r:embed="rId3">
              <a:lum/>
              <a:alphaModFix/>
            </a:blip>
            <a:srcRect/>
            <a:stretch>
              <a:fillRect/>
            </a:stretch>
          </p:blipFill>
          <p:spPr>
            <a:xfrm>
              <a:off x="5240520" y="1212480"/>
              <a:ext cx="3792239" cy="2502720"/>
            </a:xfrm>
            <a:prstGeom prst="rect">
              <a:avLst/>
            </a:prstGeom>
            <a:noFill/>
            <a:ln>
              <a:noFill/>
            </a:ln>
          </p:spPr>
        </p:pic>
        <p:pic>
          <p:nvPicPr>
            <p:cNvPr id="5" name="Picture 4"/>
            <p:cNvPicPr>
              <a:picLocks noChangeAspect="1"/>
            </p:cNvPicPr>
            <p:nvPr/>
          </p:nvPicPr>
          <p:blipFill>
            <a:blip r:embed="rId4">
              <a:lum/>
              <a:alphaModFix/>
            </a:blip>
            <a:srcRect/>
            <a:stretch>
              <a:fillRect/>
            </a:stretch>
          </p:blipFill>
          <p:spPr>
            <a:xfrm>
              <a:off x="5225040" y="3774240"/>
              <a:ext cx="3834720" cy="2654280"/>
            </a:xfrm>
            <a:prstGeom prst="rect">
              <a:avLst/>
            </a:prstGeom>
            <a:noFill/>
            <a:ln>
              <a:noFill/>
            </a:ln>
          </p:spPr>
        </p:pic>
        <p:sp>
          <p:nvSpPr>
            <p:cNvPr id="6" name="TextBox 5"/>
            <p:cNvSpPr txBox="1"/>
            <p:nvPr/>
          </p:nvSpPr>
          <p:spPr>
            <a:xfrm>
              <a:off x="6303240" y="3737520"/>
              <a:ext cx="2059919" cy="541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a:ln>
                    <a:noFill/>
                  </a:ln>
                  <a:solidFill>
                    <a:srgbClr val="FFFFFF"/>
                  </a:solidFill>
                  <a:latin typeface="Arial" pitchFamily="18"/>
                  <a:ea typeface="Nimbus Sans L" pitchFamily="2"/>
                  <a:cs typeface="Lucidasans" pitchFamily="2"/>
                </a:rPr>
                <a:t>1 small bang in the</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a:ln>
                    <a:noFill/>
                  </a:ln>
                  <a:solidFill>
                    <a:srgbClr val="FFFFFF"/>
                  </a:solidFill>
                  <a:latin typeface="Arial" pitchFamily="18"/>
                  <a:ea typeface="Nimbus Sans L" pitchFamily="2"/>
                  <a:cs typeface="Lucidasans" pitchFamily="2"/>
                </a:rPr>
                <a:t>ALICE experiment</a:t>
              </a:r>
            </a:p>
          </p:txBody>
        </p:sp>
      </p:grpSp>
      <p:sp>
        <p:nvSpPr>
          <p:cNvPr id="7" name="Text Placeholder 6"/>
          <p:cNvSpPr txBox="1">
            <a:spLocks noGrp="1"/>
          </p:cNvSpPr>
          <p:nvPr>
            <p:ph type="body" idx="4294967295"/>
          </p:nvPr>
        </p:nvSpPr>
        <p:spPr>
          <a:xfrm>
            <a:off x="323528" y="1700808"/>
            <a:ext cx="4690864" cy="397764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5"/>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6"/>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7"/>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sz="3200" dirty="0" smtClean="0">
                <a:latin typeface="" pitchFamily="16"/>
              </a:rPr>
              <a:t>QCD and hadron collisions</a:t>
            </a:r>
          </a:p>
          <a:p>
            <a:pPr lvl="1"/>
            <a:r>
              <a:rPr lang="en-US" sz="3200" dirty="0" smtClean="0">
                <a:latin typeface="" pitchFamily="16"/>
              </a:rPr>
              <a:t>Soft and hard physics</a:t>
            </a:r>
          </a:p>
          <a:p>
            <a:r>
              <a:rPr lang="en-US" sz="3200" dirty="0" smtClean="0">
                <a:latin typeface="" pitchFamily="16"/>
              </a:rPr>
              <a:t>The medium created in heavy ion collisions</a:t>
            </a:r>
          </a:p>
          <a:p>
            <a:pPr lvl="1"/>
            <a:r>
              <a:rPr lang="en-US" sz="3200" dirty="0" smtClean="0">
                <a:latin typeface="" pitchFamily="16"/>
              </a:rPr>
              <a:t>A nearly perfect liquid</a:t>
            </a:r>
          </a:p>
          <a:p>
            <a:r>
              <a:rPr lang="en-US" sz="3200" dirty="0" smtClean="0">
                <a:latin typeface="" pitchFamily="16"/>
              </a:rPr>
              <a:t>How we measure temperature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8" name="Date Placeholder 2"/>
          <p:cNvSpPr>
            <a:spLocks noGrp="1"/>
          </p:cNvSpPr>
          <p:nvPr>
            <p:ph type="dt" sz="half" idx="11"/>
          </p:nvPr>
        </p:nvSpPr>
        <p:spPr/>
        <p:txBody>
          <a:bodyPr/>
          <a:lstStyle/>
          <a:p>
            <a:pPr lvl="0"/>
            <a:r>
              <a:rPr lang="en-US" smtClean="0"/>
              <a:t>23/10-2012</a:t>
            </a:r>
            <a:endParaRPr lang="en-US"/>
          </a:p>
        </p:txBody>
      </p:sp>
      <p:sp>
        <p:nvSpPr>
          <p:cNvPr id="9" name="Slide Number Placeholder 3"/>
          <p:cNvSpPr>
            <a:spLocks noGrp="1"/>
          </p:cNvSpPr>
          <p:nvPr>
            <p:ph type="sldNum" sz="quarter" idx="12"/>
          </p:nvPr>
        </p:nvSpPr>
        <p:spPr/>
        <p:txBody>
          <a:bodyPr/>
          <a:lstStyle/>
          <a:p>
            <a:pPr lvl="0"/>
            <a:fld id="{3550B714-EAE3-4C8C-AA77-AA7FE4856BE9}" type="slidenum">
              <a:t>40</a:t>
            </a:fld>
            <a:endParaRPr lang="en-US"/>
          </a:p>
        </p:txBody>
      </p:sp>
      <p:sp>
        <p:nvSpPr>
          <p:cNvPr id="2" name="Title 1"/>
          <p:cNvSpPr txBox="1">
            <a:spLocks noGrp="1"/>
          </p:cNvSpPr>
          <p:nvPr>
            <p:ph type="title" idx="4294967295"/>
          </p:nvPr>
        </p:nvSpPr>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Direct photons in pp</a:t>
            </a:r>
          </a:p>
        </p:txBody>
      </p:sp>
      <p:pic>
        <p:nvPicPr>
          <p:cNvPr id="3" name="Picture Placeholder 2"/>
          <p:cNvPicPr>
            <a:picLocks noGrp="1" noChangeAspect="1"/>
          </p:cNvPicPr>
          <p:nvPr>
            <p:ph type="pic" idx="4294967295"/>
          </p:nvPr>
        </p:nvPicPr>
        <p:blipFill>
          <a:blip r:embed="rId3">
            <a:lum/>
            <a:alphaModFix/>
          </a:blip>
          <a:srcRect/>
          <a:stretch>
            <a:fillRect/>
          </a:stretch>
        </p:blipFill>
        <p:spPr>
          <a:xfrm>
            <a:off x="241560" y="1294920"/>
            <a:ext cx="5708520" cy="3977640"/>
          </a:xfrm>
        </p:spPr>
      </p:pic>
      <p:sp>
        <p:nvSpPr>
          <p:cNvPr id="4" name="Text Placeholder 3"/>
          <p:cNvSpPr txBox="1">
            <a:spLocks noGrp="1"/>
          </p:cNvSpPr>
          <p:nvPr>
            <p:ph type="body" idx="4294967295"/>
          </p:nvPr>
        </p:nvSpPr>
        <p:spPr>
          <a:xfrm>
            <a:off x="533880" y="5258520"/>
            <a:ext cx="8229600" cy="189684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a:latin typeface="" pitchFamily="16"/>
              </a:rPr>
              <a:t>Construct double ratio to elliminate/reduce systematics</a:t>
            </a:r>
          </a:p>
          <a:p>
            <a:pPr lvl="0"/>
            <a:r>
              <a:rPr lang="en-US">
                <a:solidFill>
                  <a:srgbClr val="800000"/>
                </a:solidFill>
                <a:latin typeface="" pitchFamily="16"/>
              </a:rPr>
              <a:t>Numerator</a:t>
            </a:r>
            <a:r>
              <a:rPr lang="en-US">
                <a:latin typeface="" pitchFamily="16"/>
              </a:rPr>
              <a:t> is the actual measurement</a:t>
            </a:r>
          </a:p>
          <a:p>
            <a:pPr lvl="0"/>
            <a:r>
              <a:rPr lang="en-US">
                <a:solidFill>
                  <a:srgbClr val="008000"/>
                </a:solidFill>
                <a:latin typeface="" pitchFamily="16"/>
              </a:rPr>
              <a:t>Denominator</a:t>
            </a:r>
            <a:r>
              <a:rPr lang="en-US">
                <a:latin typeface="" pitchFamily="16"/>
              </a:rPr>
              <a:t> is from a cocktail calculation</a:t>
            </a:r>
          </a:p>
        </p:txBody>
      </p:sp>
      <p:pic>
        <p:nvPicPr>
          <p:cNvPr id="5" name="Picture 4"/>
          <p:cNvPicPr>
            <a:picLocks noChangeAspect="1"/>
          </p:cNvPicPr>
          <p:nvPr/>
        </p:nvPicPr>
        <p:blipFill>
          <a:blip r:embed="rId7">
            <a:lum/>
            <a:alphaModFix/>
          </a:blip>
          <a:srcRect/>
          <a:stretch>
            <a:fillRect/>
          </a:stretch>
        </p:blipFill>
        <p:spPr>
          <a:xfrm>
            <a:off x="3836880" y="1470239"/>
            <a:ext cx="5113800" cy="532800"/>
          </a:xfrm>
          <a:prstGeom prst="rect">
            <a:avLst/>
          </a:prstGeom>
          <a:noFill/>
          <a:ln>
            <a:noFill/>
          </a:ln>
        </p:spPr>
      </p:pic>
      <p:pic>
        <p:nvPicPr>
          <p:cNvPr id="6" name="Picture 5"/>
          <p:cNvPicPr>
            <a:picLocks noChangeAspect="1"/>
          </p:cNvPicPr>
          <p:nvPr/>
        </p:nvPicPr>
        <p:blipFill>
          <a:blip r:embed="rId8">
            <a:lum/>
            <a:alphaModFix/>
          </a:blip>
          <a:srcRect/>
          <a:stretch>
            <a:fillRect/>
          </a:stretch>
        </p:blipFill>
        <p:spPr>
          <a:xfrm>
            <a:off x="4419360" y="2026079"/>
            <a:ext cx="4151880" cy="970920"/>
          </a:xfrm>
          <a:prstGeom prst="rect">
            <a:avLst/>
          </a:prstGeom>
          <a:noFill/>
          <a:ln>
            <a:noFill/>
          </a:ln>
        </p:spPr>
      </p:pic>
      <p:grpSp>
        <p:nvGrpSpPr>
          <p:cNvPr id="10" name="Group 9"/>
          <p:cNvGrpSpPr/>
          <p:nvPr/>
        </p:nvGrpSpPr>
        <p:grpSpPr>
          <a:xfrm>
            <a:off x="2166376" y="2029920"/>
            <a:ext cx="667800" cy="318960"/>
            <a:chOff x="4498560" y="2851920"/>
            <a:chExt cx="667800" cy="318960"/>
          </a:xfrm>
        </p:grpSpPr>
        <p:sp>
          <p:nvSpPr>
            <p:cNvPr id="11" name="Freeform 10"/>
            <p:cNvSpPr/>
            <p:nvPr/>
          </p:nvSpPr>
          <p:spPr>
            <a:xfrm>
              <a:off x="4627080" y="2851920"/>
              <a:ext cx="539280" cy="3189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Freeform 11"/>
            <p:cNvSpPr/>
            <p:nvPr/>
          </p:nvSpPr>
          <p:spPr>
            <a:xfrm>
              <a:off x="4498560" y="2891520"/>
              <a:ext cx="149400" cy="227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13" name="Group 12"/>
          <p:cNvGrpSpPr/>
          <p:nvPr/>
        </p:nvGrpSpPr>
        <p:grpSpPr>
          <a:xfrm>
            <a:off x="2971336" y="2027040"/>
            <a:ext cx="664560" cy="318960"/>
            <a:chOff x="5303520" y="2849040"/>
            <a:chExt cx="664560" cy="318960"/>
          </a:xfrm>
        </p:grpSpPr>
        <p:sp>
          <p:nvSpPr>
            <p:cNvPr id="14" name="Freeform 13"/>
            <p:cNvSpPr/>
            <p:nvPr/>
          </p:nvSpPr>
          <p:spPr>
            <a:xfrm flipH="1" flipV="1">
              <a:off x="5303520" y="2849040"/>
              <a:ext cx="539280" cy="3189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flipH="1" flipV="1">
              <a:off x="5818680" y="2898000"/>
              <a:ext cx="149400" cy="227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2"/>
          <p:cNvSpPr>
            <a:spLocks noGrp="1"/>
          </p:cNvSpPr>
          <p:nvPr>
            <p:ph type="dt" sz="half" idx="11"/>
          </p:nvPr>
        </p:nvSpPr>
        <p:spPr/>
        <p:txBody>
          <a:bodyPr/>
          <a:lstStyle/>
          <a:p>
            <a:pPr lvl="0"/>
            <a:r>
              <a:rPr lang="en-US" smtClean="0"/>
              <a:t>23/10-2012</a:t>
            </a:r>
            <a:endParaRPr lang="en-US"/>
          </a:p>
        </p:txBody>
      </p:sp>
      <p:sp>
        <p:nvSpPr>
          <p:cNvPr id="7" name="Slide Number Placeholder 3"/>
          <p:cNvSpPr>
            <a:spLocks noGrp="1"/>
          </p:cNvSpPr>
          <p:nvPr>
            <p:ph type="sldNum" sz="quarter" idx="12"/>
          </p:nvPr>
        </p:nvSpPr>
        <p:spPr/>
        <p:txBody>
          <a:bodyPr/>
          <a:lstStyle/>
          <a:p>
            <a:pPr lvl="0"/>
            <a:fld id="{22FDA271-B762-433D-900A-B16A7CDE3EAF}" type="slidenum">
              <a:t>41</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Direct photons in pp</a:t>
            </a:r>
          </a:p>
        </p:txBody>
      </p:sp>
      <p:pic>
        <p:nvPicPr>
          <p:cNvPr id="3" name="Picture Placeholder 2"/>
          <p:cNvPicPr>
            <a:picLocks noGrp="1" noChangeAspect="1"/>
          </p:cNvPicPr>
          <p:nvPr>
            <p:ph type="pic" idx="4294967295"/>
          </p:nvPr>
        </p:nvPicPr>
        <p:blipFill>
          <a:blip r:embed="rId3">
            <a:lum/>
            <a:alphaModFix/>
          </a:blip>
          <a:srcRect/>
          <a:stretch>
            <a:fillRect/>
          </a:stretch>
        </p:blipFill>
        <p:spPr>
          <a:xfrm>
            <a:off x="1717560" y="1294920"/>
            <a:ext cx="5708520" cy="3977640"/>
          </a:xfrm>
        </p:spPr>
      </p:pic>
      <p:sp>
        <p:nvSpPr>
          <p:cNvPr id="4" name="Text Placeholder 3"/>
          <p:cNvSpPr txBox="1">
            <a:spLocks noGrp="1"/>
          </p:cNvSpPr>
          <p:nvPr>
            <p:ph type="body" idx="4294967295"/>
          </p:nvPr>
        </p:nvSpPr>
        <p:spPr>
          <a:xfrm>
            <a:off x="533880" y="5258880"/>
            <a:ext cx="8229600" cy="189684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a:latin typeface="" pitchFamily="16"/>
              </a:rPr>
              <a:t>Comparison to pQCD NLO calculation</a:t>
            </a:r>
          </a:p>
        </p:txBody>
      </p:sp>
      <p:grpSp>
        <p:nvGrpSpPr>
          <p:cNvPr id="8" name="Group 7"/>
          <p:cNvGrpSpPr/>
          <p:nvPr/>
        </p:nvGrpSpPr>
        <p:grpSpPr>
          <a:xfrm>
            <a:off x="5292080" y="1703688"/>
            <a:ext cx="667800" cy="318960"/>
            <a:chOff x="4498560" y="2851920"/>
            <a:chExt cx="667800" cy="318960"/>
          </a:xfrm>
        </p:grpSpPr>
        <p:sp>
          <p:nvSpPr>
            <p:cNvPr id="9" name="Freeform 8"/>
            <p:cNvSpPr/>
            <p:nvPr/>
          </p:nvSpPr>
          <p:spPr>
            <a:xfrm>
              <a:off x="4627080" y="2851920"/>
              <a:ext cx="539280" cy="3189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Freeform 9"/>
            <p:cNvSpPr/>
            <p:nvPr/>
          </p:nvSpPr>
          <p:spPr>
            <a:xfrm>
              <a:off x="4498560" y="2891520"/>
              <a:ext cx="149400" cy="227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11" name="Group 10"/>
          <p:cNvGrpSpPr/>
          <p:nvPr/>
        </p:nvGrpSpPr>
        <p:grpSpPr>
          <a:xfrm>
            <a:off x="6097040" y="1700808"/>
            <a:ext cx="664560" cy="318960"/>
            <a:chOff x="5303520" y="2849040"/>
            <a:chExt cx="664560" cy="318960"/>
          </a:xfrm>
        </p:grpSpPr>
        <p:sp>
          <p:nvSpPr>
            <p:cNvPr id="12" name="Freeform 11"/>
            <p:cNvSpPr/>
            <p:nvPr/>
          </p:nvSpPr>
          <p:spPr>
            <a:xfrm flipH="1" flipV="1">
              <a:off x="5303520" y="2849040"/>
              <a:ext cx="539280" cy="3189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flipH="1" flipV="1">
              <a:off x="5818680" y="2898000"/>
              <a:ext cx="149400" cy="227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2"/>
          <p:cNvSpPr>
            <a:spLocks noGrp="1"/>
          </p:cNvSpPr>
          <p:nvPr>
            <p:ph type="dt" sz="half" idx="11"/>
          </p:nvPr>
        </p:nvSpPr>
        <p:spPr/>
        <p:txBody>
          <a:bodyPr/>
          <a:lstStyle/>
          <a:p>
            <a:pPr lvl="0"/>
            <a:r>
              <a:rPr lang="en-US" smtClean="0"/>
              <a:t>23/10-2012</a:t>
            </a:r>
            <a:endParaRPr lang="en-US"/>
          </a:p>
        </p:txBody>
      </p:sp>
      <p:sp>
        <p:nvSpPr>
          <p:cNvPr id="7" name="Slide Number Placeholder 3"/>
          <p:cNvSpPr>
            <a:spLocks noGrp="1"/>
          </p:cNvSpPr>
          <p:nvPr>
            <p:ph type="sldNum" sz="quarter" idx="12"/>
          </p:nvPr>
        </p:nvSpPr>
        <p:spPr/>
        <p:txBody>
          <a:bodyPr/>
          <a:lstStyle/>
          <a:p>
            <a:pPr lvl="0"/>
            <a:fld id="{4733E063-98F7-4A0F-B963-80E08A582AD3}" type="slidenum">
              <a:t>42</a:t>
            </a:fld>
            <a:endParaRPr lang="en-US"/>
          </a:p>
        </p:txBody>
      </p:sp>
      <p:sp>
        <p:nvSpPr>
          <p:cNvPr id="2" name="Title 1"/>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Direct photons in peripheral Pb-Pb</a:t>
            </a:r>
          </a:p>
        </p:txBody>
      </p:sp>
      <p:pic>
        <p:nvPicPr>
          <p:cNvPr id="3" name="Picture Placeholder 2"/>
          <p:cNvPicPr>
            <a:picLocks noGrp="1" noChangeAspect="1"/>
          </p:cNvPicPr>
          <p:nvPr>
            <p:ph type="pic" idx="4294967295"/>
          </p:nvPr>
        </p:nvPicPr>
        <p:blipFill>
          <a:blip r:embed="rId3">
            <a:lum/>
            <a:alphaModFix/>
          </a:blip>
          <a:srcRect/>
          <a:stretch>
            <a:fillRect/>
          </a:stretch>
        </p:blipFill>
        <p:spPr>
          <a:xfrm>
            <a:off x="1717560" y="1294920"/>
            <a:ext cx="5708520" cy="3977640"/>
          </a:xfrm>
        </p:spPr>
      </p:pic>
      <p:sp>
        <p:nvSpPr>
          <p:cNvPr id="4" name="Text Placeholder 3"/>
          <p:cNvSpPr txBox="1">
            <a:spLocks noGrp="1"/>
          </p:cNvSpPr>
          <p:nvPr>
            <p:ph type="body" idx="4294967295"/>
          </p:nvPr>
        </p:nvSpPr>
        <p:spPr>
          <a:xfrm>
            <a:off x="533880" y="5259240"/>
            <a:ext cx="8229600" cy="189684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a:latin typeface="" pitchFamily="16"/>
              </a:rPr>
              <a:t>Peripheral Pb-Pb</a:t>
            </a:r>
          </a:p>
          <a:p>
            <a:pPr lvl="1" rtl="0"/>
            <a:r>
              <a:rPr lang="en-US">
                <a:latin typeface="" pitchFamily="16"/>
              </a:rPr>
              <a:t>Consistent with only direct and decay photons</a:t>
            </a:r>
          </a:p>
        </p:txBody>
      </p:sp>
      <p:grpSp>
        <p:nvGrpSpPr>
          <p:cNvPr id="8" name="Group 7"/>
          <p:cNvGrpSpPr/>
          <p:nvPr/>
        </p:nvGrpSpPr>
        <p:grpSpPr>
          <a:xfrm>
            <a:off x="6923977" y="1430151"/>
            <a:ext cx="857520" cy="990721"/>
            <a:chOff x="4429800" y="1256759"/>
            <a:chExt cx="857520" cy="990721"/>
          </a:xfrm>
        </p:grpSpPr>
        <p:sp>
          <p:nvSpPr>
            <p:cNvPr id="9" name="Freeform 8"/>
            <p:cNvSpPr/>
            <p:nvPr/>
          </p:nvSpPr>
          <p:spPr>
            <a:xfrm>
              <a:off x="4802760" y="153143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0" name="Group 9"/>
            <p:cNvGrpSpPr/>
            <p:nvPr/>
          </p:nvGrpSpPr>
          <p:grpSpPr>
            <a:xfrm>
              <a:off x="4429800" y="1256759"/>
              <a:ext cx="596880" cy="990721"/>
              <a:chOff x="4429800" y="1256759"/>
              <a:chExt cx="596880" cy="990721"/>
            </a:xfrm>
          </p:grpSpPr>
          <p:sp>
            <p:nvSpPr>
              <p:cNvPr id="11" name="Freeform 10"/>
              <p:cNvSpPr/>
              <p:nvPr/>
            </p:nvSpPr>
            <p:spPr>
              <a:xfrm>
                <a:off x="45349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Freeform 11"/>
              <p:cNvSpPr/>
              <p:nvPr/>
            </p:nvSpPr>
            <p:spPr>
              <a:xfrm>
                <a:off x="450000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a:off x="4500000" y="1548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Freeform 13"/>
              <p:cNvSpPr/>
              <p:nvPr/>
            </p:nvSpPr>
            <p:spPr>
              <a:xfrm>
                <a:off x="46404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4605480" y="1781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Freeform 15"/>
              <p:cNvSpPr/>
              <p:nvPr/>
            </p:nvSpPr>
            <p:spPr>
              <a:xfrm>
                <a:off x="467532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a:off x="467532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457020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a:off x="4710600" y="1489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Freeform 20"/>
              <p:cNvSpPr/>
              <p:nvPr/>
            </p:nvSpPr>
            <p:spPr>
              <a:xfrm>
                <a:off x="460548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Freeform 21"/>
              <p:cNvSpPr/>
              <p:nvPr/>
            </p:nvSpPr>
            <p:spPr>
              <a:xfrm>
                <a:off x="478080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Freeform 22"/>
              <p:cNvSpPr/>
              <p:nvPr/>
            </p:nvSpPr>
            <p:spPr>
              <a:xfrm>
                <a:off x="478080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Freeform 23"/>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Freeform 24"/>
              <p:cNvSpPr/>
              <p:nvPr/>
            </p:nvSpPr>
            <p:spPr>
              <a:xfrm>
                <a:off x="4780800" y="1548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Freeform 25"/>
              <p:cNvSpPr/>
              <p:nvPr/>
            </p:nvSpPr>
            <p:spPr>
              <a:xfrm>
                <a:off x="4675320" y="12567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47106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a:off x="45702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a:off x="457020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a:off x="48510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a:off x="481608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a:off x="4780800" y="1897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a:off x="4745520" y="2014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4" name="Freeform 33"/>
              <p:cNvSpPr/>
              <p:nvPr/>
            </p:nvSpPr>
            <p:spPr>
              <a:xfrm>
                <a:off x="4605480" y="2014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Freeform 34"/>
              <p:cNvSpPr/>
              <p:nvPr/>
            </p:nvSpPr>
            <p:spPr>
              <a:xfrm>
                <a:off x="48510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Freeform 35"/>
              <p:cNvSpPr/>
              <p:nvPr/>
            </p:nvSpPr>
            <p:spPr>
              <a:xfrm>
                <a:off x="44298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Freeform 36"/>
              <p:cNvSpPr/>
              <p:nvPr/>
            </p:nvSpPr>
            <p:spPr>
              <a:xfrm>
                <a:off x="45000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Freeform 37"/>
              <p:cNvSpPr/>
              <p:nvPr/>
            </p:nvSpPr>
            <p:spPr>
              <a:xfrm>
                <a:off x="4429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Freeform 38"/>
              <p:cNvSpPr/>
              <p:nvPr/>
            </p:nvSpPr>
            <p:spPr>
              <a:xfrm>
                <a:off x="488628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0" name="Freeform 39"/>
              <p:cNvSpPr/>
              <p:nvPr/>
            </p:nvSpPr>
            <p:spPr>
              <a:xfrm>
                <a:off x="4886280" y="1489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a:off x="450000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a:off x="474552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Freeform 43"/>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Freeform 44"/>
              <p:cNvSpPr/>
              <p:nvPr/>
            </p:nvSpPr>
            <p:spPr>
              <a:xfrm>
                <a:off x="46404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Freeform 45"/>
              <p:cNvSpPr/>
              <p:nvPr/>
            </p:nvSpPr>
            <p:spPr>
              <a:xfrm>
                <a:off x="45702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47" name="Group 46"/>
          <p:cNvGrpSpPr/>
          <p:nvPr/>
        </p:nvGrpSpPr>
        <p:grpSpPr>
          <a:xfrm>
            <a:off x="7787617" y="2078240"/>
            <a:ext cx="888839" cy="990720"/>
            <a:chOff x="5293440" y="1112760"/>
            <a:chExt cx="888839" cy="990720"/>
          </a:xfrm>
        </p:grpSpPr>
        <p:sp>
          <p:nvSpPr>
            <p:cNvPr id="48" name="Freeform 47"/>
            <p:cNvSpPr/>
            <p:nvPr/>
          </p:nvSpPr>
          <p:spPr>
            <a:xfrm flipH="1">
              <a:off x="5293440" y="138492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49" name="Group 48"/>
            <p:cNvGrpSpPr/>
            <p:nvPr/>
          </p:nvGrpSpPr>
          <p:grpSpPr>
            <a:xfrm>
              <a:off x="5585400" y="1112760"/>
              <a:ext cx="596879" cy="990720"/>
              <a:chOff x="5585400" y="1112760"/>
              <a:chExt cx="596879" cy="990720"/>
            </a:xfrm>
          </p:grpSpPr>
          <p:sp>
            <p:nvSpPr>
              <p:cNvPr id="50" name="Freeform 49"/>
              <p:cNvSpPr/>
              <p:nvPr/>
            </p:nvSpPr>
            <p:spPr>
              <a:xfrm>
                <a:off x="56905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1" name="Freeform 50"/>
              <p:cNvSpPr/>
              <p:nvPr/>
            </p:nvSpPr>
            <p:spPr>
              <a:xfrm>
                <a:off x="565560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2" name="Freeform 51"/>
              <p:cNvSpPr/>
              <p:nvPr/>
            </p:nvSpPr>
            <p:spPr>
              <a:xfrm>
                <a:off x="5655600" y="1404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3" name="Freeform 52"/>
              <p:cNvSpPr/>
              <p:nvPr/>
            </p:nvSpPr>
            <p:spPr>
              <a:xfrm>
                <a:off x="57960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Freeform 53"/>
              <p:cNvSpPr/>
              <p:nvPr/>
            </p:nvSpPr>
            <p:spPr>
              <a:xfrm>
                <a:off x="5761080" y="1637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a:off x="5830920"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6" name="Freeform 55"/>
              <p:cNvSpPr/>
              <p:nvPr/>
            </p:nvSpPr>
            <p:spPr>
              <a:xfrm>
                <a:off x="583092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7" name="Freeform 56"/>
              <p:cNvSpPr/>
              <p:nvPr/>
            </p:nvSpPr>
            <p:spPr>
              <a:xfrm>
                <a:off x="572580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Freeform 57"/>
              <p:cNvSpPr/>
              <p:nvPr/>
            </p:nvSpPr>
            <p:spPr>
              <a:xfrm>
                <a:off x="5866199" y="1345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Freeform 58"/>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Freeform 59"/>
              <p:cNvSpPr/>
              <p:nvPr/>
            </p:nvSpPr>
            <p:spPr>
              <a:xfrm>
                <a:off x="576108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Freeform 60"/>
              <p:cNvSpPr/>
              <p:nvPr/>
            </p:nvSpPr>
            <p:spPr>
              <a:xfrm>
                <a:off x="5936399"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Freeform 61"/>
              <p:cNvSpPr/>
              <p:nvPr/>
            </p:nvSpPr>
            <p:spPr>
              <a:xfrm>
                <a:off x="5936399"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Freeform 62"/>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Freeform 63"/>
              <p:cNvSpPr/>
              <p:nvPr/>
            </p:nvSpPr>
            <p:spPr>
              <a:xfrm>
                <a:off x="5936399" y="1404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Freeform 64"/>
              <p:cNvSpPr/>
              <p:nvPr/>
            </p:nvSpPr>
            <p:spPr>
              <a:xfrm>
                <a:off x="5830920" y="11127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Freeform 65"/>
              <p:cNvSpPr/>
              <p:nvPr/>
            </p:nvSpPr>
            <p:spPr>
              <a:xfrm>
                <a:off x="5866199"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Freeform 66"/>
              <p:cNvSpPr/>
              <p:nvPr/>
            </p:nvSpPr>
            <p:spPr>
              <a:xfrm>
                <a:off x="57258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Freeform 67"/>
              <p:cNvSpPr/>
              <p:nvPr/>
            </p:nvSpPr>
            <p:spPr>
              <a:xfrm>
                <a:off x="5725800"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Freeform 68"/>
              <p:cNvSpPr/>
              <p:nvPr/>
            </p:nvSpPr>
            <p:spPr>
              <a:xfrm>
                <a:off x="60066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0" name="Freeform 69"/>
              <p:cNvSpPr/>
              <p:nvPr/>
            </p:nvSpPr>
            <p:spPr>
              <a:xfrm>
                <a:off x="5971679"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1" name="Freeform 70"/>
              <p:cNvSpPr/>
              <p:nvPr/>
            </p:nvSpPr>
            <p:spPr>
              <a:xfrm>
                <a:off x="5936399" y="1753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Freeform 71"/>
              <p:cNvSpPr/>
              <p:nvPr/>
            </p:nvSpPr>
            <p:spPr>
              <a:xfrm>
                <a:off x="5901120" y="1870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Freeform 72"/>
              <p:cNvSpPr/>
              <p:nvPr/>
            </p:nvSpPr>
            <p:spPr>
              <a:xfrm>
                <a:off x="5761080" y="1870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Freeform 73"/>
              <p:cNvSpPr/>
              <p:nvPr/>
            </p:nvSpPr>
            <p:spPr>
              <a:xfrm>
                <a:off x="60066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Freeform 74"/>
              <p:cNvSpPr/>
              <p:nvPr/>
            </p:nvSpPr>
            <p:spPr>
              <a:xfrm>
                <a:off x="55854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Freeform 75"/>
              <p:cNvSpPr/>
              <p:nvPr/>
            </p:nvSpPr>
            <p:spPr>
              <a:xfrm>
                <a:off x="5655600"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Freeform 76"/>
              <p:cNvSpPr/>
              <p:nvPr/>
            </p:nvSpPr>
            <p:spPr>
              <a:xfrm>
                <a:off x="558540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Freeform 77"/>
              <p:cNvSpPr/>
              <p:nvPr/>
            </p:nvSpPr>
            <p:spPr>
              <a:xfrm>
                <a:off x="6041879"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Freeform 78"/>
              <p:cNvSpPr/>
              <p:nvPr/>
            </p:nvSpPr>
            <p:spPr>
              <a:xfrm>
                <a:off x="6041879" y="1345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Freeform 79"/>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Freeform 80"/>
              <p:cNvSpPr/>
              <p:nvPr/>
            </p:nvSpPr>
            <p:spPr>
              <a:xfrm>
                <a:off x="5655600"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Freeform 81"/>
              <p:cNvSpPr/>
              <p:nvPr/>
            </p:nvSpPr>
            <p:spPr>
              <a:xfrm>
                <a:off x="590112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3" name="Freeform 82"/>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4" name="Freeform 83"/>
              <p:cNvSpPr/>
              <p:nvPr/>
            </p:nvSpPr>
            <p:spPr>
              <a:xfrm>
                <a:off x="57960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5" name="Freeform 84"/>
              <p:cNvSpPr/>
              <p:nvPr/>
            </p:nvSpPr>
            <p:spPr>
              <a:xfrm>
                <a:off x="57258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6" name="Date Placeholder 2"/>
          <p:cNvSpPr>
            <a:spLocks noGrp="1"/>
          </p:cNvSpPr>
          <p:nvPr>
            <p:ph type="dt" sz="half" idx="11"/>
          </p:nvPr>
        </p:nvSpPr>
        <p:spPr/>
        <p:txBody>
          <a:bodyPr/>
          <a:lstStyle/>
          <a:p>
            <a:pPr lvl="0"/>
            <a:r>
              <a:rPr lang="en-US" smtClean="0"/>
              <a:t>23/10-2012</a:t>
            </a:r>
            <a:endParaRPr lang="en-US"/>
          </a:p>
        </p:txBody>
      </p:sp>
      <p:sp>
        <p:nvSpPr>
          <p:cNvPr id="7" name="Slide Number Placeholder 3"/>
          <p:cNvSpPr>
            <a:spLocks noGrp="1"/>
          </p:cNvSpPr>
          <p:nvPr>
            <p:ph type="sldNum" sz="quarter" idx="12"/>
          </p:nvPr>
        </p:nvSpPr>
        <p:spPr/>
        <p:txBody>
          <a:bodyPr/>
          <a:lstStyle/>
          <a:p>
            <a:pPr lvl="0"/>
            <a:fld id="{4733E063-98F7-4A0F-B963-80E08A582AD3}" type="slidenum">
              <a:t>43</a:t>
            </a:fld>
            <a:endParaRPr lang="en-US"/>
          </a:p>
        </p:txBody>
      </p:sp>
      <p:sp>
        <p:nvSpPr>
          <p:cNvPr id="2" name="Title 1"/>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Direct photons in </a:t>
            </a:r>
            <a:r>
              <a:rPr lang="en-US" dirty="0" smtClean="0"/>
              <a:t>central </a:t>
            </a:r>
            <a:r>
              <a:rPr lang="en-US" dirty="0" err="1" smtClean="0"/>
              <a:t>Pb-Pb</a:t>
            </a:r>
            <a:endParaRPr lang="en-US" dirty="0"/>
          </a:p>
        </p:txBody>
      </p:sp>
      <p:pic>
        <p:nvPicPr>
          <p:cNvPr id="3" name="Picture Placeholder 2"/>
          <p:cNvPicPr>
            <a:picLocks noGrp="1" noChangeAspect="1"/>
          </p:cNvPicPr>
          <p:nvPr>
            <p:ph type="pic" idx="4294967295"/>
          </p:nvPr>
        </p:nvPicPr>
        <p:blipFill>
          <a:blip r:embed="rId3">
            <a:extLst>
              <a:ext uri="{28A0092B-C50C-407E-A947-70E740481C1C}">
                <a14:useLocalDpi xmlns:a14="http://schemas.microsoft.com/office/drawing/2010/main" val="0"/>
              </a:ext>
            </a:extLst>
          </a:blip>
          <a:stretch>
            <a:fillRect/>
          </a:stretch>
        </p:blipFill>
        <p:spPr>
          <a:xfrm>
            <a:off x="1717560" y="1294965"/>
            <a:ext cx="5708520" cy="3977549"/>
          </a:xfrm>
        </p:spPr>
      </p:pic>
      <p:sp>
        <p:nvSpPr>
          <p:cNvPr id="4" name="Text Placeholder 3"/>
          <p:cNvSpPr txBox="1">
            <a:spLocks noGrp="1"/>
          </p:cNvSpPr>
          <p:nvPr>
            <p:ph type="body" idx="4294967295"/>
          </p:nvPr>
        </p:nvSpPr>
        <p:spPr>
          <a:xfrm>
            <a:off x="533880" y="5259240"/>
            <a:ext cx="8229600" cy="189684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smtClean="0">
                <a:latin typeface="" pitchFamily="16"/>
              </a:rPr>
              <a:t>Central </a:t>
            </a:r>
            <a:r>
              <a:rPr lang="en-US" dirty="0" err="1">
                <a:latin typeface="" pitchFamily="16"/>
              </a:rPr>
              <a:t>Pb-Pb</a:t>
            </a:r>
            <a:endParaRPr lang="en-US" dirty="0">
              <a:latin typeface="" pitchFamily="16"/>
            </a:endParaRPr>
          </a:p>
          <a:p>
            <a:pPr lvl="1"/>
            <a:r>
              <a:rPr lang="sv-SE" i="1" dirty="0"/>
              <a:t>p</a:t>
            </a:r>
            <a:r>
              <a:rPr lang="sv-SE" baseline="-25000" dirty="0"/>
              <a:t>T</a:t>
            </a:r>
            <a:r>
              <a:rPr lang="sv-SE" dirty="0"/>
              <a:t> &lt; 2 </a:t>
            </a:r>
            <a:r>
              <a:rPr lang="sv-SE" dirty="0" smtClean="0"/>
              <a:t>GeV/</a:t>
            </a:r>
            <a:r>
              <a:rPr lang="sv-SE" i="1" dirty="0" smtClean="0"/>
              <a:t>c</a:t>
            </a:r>
            <a:r>
              <a:rPr lang="sv-SE" dirty="0"/>
              <a:t>:</a:t>
            </a:r>
            <a:r>
              <a:rPr lang="sv-SE" dirty="0" smtClean="0"/>
              <a:t> </a:t>
            </a:r>
            <a:r>
              <a:rPr lang="en-US" dirty="0" smtClean="0"/>
              <a:t>~</a:t>
            </a:r>
            <a:r>
              <a:rPr lang="en-US" dirty="0"/>
              <a:t>20% excess of direct photons</a:t>
            </a:r>
          </a:p>
          <a:p>
            <a:pPr lvl="1"/>
            <a:r>
              <a:rPr lang="sv-SE" i="1" dirty="0"/>
              <a:t>p</a:t>
            </a:r>
            <a:r>
              <a:rPr lang="sv-SE" baseline="-25000" dirty="0"/>
              <a:t>T</a:t>
            </a:r>
            <a:r>
              <a:rPr lang="sv-SE" dirty="0"/>
              <a:t> &gt; 4 </a:t>
            </a:r>
            <a:r>
              <a:rPr lang="sv-SE" dirty="0" smtClean="0"/>
              <a:t>GeV/</a:t>
            </a:r>
            <a:r>
              <a:rPr lang="sv-SE" i="1" dirty="0" smtClean="0"/>
              <a:t>c</a:t>
            </a:r>
            <a:r>
              <a:rPr lang="sv-SE" dirty="0" smtClean="0"/>
              <a:t>: agreement </a:t>
            </a:r>
            <a:r>
              <a:rPr lang="sv-SE" dirty="0">
                <a:effectLst/>
              </a:rPr>
              <a:t>with </a:t>
            </a:r>
            <a:r>
              <a:rPr lang="sv-SE" dirty="0" smtClean="0">
                <a:effectLst/>
              </a:rPr>
              <a:t>N</a:t>
            </a:r>
            <a:r>
              <a:rPr lang="sv-SE" baseline="-25000" dirty="0" smtClean="0">
                <a:effectLst/>
              </a:rPr>
              <a:t>coll</a:t>
            </a:r>
            <a:r>
              <a:rPr lang="sv-SE" dirty="0" smtClean="0">
                <a:effectLst/>
              </a:rPr>
              <a:t>-scaled </a:t>
            </a:r>
            <a:r>
              <a:rPr lang="sv-SE" dirty="0">
                <a:effectLst/>
              </a:rPr>
              <a:t>NLO</a:t>
            </a:r>
          </a:p>
          <a:p>
            <a:pPr lvl="1" rtl="0"/>
            <a:endParaRPr lang="en-US" dirty="0">
              <a:latin typeface="" pitchFamily="16"/>
            </a:endParaRPr>
          </a:p>
        </p:txBody>
      </p:sp>
      <p:grpSp>
        <p:nvGrpSpPr>
          <p:cNvPr id="86" name="Group 85"/>
          <p:cNvGrpSpPr/>
          <p:nvPr/>
        </p:nvGrpSpPr>
        <p:grpSpPr>
          <a:xfrm>
            <a:off x="6995985" y="3212976"/>
            <a:ext cx="857520" cy="990721"/>
            <a:chOff x="4429800" y="1256759"/>
            <a:chExt cx="857520" cy="990721"/>
          </a:xfrm>
        </p:grpSpPr>
        <p:sp>
          <p:nvSpPr>
            <p:cNvPr id="87" name="Freeform 86"/>
            <p:cNvSpPr/>
            <p:nvPr/>
          </p:nvSpPr>
          <p:spPr>
            <a:xfrm>
              <a:off x="4802760" y="153143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88" name="Group 87"/>
            <p:cNvGrpSpPr/>
            <p:nvPr/>
          </p:nvGrpSpPr>
          <p:grpSpPr>
            <a:xfrm>
              <a:off x="4429800" y="1256759"/>
              <a:ext cx="596880" cy="990721"/>
              <a:chOff x="4429800" y="1256759"/>
              <a:chExt cx="596880" cy="990721"/>
            </a:xfrm>
          </p:grpSpPr>
          <p:sp>
            <p:nvSpPr>
              <p:cNvPr id="89" name="Freeform 88"/>
              <p:cNvSpPr/>
              <p:nvPr/>
            </p:nvSpPr>
            <p:spPr>
              <a:xfrm>
                <a:off x="45349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0" name="Freeform 89"/>
              <p:cNvSpPr/>
              <p:nvPr/>
            </p:nvSpPr>
            <p:spPr>
              <a:xfrm>
                <a:off x="450000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1" name="Freeform 90"/>
              <p:cNvSpPr/>
              <p:nvPr/>
            </p:nvSpPr>
            <p:spPr>
              <a:xfrm>
                <a:off x="4500000" y="1548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2" name="Freeform 91"/>
              <p:cNvSpPr/>
              <p:nvPr/>
            </p:nvSpPr>
            <p:spPr>
              <a:xfrm>
                <a:off x="46404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3" name="Freeform 92"/>
              <p:cNvSpPr/>
              <p:nvPr/>
            </p:nvSpPr>
            <p:spPr>
              <a:xfrm>
                <a:off x="4605480" y="1781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4" name="Freeform 93"/>
              <p:cNvSpPr/>
              <p:nvPr/>
            </p:nvSpPr>
            <p:spPr>
              <a:xfrm>
                <a:off x="467532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5" name="Freeform 94"/>
              <p:cNvSpPr/>
              <p:nvPr/>
            </p:nvSpPr>
            <p:spPr>
              <a:xfrm>
                <a:off x="467532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6" name="Freeform 95"/>
              <p:cNvSpPr/>
              <p:nvPr/>
            </p:nvSpPr>
            <p:spPr>
              <a:xfrm>
                <a:off x="457020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7" name="Freeform 96"/>
              <p:cNvSpPr/>
              <p:nvPr/>
            </p:nvSpPr>
            <p:spPr>
              <a:xfrm>
                <a:off x="4710600" y="1489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8" name="Freeform 97"/>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9" name="Freeform 98"/>
              <p:cNvSpPr/>
              <p:nvPr/>
            </p:nvSpPr>
            <p:spPr>
              <a:xfrm>
                <a:off x="460548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0" name="Freeform 99"/>
              <p:cNvSpPr/>
              <p:nvPr/>
            </p:nvSpPr>
            <p:spPr>
              <a:xfrm>
                <a:off x="478080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1" name="Freeform 100"/>
              <p:cNvSpPr/>
              <p:nvPr/>
            </p:nvSpPr>
            <p:spPr>
              <a:xfrm>
                <a:off x="478080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2" name="Freeform 101"/>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3" name="Freeform 102"/>
              <p:cNvSpPr/>
              <p:nvPr/>
            </p:nvSpPr>
            <p:spPr>
              <a:xfrm>
                <a:off x="4780800" y="1548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4" name="Freeform 103"/>
              <p:cNvSpPr/>
              <p:nvPr/>
            </p:nvSpPr>
            <p:spPr>
              <a:xfrm>
                <a:off x="4675320" y="12567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5" name="Freeform 104"/>
              <p:cNvSpPr/>
              <p:nvPr/>
            </p:nvSpPr>
            <p:spPr>
              <a:xfrm>
                <a:off x="47106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6" name="Freeform 105"/>
              <p:cNvSpPr/>
              <p:nvPr/>
            </p:nvSpPr>
            <p:spPr>
              <a:xfrm>
                <a:off x="45702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7" name="Freeform 106"/>
              <p:cNvSpPr/>
              <p:nvPr/>
            </p:nvSpPr>
            <p:spPr>
              <a:xfrm>
                <a:off x="457020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8" name="Freeform 107"/>
              <p:cNvSpPr/>
              <p:nvPr/>
            </p:nvSpPr>
            <p:spPr>
              <a:xfrm>
                <a:off x="48510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9" name="Freeform 108"/>
              <p:cNvSpPr/>
              <p:nvPr/>
            </p:nvSpPr>
            <p:spPr>
              <a:xfrm>
                <a:off x="481608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0" name="Freeform 109"/>
              <p:cNvSpPr/>
              <p:nvPr/>
            </p:nvSpPr>
            <p:spPr>
              <a:xfrm>
                <a:off x="4780800" y="1897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1" name="Freeform 110"/>
              <p:cNvSpPr/>
              <p:nvPr/>
            </p:nvSpPr>
            <p:spPr>
              <a:xfrm>
                <a:off x="4745520" y="2014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2" name="Freeform 111"/>
              <p:cNvSpPr/>
              <p:nvPr/>
            </p:nvSpPr>
            <p:spPr>
              <a:xfrm>
                <a:off x="4605480" y="2014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3" name="Freeform 112"/>
              <p:cNvSpPr/>
              <p:nvPr/>
            </p:nvSpPr>
            <p:spPr>
              <a:xfrm>
                <a:off x="48510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4" name="Freeform 113"/>
              <p:cNvSpPr/>
              <p:nvPr/>
            </p:nvSpPr>
            <p:spPr>
              <a:xfrm>
                <a:off x="44298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5" name="Freeform 114"/>
              <p:cNvSpPr/>
              <p:nvPr/>
            </p:nvSpPr>
            <p:spPr>
              <a:xfrm>
                <a:off x="45000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6" name="Freeform 115"/>
              <p:cNvSpPr/>
              <p:nvPr/>
            </p:nvSpPr>
            <p:spPr>
              <a:xfrm>
                <a:off x="4429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7" name="Freeform 116"/>
              <p:cNvSpPr/>
              <p:nvPr/>
            </p:nvSpPr>
            <p:spPr>
              <a:xfrm>
                <a:off x="488628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8" name="Freeform 117"/>
              <p:cNvSpPr/>
              <p:nvPr/>
            </p:nvSpPr>
            <p:spPr>
              <a:xfrm>
                <a:off x="4886280" y="1489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9" name="Freeform 118"/>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0" name="Freeform 119"/>
              <p:cNvSpPr/>
              <p:nvPr/>
            </p:nvSpPr>
            <p:spPr>
              <a:xfrm>
                <a:off x="450000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1" name="Freeform 120"/>
              <p:cNvSpPr/>
              <p:nvPr/>
            </p:nvSpPr>
            <p:spPr>
              <a:xfrm>
                <a:off x="474552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2" name="Freeform 121"/>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3" name="Freeform 122"/>
              <p:cNvSpPr/>
              <p:nvPr/>
            </p:nvSpPr>
            <p:spPr>
              <a:xfrm>
                <a:off x="46404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4" name="Freeform 123"/>
              <p:cNvSpPr/>
              <p:nvPr/>
            </p:nvSpPr>
            <p:spPr>
              <a:xfrm>
                <a:off x="45702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125" name="Group 124"/>
          <p:cNvGrpSpPr/>
          <p:nvPr/>
        </p:nvGrpSpPr>
        <p:grpSpPr>
          <a:xfrm>
            <a:off x="7859625" y="3429017"/>
            <a:ext cx="888839" cy="990720"/>
            <a:chOff x="5293440" y="1112760"/>
            <a:chExt cx="888839" cy="990720"/>
          </a:xfrm>
        </p:grpSpPr>
        <p:sp>
          <p:nvSpPr>
            <p:cNvPr id="126" name="Freeform 125"/>
            <p:cNvSpPr/>
            <p:nvPr/>
          </p:nvSpPr>
          <p:spPr>
            <a:xfrm flipH="1">
              <a:off x="5293440" y="138492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27" name="Group 126"/>
            <p:cNvGrpSpPr/>
            <p:nvPr/>
          </p:nvGrpSpPr>
          <p:grpSpPr>
            <a:xfrm>
              <a:off x="5585400" y="1112760"/>
              <a:ext cx="596879" cy="990720"/>
              <a:chOff x="5585400" y="1112760"/>
              <a:chExt cx="596879" cy="990720"/>
            </a:xfrm>
          </p:grpSpPr>
          <p:sp>
            <p:nvSpPr>
              <p:cNvPr id="128" name="Freeform 127"/>
              <p:cNvSpPr/>
              <p:nvPr/>
            </p:nvSpPr>
            <p:spPr>
              <a:xfrm>
                <a:off x="56905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9" name="Freeform 128"/>
              <p:cNvSpPr/>
              <p:nvPr/>
            </p:nvSpPr>
            <p:spPr>
              <a:xfrm>
                <a:off x="565560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0" name="Freeform 129"/>
              <p:cNvSpPr/>
              <p:nvPr/>
            </p:nvSpPr>
            <p:spPr>
              <a:xfrm>
                <a:off x="5655600" y="1404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1" name="Freeform 130"/>
              <p:cNvSpPr/>
              <p:nvPr/>
            </p:nvSpPr>
            <p:spPr>
              <a:xfrm>
                <a:off x="57960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2" name="Freeform 131"/>
              <p:cNvSpPr/>
              <p:nvPr/>
            </p:nvSpPr>
            <p:spPr>
              <a:xfrm>
                <a:off x="5761080" y="1637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3" name="Freeform 132"/>
              <p:cNvSpPr/>
              <p:nvPr/>
            </p:nvSpPr>
            <p:spPr>
              <a:xfrm>
                <a:off x="5830920"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4" name="Freeform 133"/>
              <p:cNvSpPr/>
              <p:nvPr/>
            </p:nvSpPr>
            <p:spPr>
              <a:xfrm>
                <a:off x="583092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5" name="Freeform 134"/>
              <p:cNvSpPr/>
              <p:nvPr/>
            </p:nvSpPr>
            <p:spPr>
              <a:xfrm>
                <a:off x="572580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6" name="Freeform 135"/>
              <p:cNvSpPr/>
              <p:nvPr/>
            </p:nvSpPr>
            <p:spPr>
              <a:xfrm>
                <a:off x="5866199" y="1345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7" name="Freeform 136"/>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8" name="Freeform 137"/>
              <p:cNvSpPr/>
              <p:nvPr/>
            </p:nvSpPr>
            <p:spPr>
              <a:xfrm>
                <a:off x="576108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9" name="Freeform 138"/>
              <p:cNvSpPr/>
              <p:nvPr/>
            </p:nvSpPr>
            <p:spPr>
              <a:xfrm>
                <a:off x="5936399"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0" name="Freeform 139"/>
              <p:cNvSpPr/>
              <p:nvPr/>
            </p:nvSpPr>
            <p:spPr>
              <a:xfrm>
                <a:off x="5936399"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1" name="Freeform 140"/>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2" name="Freeform 141"/>
              <p:cNvSpPr/>
              <p:nvPr/>
            </p:nvSpPr>
            <p:spPr>
              <a:xfrm>
                <a:off x="5936399" y="1404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3" name="Freeform 142"/>
              <p:cNvSpPr/>
              <p:nvPr/>
            </p:nvSpPr>
            <p:spPr>
              <a:xfrm>
                <a:off x="5830920" y="11127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4" name="Freeform 143"/>
              <p:cNvSpPr/>
              <p:nvPr/>
            </p:nvSpPr>
            <p:spPr>
              <a:xfrm>
                <a:off x="5866199"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5" name="Freeform 144"/>
              <p:cNvSpPr/>
              <p:nvPr/>
            </p:nvSpPr>
            <p:spPr>
              <a:xfrm>
                <a:off x="57258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6" name="Freeform 145"/>
              <p:cNvSpPr/>
              <p:nvPr/>
            </p:nvSpPr>
            <p:spPr>
              <a:xfrm>
                <a:off x="5725800"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7" name="Freeform 146"/>
              <p:cNvSpPr/>
              <p:nvPr/>
            </p:nvSpPr>
            <p:spPr>
              <a:xfrm>
                <a:off x="60066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8" name="Freeform 147"/>
              <p:cNvSpPr/>
              <p:nvPr/>
            </p:nvSpPr>
            <p:spPr>
              <a:xfrm>
                <a:off x="5971679"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9" name="Freeform 148"/>
              <p:cNvSpPr/>
              <p:nvPr/>
            </p:nvSpPr>
            <p:spPr>
              <a:xfrm>
                <a:off x="5936399" y="1753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0" name="Freeform 149"/>
              <p:cNvSpPr/>
              <p:nvPr/>
            </p:nvSpPr>
            <p:spPr>
              <a:xfrm>
                <a:off x="5901120" y="1870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1" name="Freeform 150"/>
              <p:cNvSpPr/>
              <p:nvPr/>
            </p:nvSpPr>
            <p:spPr>
              <a:xfrm>
                <a:off x="5761080" y="1870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2" name="Freeform 151"/>
              <p:cNvSpPr/>
              <p:nvPr/>
            </p:nvSpPr>
            <p:spPr>
              <a:xfrm>
                <a:off x="60066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3" name="Freeform 152"/>
              <p:cNvSpPr/>
              <p:nvPr/>
            </p:nvSpPr>
            <p:spPr>
              <a:xfrm>
                <a:off x="55854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4" name="Freeform 153"/>
              <p:cNvSpPr/>
              <p:nvPr/>
            </p:nvSpPr>
            <p:spPr>
              <a:xfrm>
                <a:off x="5655600"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5" name="Freeform 154"/>
              <p:cNvSpPr/>
              <p:nvPr/>
            </p:nvSpPr>
            <p:spPr>
              <a:xfrm>
                <a:off x="558540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6" name="Freeform 155"/>
              <p:cNvSpPr/>
              <p:nvPr/>
            </p:nvSpPr>
            <p:spPr>
              <a:xfrm>
                <a:off x="6041879"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7" name="Freeform 156"/>
              <p:cNvSpPr/>
              <p:nvPr/>
            </p:nvSpPr>
            <p:spPr>
              <a:xfrm>
                <a:off x="6041879" y="1345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8" name="Freeform 157"/>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9" name="Freeform 158"/>
              <p:cNvSpPr/>
              <p:nvPr/>
            </p:nvSpPr>
            <p:spPr>
              <a:xfrm>
                <a:off x="5655600"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0" name="Freeform 159"/>
              <p:cNvSpPr/>
              <p:nvPr/>
            </p:nvSpPr>
            <p:spPr>
              <a:xfrm>
                <a:off x="590112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1" name="Freeform 160"/>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2" name="Freeform 161"/>
              <p:cNvSpPr/>
              <p:nvPr/>
            </p:nvSpPr>
            <p:spPr>
              <a:xfrm>
                <a:off x="57960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3" name="Freeform 162"/>
              <p:cNvSpPr/>
              <p:nvPr/>
            </p:nvSpPr>
            <p:spPr>
              <a:xfrm>
                <a:off x="57258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Tree>
    <p:extLst>
      <p:ext uri="{BB962C8B-B14F-4D97-AF65-F5344CB8AC3E}">
        <p14:creationId xmlns:p14="http://schemas.microsoft.com/office/powerpoint/2010/main" val="4274867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EAE5A41B-126F-44C7-840A-A7EBFDFECA5C}" type="slidenum">
              <a:t>44</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Direct photon spectrum in central Pb-Pb</a:t>
            </a:r>
          </a:p>
        </p:txBody>
      </p:sp>
      <p:pic>
        <p:nvPicPr>
          <p:cNvPr id="3" name="Picture Placeholder 2"/>
          <p:cNvPicPr>
            <a:picLocks noGrp="1" noChangeAspect="1"/>
          </p:cNvPicPr>
          <p:nvPr>
            <p:ph type="pic" idx="4294967295"/>
          </p:nvPr>
        </p:nvPicPr>
        <p:blipFill>
          <a:blip r:embed="rId3">
            <a:lum/>
            <a:alphaModFix/>
          </a:blip>
          <a:srcRect/>
          <a:stretch>
            <a:fillRect/>
          </a:stretch>
        </p:blipFill>
        <p:spPr>
          <a:xfrm>
            <a:off x="1717560" y="1294920"/>
            <a:ext cx="5708520" cy="3977640"/>
          </a:xfrm>
        </p:spPr>
      </p:pic>
      <p:sp>
        <p:nvSpPr>
          <p:cNvPr id="4" name="Text Placeholder 3"/>
          <p:cNvSpPr txBox="1">
            <a:spLocks noGrp="1"/>
          </p:cNvSpPr>
          <p:nvPr>
            <p:ph type="body" idx="4294967295"/>
          </p:nvPr>
        </p:nvSpPr>
        <p:spPr>
          <a:xfrm>
            <a:off x="533880" y="5259960"/>
            <a:ext cx="8229600" cy="189684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a:latin typeface="" pitchFamily="16"/>
              </a:rPr>
              <a:t>Obtain spectrum </a:t>
            </a:r>
            <a:r>
              <a:rPr lang="en-US" dirty="0" smtClean="0">
                <a:latin typeface="" pitchFamily="16"/>
              </a:rPr>
              <a:t>by scaling</a:t>
            </a:r>
            <a:endParaRPr lang="en-US" dirty="0">
              <a:latin typeface="" pitchFamily="16"/>
            </a:endParaRPr>
          </a:p>
        </p:txBody>
      </p:sp>
      <p:pic>
        <p:nvPicPr>
          <p:cNvPr id="5" name="Picture 4"/>
          <p:cNvPicPr>
            <a:picLocks noChangeAspect="1"/>
          </p:cNvPicPr>
          <p:nvPr/>
        </p:nvPicPr>
        <p:blipFill>
          <a:blip r:embed="rId7">
            <a:lum/>
            <a:alphaModFix/>
          </a:blip>
          <a:srcRect/>
          <a:stretch>
            <a:fillRect/>
          </a:stretch>
        </p:blipFill>
        <p:spPr>
          <a:xfrm>
            <a:off x="3943080" y="2532600"/>
            <a:ext cx="3180240" cy="742319"/>
          </a:xfrm>
          <a:prstGeom prst="rect">
            <a:avLst/>
          </a:prstGeom>
          <a:noFill/>
          <a:ln>
            <a:noFill/>
          </a:ln>
        </p:spPr>
      </p:pic>
      <p:grpSp>
        <p:nvGrpSpPr>
          <p:cNvPr id="9" name="Group 8"/>
          <p:cNvGrpSpPr/>
          <p:nvPr/>
        </p:nvGrpSpPr>
        <p:grpSpPr>
          <a:xfrm>
            <a:off x="6995985" y="3212976"/>
            <a:ext cx="857520" cy="990721"/>
            <a:chOff x="4429800" y="1256759"/>
            <a:chExt cx="857520" cy="990721"/>
          </a:xfrm>
        </p:grpSpPr>
        <p:sp>
          <p:nvSpPr>
            <p:cNvPr id="10" name="Freeform 9"/>
            <p:cNvSpPr/>
            <p:nvPr/>
          </p:nvSpPr>
          <p:spPr>
            <a:xfrm>
              <a:off x="4802760" y="153143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1" name="Group 10"/>
            <p:cNvGrpSpPr/>
            <p:nvPr/>
          </p:nvGrpSpPr>
          <p:grpSpPr>
            <a:xfrm>
              <a:off x="4429800" y="1256759"/>
              <a:ext cx="596880" cy="990721"/>
              <a:chOff x="4429800" y="1256759"/>
              <a:chExt cx="596880" cy="990721"/>
            </a:xfrm>
          </p:grpSpPr>
          <p:sp>
            <p:nvSpPr>
              <p:cNvPr id="12" name="Freeform 11"/>
              <p:cNvSpPr/>
              <p:nvPr/>
            </p:nvSpPr>
            <p:spPr>
              <a:xfrm>
                <a:off x="45349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a:off x="450000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Freeform 13"/>
              <p:cNvSpPr/>
              <p:nvPr/>
            </p:nvSpPr>
            <p:spPr>
              <a:xfrm>
                <a:off x="4500000" y="1548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46404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Freeform 15"/>
              <p:cNvSpPr/>
              <p:nvPr/>
            </p:nvSpPr>
            <p:spPr>
              <a:xfrm>
                <a:off x="4605480" y="1781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a:off x="467532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467532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a:off x="457020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a:off x="4710600" y="1489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Freeform 20"/>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Freeform 21"/>
              <p:cNvSpPr/>
              <p:nvPr/>
            </p:nvSpPr>
            <p:spPr>
              <a:xfrm>
                <a:off x="460548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Freeform 22"/>
              <p:cNvSpPr/>
              <p:nvPr/>
            </p:nvSpPr>
            <p:spPr>
              <a:xfrm>
                <a:off x="478080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Freeform 23"/>
              <p:cNvSpPr/>
              <p:nvPr/>
            </p:nvSpPr>
            <p:spPr>
              <a:xfrm>
                <a:off x="478080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Freeform 24"/>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Freeform 25"/>
              <p:cNvSpPr/>
              <p:nvPr/>
            </p:nvSpPr>
            <p:spPr>
              <a:xfrm>
                <a:off x="4780800" y="1548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4675320" y="12567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a:off x="47106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a:off x="45702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a:off x="457020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a:off x="48510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a:off x="481608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a:off x="4780800" y="1897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4" name="Freeform 33"/>
              <p:cNvSpPr/>
              <p:nvPr/>
            </p:nvSpPr>
            <p:spPr>
              <a:xfrm>
                <a:off x="4745520" y="2014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Freeform 34"/>
              <p:cNvSpPr/>
              <p:nvPr/>
            </p:nvSpPr>
            <p:spPr>
              <a:xfrm>
                <a:off x="4605480" y="2014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Freeform 35"/>
              <p:cNvSpPr/>
              <p:nvPr/>
            </p:nvSpPr>
            <p:spPr>
              <a:xfrm>
                <a:off x="48510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Freeform 36"/>
              <p:cNvSpPr/>
              <p:nvPr/>
            </p:nvSpPr>
            <p:spPr>
              <a:xfrm>
                <a:off x="44298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Freeform 37"/>
              <p:cNvSpPr/>
              <p:nvPr/>
            </p:nvSpPr>
            <p:spPr>
              <a:xfrm>
                <a:off x="45000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Freeform 38"/>
              <p:cNvSpPr/>
              <p:nvPr/>
            </p:nvSpPr>
            <p:spPr>
              <a:xfrm>
                <a:off x="4429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0" name="Freeform 39"/>
              <p:cNvSpPr/>
              <p:nvPr/>
            </p:nvSpPr>
            <p:spPr>
              <a:xfrm>
                <a:off x="488628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4886280" y="1489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a:off x="450000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Freeform 43"/>
              <p:cNvSpPr/>
              <p:nvPr/>
            </p:nvSpPr>
            <p:spPr>
              <a:xfrm>
                <a:off x="474552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Freeform 44"/>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Freeform 45"/>
              <p:cNvSpPr/>
              <p:nvPr/>
            </p:nvSpPr>
            <p:spPr>
              <a:xfrm>
                <a:off x="46404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7" name="Freeform 46"/>
              <p:cNvSpPr/>
              <p:nvPr/>
            </p:nvSpPr>
            <p:spPr>
              <a:xfrm>
                <a:off x="45702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48" name="Group 47"/>
          <p:cNvGrpSpPr/>
          <p:nvPr/>
        </p:nvGrpSpPr>
        <p:grpSpPr>
          <a:xfrm>
            <a:off x="7859625" y="3429017"/>
            <a:ext cx="888839" cy="990720"/>
            <a:chOff x="5293440" y="1112760"/>
            <a:chExt cx="888839" cy="990720"/>
          </a:xfrm>
        </p:grpSpPr>
        <p:sp>
          <p:nvSpPr>
            <p:cNvPr id="49" name="Freeform 48"/>
            <p:cNvSpPr/>
            <p:nvPr/>
          </p:nvSpPr>
          <p:spPr>
            <a:xfrm flipH="1">
              <a:off x="5293440" y="138492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50" name="Group 49"/>
            <p:cNvGrpSpPr/>
            <p:nvPr/>
          </p:nvGrpSpPr>
          <p:grpSpPr>
            <a:xfrm>
              <a:off x="5585400" y="1112760"/>
              <a:ext cx="596879" cy="990720"/>
              <a:chOff x="5585400" y="1112760"/>
              <a:chExt cx="596879" cy="990720"/>
            </a:xfrm>
          </p:grpSpPr>
          <p:sp>
            <p:nvSpPr>
              <p:cNvPr id="51" name="Freeform 50"/>
              <p:cNvSpPr/>
              <p:nvPr/>
            </p:nvSpPr>
            <p:spPr>
              <a:xfrm>
                <a:off x="56905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2" name="Freeform 51"/>
              <p:cNvSpPr/>
              <p:nvPr/>
            </p:nvSpPr>
            <p:spPr>
              <a:xfrm>
                <a:off x="565560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3" name="Freeform 52"/>
              <p:cNvSpPr/>
              <p:nvPr/>
            </p:nvSpPr>
            <p:spPr>
              <a:xfrm>
                <a:off x="5655600" y="1404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Freeform 53"/>
              <p:cNvSpPr/>
              <p:nvPr/>
            </p:nvSpPr>
            <p:spPr>
              <a:xfrm>
                <a:off x="57960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a:off x="5761080" y="1637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6" name="Freeform 55"/>
              <p:cNvSpPr/>
              <p:nvPr/>
            </p:nvSpPr>
            <p:spPr>
              <a:xfrm>
                <a:off x="5830920"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7" name="Freeform 56"/>
              <p:cNvSpPr/>
              <p:nvPr/>
            </p:nvSpPr>
            <p:spPr>
              <a:xfrm>
                <a:off x="583092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Freeform 57"/>
              <p:cNvSpPr/>
              <p:nvPr/>
            </p:nvSpPr>
            <p:spPr>
              <a:xfrm>
                <a:off x="572580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Freeform 58"/>
              <p:cNvSpPr/>
              <p:nvPr/>
            </p:nvSpPr>
            <p:spPr>
              <a:xfrm>
                <a:off x="5866199" y="1345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Freeform 59"/>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Freeform 60"/>
              <p:cNvSpPr/>
              <p:nvPr/>
            </p:nvSpPr>
            <p:spPr>
              <a:xfrm>
                <a:off x="576108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Freeform 61"/>
              <p:cNvSpPr/>
              <p:nvPr/>
            </p:nvSpPr>
            <p:spPr>
              <a:xfrm>
                <a:off x="5936399"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Freeform 62"/>
              <p:cNvSpPr/>
              <p:nvPr/>
            </p:nvSpPr>
            <p:spPr>
              <a:xfrm>
                <a:off x="5936399"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Freeform 63"/>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Freeform 64"/>
              <p:cNvSpPr/>
              <p:nvPr/>
            </p:nvSpPr>
            <p:spPr>
              <a:xfrm>
                <a:off x="5936399" y="1404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Freeform 65"/>
              <p:cNvSpPr/>
              <p:nvPr/>
            </p:nvSpPr>
            <p:spPr>
              <a:xfrm>
                <a:off x="5830920" y="11127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Freeform 66"/>
              <p:cNvSpPr/>
              <p:nvPr/>
            </p:nvSpPr>
            <p:spPr>
              <a:xfrm>
                <a:off x="5866199"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Freeform 67"/>
              <p:cNvSpPr/>
              <p:nvPr/>
            </p:nvSpPr>
            <p:spPr>
              <a:xfrm>
                <a:off x="57258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Freeform 68"/>
              <p:cNvSpPr/>
              <p:nvPr/>
            </p:nvSpPr>
            <p:spPr>
              <a:xfrm>
                <a:off x="5725800"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0" name="Freeform 69"/>
              <p:cNvSpPr/>
              <p:nvPr/>
            </p:nvSpPr>
            <p:spPr>
              <a:xfrm>
                <a:off x="60066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1" name="Freeform 70"/>
              <p:cNvSpPr/>
              <p:nvPr/>
            </p:nvSpPr>
            <p:spPr>
              <a:xfrm>
                <a:off x="5971679"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Freeform 71"/>
              <p:cNvSpPr/>
              <p:nvPr/>
            </p:nvSpPr>
            <p:spPr>
              <a:xfrm>
                <a:off x="5936399" y="1753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Freeform 72"/>
              <p:cNvSpPr/>
              <p:nvPr/>
            </p:nvSpPr>
            <p:spPr>
              <a:xfrm>
                <a:off x="5901120" y="1870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Freeform 73"/>
              <p:cNvSpPr/>
              <p:nvPr/>
            </p:nvSpPr>
            <p:spPr>
              <a:xfrm>
                <a:off x="5761080" y="1870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Freeform 74"/>
              <p:cNvSpPr/>
              <p:nvPr/>
            </p:nvSpPr>
            <p:spPr>
              <a:xfrm>
                <a:off x="60066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Freeform 75"/>
              <p:cNvSpPr/>
              <p:nvPr/>
            </p:nvSpPr>
            <p:spPr>
              <a:xfrm>
                <a:off x="55854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Freeform 76"/>
              <p:cNvSpPr/>
              <p:nvPr/>
            </p:nvSpPr>
            <p:spPr>
              <a:xfrm>
                <a:off x="5655600"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Freeform 77"/>
              <p:cNvSpPr/>
              <p:nvPr/>
            </p:nvSpPr>
            <p:spPr>
              <a:xfrm>
                <a:off x="558540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Freeform 78"/>
              <p:cNvSpPr/>
              <p:nvPr/>
            </p:nvSpPr>
            <p:spPr>
              <a:xfrm>
                <a:off x="6041879"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Freeform 79"/>
              <p:cNvSpPr/>
              <p:nvPr/>
            </p:nvSpPr>
            <p:spPr>
              <a:xfrm>
                <a:off x="6041879" y="1345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Freeform 80"/>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Freeform 81"/>
              <p:cNvSpPr/>
              <p:nvPr/>
            </p:nvSpPr>
            <p:spPr>
              <a:xfrm>
                <a:off x="5655600"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3" name="Freeform 82"/>
              <p:cNvSpPr/>
              <p:nvPr/>
            </p:nvSpPr>
            <p:spPr>
              <a:xfrm>
                <a:off x="590112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4" name="Freeform 83"/>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5" name="Freeform 84"/>
              <p:cNvSpPr/>
              <p:nvPr/>
            </p:nvSpPr>
            <p:spPr>
              <a:xfrm>
                <a:off x="57960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6" name="Freeform 85"/>
              <p:cNvSpPr/>
              <p:nvPr/>
            </p:nvSpPr>
            <p:spPr>
              <a:xfrm>
                <a:off x="57258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EAE5A41B-126F-44C7-840A-A7EBFDFECA5C}" type="slidenum">
              <a:t>45</a:t>
            </a:fld>
            <a:endParaRPr lang="en-US"/>
          </a:p>
        </p:txBody>
      </p:sp>
      <p:sp>
        <p:nvSpPr>
          <p:cNvPr id="2" name="Title 1"/>
          <p:cNvSpPr txBox="1">
            <a:spLocks noGrp="1"/>
          </p:cNvSpPr>
          <p:nvPr>
            <p:ph type="title" idx="4294967295"/>
          </p:nvPr>
        </p:nvSpPr>
        <p:spPr>
          <a:xfrm>
            <a:off x="1113480" y="-105609"/>
            <a:ext cx="7445519" cy="1354217"/>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Direct photon spectrum in central </a:t>
            </a:r>
            <a:r>
              <a:rPr lang="en-US" dirty="0" err="1" smtClean="0"/>
              <a:t>Pb-Pb</a:t>
            </a:r>
            <a:r>
              <a:rPr lang="en-US" dirty="0" smtClean="0"/>
              <a:t> with fit</a:t>
            </a:r>
            <a:endParaRPr lang="en-US" dirty="0"/>
          </a:p>
        </p:txBody>
      </p:sp>
      <p:pic>
        <p:nvPicPr>
          <p:cNvPr id="3" name="Picture Placeholder 2"/>
          <p:cNvPicPr>
            <a:picLocks noGrp="1" noChangeAspect="1"/>
          </p:cNvPicPr>
          <p:nvPr>
            <p:ph type="pic" idx="4294967295"/>
          </p:nvPr>
        </p:nvPicPr>
        <p:blipFill>
          <a:blip r:embed="rId3">
            <a:extLst>
              <a:ext uri="{28A0092B-C50C-407E-A947-70E740481C1C}">
                <a14:useLocalDpi xmlns:a14="http://schemas.microsoft.com/office/drawing/2010/main" val="0"/>
              </a:ext>
            </a:extLst>
          </a:blip>
          <a:stretch>
            <a:fillRect/>
          </a:stretch>
        </p:blipFill>
        <p:spPr>
          <a:xfrm>
            <a:off x="1717560" y="1294965"/>
            <a:ext cx="5708520" cy="3977549"/>
          </a:xfrm>
        </p:spPr>
      </p:pic>
      <p:sp>
        <p:nvSpPr>
          <p:cNvPr id="4" name="Text Placeholder 3"/>
          <p:cNvSpPr txBox="1">
            <a:spLocks noGrp="1"/>
          </p:cNvSpPr>
          <p:nvPr>
            <p:ph type="body" idx="4294967295"/>
          </p:nvPr>
        </p:nvSpPr>
        <p:spPr>
          <a:xfrm>
            <a:off x="533880" y="5259960"/>
            <a:ext cx="8229600" cy="189684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r>
              <a:rPr lang="en-US" dirty="0"/>
              <a:t>Exponential fit for </a:t>
            </a:r>
            <a:r>
              <a:rPr lang="en-US" i="1" dirty="0"/>
              <a:t>p</a:t>
            </a:r>
            <a:r>
              <a:rPr lang="en-US" baseline="-25000" dirty="0"/>
              <a:t>T</a:t>
            </a:r>
            <a:r>
              <a:rPr lang="en-US" dirty="0"/>
              <a:t> &lt; 2.2 GeV/</a:t>
            </a:r>
            <a:r>
              <a:rPr lang="en-US" i="1" dirty="0"/>
              <a:t>c</a:t>
            </a:r>
            <a:r>
              <a:rPr lang="en-US" dirty="0"/>
              <a:t> </a:t>
            </a:r>
          </a:p>
          <a:p>
            <a:pPr lvl="1"/>
            <a:r>
              <a:rPr lang="fr-FR" dirty="0" smtClean="0"/>
              <a:t>inv</a:t>
            </a:r>
            <a:r>
              <a:rPr lang="fr-FR" dirty="0"/>
              <a:t>. </a:t>
            </a:r>
            <a:r>
              <a:rPr lang="fr-FR" dirty="0" err="1"/>
              <a:t>slope</a:t>
            </a:r>
            <a:r>
              <a:rPr lang="fr-FR" dirty="0"/>
              <a:t> </a:t>
            </a:r>
            <a:r>
              <a:rPr lang="fr-FR" i="1" dirty="0"/>
              <a:t>T</a:t>
            </a:r>
            <a:r>
              <a:rPr lang="fr-FR" dirty="0"/>
              <a:t> = 304±51 </a:t>
            </a:r>
            <a:r>
              <a:rPr lang="fr-FR" dirty="0" smtClean="0"/>
              <a:t>MeV </a:t>
            </a:r>
            <a:r>
              <a:rPr lang="sv-SE" dirty="0" smtClean="0"/>
              <a:t>for </a:t>
            </a:r>
            <a:r>
              <a:rPr lang="sv-SE" dirty="0"/>
              <a:t>0–40% Pb–Pb at √</a:t>
            </a:r>
            <a:r>
              <a:rPr lang="sv-SE" i="1" dirty="0" smtClean="0"/>
              <a:t>s</a:t>
            </a:r>
            <a:r>
              <a:rPr lang="sv-SE" dirty="0" smtClean="0"/>
              <a:t>=2.76 </a:t>
            </a:r>
            <a:r>
              <a:rPr lang="sv-SE" dirty="0"/>
              <a:t>TeV</a:t>
            </a:r>
          </a:p>
          <a:p>
            <a:pPr lvl="1"/>
            <a:r>
              <a:rPr lang="sv-SE" dirty="0"/>
              <a:t>PHENIX: </a:t>
            </a:r>
            <a:r>
              <a:rPr lang="sv-SE" i="1" dirty="0"/>
              <a:t>T</a:t>
            </a:r>
            <a:r>
              <a:rPr lang="sv-SE" dirty="0"/>
              <a:t> = 221±19±19 </a:t>
            </a:r>
            <a:r>
              <a:rPr lang="sv-SE" dirty="0" smtClean="0"/>
              <a:t>MeV for </a:t>
            </a:r>
            <a:r>
              <a:rPr lang="sv-SE" dirty="0"/>
              <a:t>0–20% Au–Au at √</a:t>
            </a:r>
            <a:r>
              <a:rPr lang="sv-SE" i="1" dirty="0" smtClean="0"/>
              <a:t>s</a:t>
            </a:r>
            <a:r>
              <a:rPr lang="sv-SE" dirty="0" smtClean="0"/>
              <a:t>=200 </a:t>
            </a:r>
            <a:r>
              <a:rPr lang="sv-SE" dirty="0"/>
              <a:t>GeV</a:t>
            </a:r>
          </a:p>
          <a:p>
            <a:pPr lvl="0"/>
            <a:endParaRPr lang="en-US" dirty="0">
              <a:latin typeface="" pitchFamily="16"/>
            </a:endParaRPr>
          </a:p>
        </p:txBody>
      </p:sp>
      <p:grpSp>
        <p:nvGrpSpPr>
          <p:cNvPr id="9" name="Group 8"/>
          <p:cNvGrpSpPr/>
          <p:nvPr/>
        </p:nvGrpSpPr>
        <p:grpSpPr>
          <a:xfrm>
            <a:off x="6995985" y="3212976"/>
            <a:ext cx="857520" cy="990721"/>
            <a:chOff x="4429800" y="1256759"/>
            <a:chExt cx="857520" cy="990721"/>
          </a:xfrm>
        </p:grpSpPr>
        <p:sp>
          <p:nvSpPr>
            <p:cNvPr id="10" name="Freeform 9"/>
            <p:cNvSpPr/>
            <p:nvPr/>
          </p:nvSpPr>
          <p:spPr>
            <a:xfrm>
              <a:off x="4802760" y="153143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1" name="Group 10"/>
            <p:cNvGrpSpPr/>
            <p:nvPr/>
          </p:nvGrpSpPr>
          <p:grpSpPr>
            <a:xfrm>
              <a:off x="4429800" y="1256759"/>
              <a:ext cx="596880" cy="990721"/>
              <a:chOff x="4429800" y="1256759"/>
              <a:chExt cx="596880" cy="990721"/>
            </a:xfrm>
          </p:grpSpPr>
          <p:sp>
            <p:nvSpPr>
              <p:cNvPr id="12" name="Freeform 11"/>
              <p:cNvSpPr/>
              <p:nvPr/>
            </p:nvSpPr>
            <p:spPr>
              <a:xfrm>
                <a:off x="45349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a:off x="450000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Freeform 13"/>
              <p:cNvSpPr/>
              <p:nvPr/>
            </p:nvSpPr>
            <p:spPr>
              <a:xfrm>
                <a:off x="4500000" y="1548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46404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Freeform 15"/>
              <p:cNvSpPr/>
              <p:nvPr/>
            </p:nvSpPr>
            <p:spPr>
              <a:xfrm>
                <a:off x="4605480" y="1781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a:off x="467532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467532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a:off x="457020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a:off x="4710600" y="1489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Freeform 20"/>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Freeform 21"/>
              <p:cNvSpPr/>
              <p:nvPr/>
            </p:nvSpPr>
            <p:spPr>
              <a:xfrm>
                <a:off x="4605480" y="1431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Freeform 22"/>
              <p:cNvSpPr/>
              <p:nvPr/>
            </p:nvSpPr>
            <p:spPr>
              <a:xfrm>
                <a:off x="478080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Freeform 23"/>
              <p:cNvSpPr/>
              <p:nvPr/>
            </p:nvSpPr>
            <p:spPr>
              <a:xfrm>
                <a:off x="4780800" y="13730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Freeform 24"/>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Freeform 25"/>
              <p:cNvSpPr/>
              <p:nvPr/>
            </p:nvSpPr>
            <p:spPr>
              <a:xfrm>
                <a:off x="4780800" y="1548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4675320" y="12567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a:off x="47106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a:off x="45702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a:off x="457020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a:off x="48510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a:off x="481608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a:off x="4780800" y="1897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4" name="Freeform 33"/>
              <p:cNvSpPr/>
              <p:nvPr/>
            </p:nvSpPr>
            <p:spPr>
              <a:xfrm>
                <a:off x="4745520" y="2014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Freeform 34"/>
              <p:cNvSpPr/>
              <p:nvPr/>
            </p:nvSpPr>
            <p:spPr>
              <a:xfrm>
                <a:off x="4605480" y="2014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Freeform 35"/>
              <p:cNvSpPr/>
              <p:nvPr/>
            </p:nvSpPr>
            <p:spPr>
              <a:xfrm>
                <a:off x="48510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Freeform 36"/>
              <p:cNvSpPr/>
              <p:nvPr/>
            </p:nvSpPr>
            <p:spPr>
              <a:xfrm>
                <a:off x="44298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Freeform 37"/>
              <p:cNvSpPr/>
              <p:nvPr/>
            </p:nvSpPr>
            <p:spPr>
              <a:xfrm>
                <a:off x="4500000" y="1897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Freeform 38"/>
              <p:cNvSpPr/>
              <p:nvPr/>
            </p:nvSpPr>
            <p:spPr>
              <a:xfrm>
                <a:off x="4429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0" name="Freeform 39"/>
              <p:cNvSpPr/>
              <p:nvPr/>
            </p:nvSpPr>
            <p:spPr>
              <a:xfrm>
                <a:off x="4886280" y="1722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4886280" y="1489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a:off x="4675320" y="1664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a:off x="4500000" y="13730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Freeform 43"/>
              <p:cNvSpPr/>
              <p:nvPr/>
            </p:nvSpPr>
            <p:spPr>
              <a:xfrm>
                <a:off x="4745520" y="1315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Freeform 44"/>
              <p:cNvSpPr/>
              <p:nvPr/>
            </p:nvSpPr>
            <p:spPr>
              <a:xfrm>
                <a:off x="4780800" y="1781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Freeform 45"/>
              <p:cNvSpPr/>
              <p:nvPr/>
            </p:nvSpPr>
            <p:spPr>
              <a:xfrm>
                <a:off x="4640400" y="18395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7" name="Freeform 46"/>
              <p:cNvSpPr/>
              <p:nvPr/>
            </p:nvSpPr>
            <p:spPr>
              <a:xfrm>
                <a:off x="4570200" y="1606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48" name="Group 47"/>
          <p:cNvGrpSpPr/>
          <p:nvPr/>
        </p:nvGrpSpPr>
        <p:grpSpPr>
          <a:xfrm>
            <a:off x="7859625" y="3429017"/>
            <a:ext cx="888839" cy="990720"/>
            <a:chOff x="5293440" y="1112760"/>
            <a:chExt cx="888839" cy="990720"/>
          </a:xfrm>
        </p:grpSpPr>
        <p:sp>
          <p:nvSpPr>
            <p:cNvPr id="49" name="Freeform 48"/>
            <p:cNvSpPr/>
            <p:nvPr/>
          </p:nvSpPr>
          <p:spPr>
            <a:xfrm flipH="1">
              <a:off x="5293440" y="138492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50" name="Group 49"/>
            <p:cNvGrpSpPr/>
            <p:nvPr/>
          </p:nvGrpSpPr>
          <p:grpSpPr>
            <a:xfrm>
              <a:off x="5585400" y="1112760"/>
              <a:ext cx="596879" cy="990720"/>
              <a:chOff x="5585400" y="1112760"/>
              <a:chExt cx="596879" cy="990720"/>
            </a:xfrm>
          </p:grpSpPr>
          <p:sp>
            <p:nvSpPr>
              <p:cNvPr id="51" name="Freeform 50"/>
              <p:cNvSpPr/>
              <p:nvPr/>
            </p:nvSpPr>
            <p:spPr>
              <a:xfrm>
                <a:off x="56905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2" name="Freeform 51"/>
              <p:cNvSpPr/>
              <p:nvPr/>
            </p:nvSpPr>
            <p:spPr>
              <a:xfrm>
                <a:off x="565560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3" name="Freeform 52"/>
              <p:cNvSpPr/>
              <p:nvPr/>
            </p:nvSpPr>
            <p:spPr>
              <a:xfrm>
                <a:off x="5655600" y="1404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Freeform 53"/>
              <p:cNvSpPr/>
              <p:nvPr/>
            </p:nvSpPr>
            <p:spPr>
              <a:xfrm>
                <a:off x="57960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a:off x="5761080" y="16372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6" name="Freeform 55"/>
              <p:cNvSpPr/>
              <p:nvPr/>
            </p:nvSpPr>
            <p:spPr>
              <a:xfrm>
                <a:off x="5830920"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7" name="Freeform 56"/>
              <p:cNvSpPr/>
              <p:nvPr/>
            </p:nvSpPr>
            <p:spPr>
              <a:xfrm>
                <a:off x="583092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Freeform 57"/>
              <p:cNvSpPr/>
              <p:nvPr/>
            </p:nvSpPr>
            <p:spPr>
              <a:xfrm>
                <a:off x="572580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Freeform 58"/>
              <p:cNvSpPr/>
              <p:nvPr/>
            </p:nvSpPr>
            <p:spPr>
              <a:xfrm>
                <a:off x="5866199" y="13456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Freeform 59"/>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Freeform 60"/>
              <p:cNvSpPr/>
              <p:nvPr/>
            </p:nvSpPr>
            <p:spPr>
              <a:xfrm>
                <a:off x="5761080" y="128735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Freeform 61"/>
              <p:cNvSpPr/>
              <p:nvPr/>
            </p:nvSpPr>
            <p:spPr>
              <a:xfrm>
                <a:off x="5936399"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Freeform 62"/>
              <p:cNvSpPr/>
              <p:nvPr/>
            </p:nvSpPr>
            <p:spPr>
              <a:xfrm>
                <a:off x="5936399" y="12290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Freeform 63"/>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Freeform 64"/>
              <p:cNvSpPr/>
              <p:nvPr/>
            </p:nvSpPr>
            <p:spPr>
              <a:xfrm>
                <a:off x="5936399" y="14040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Freeform 65"/>
              <p:cNvSpPr/>
              <p:nvPr/>
            </p:nvSpPr>
            <p:spPr>
              <a:xfrm>
                <a:off x="5830920" y="11127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Freeform 66"/>
              <p:cNvSpPr/>
              <p:nvPr/>
            </p:nvSpPr>
            <p:spPr>
              <a:xfrm>
                <a:off x="5866199"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Freeform 67"/>
              <p:cNvSpPr/>
              <p:nvPr/>
            </p:nvSpPr>
            <p:spPr>
              <a:xfrm>
                <a:off x="57258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Freeform 68"/>
              <p:cNvSpPr/>
              <p:nvPr/>
            </p:nvSpPr>
            <p:spPr>
              <a:xfrm>
                <a:off x="5725800"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0" name="Freeform 69"/>
              <p:cNvSpPr/>
              <p:nvPr/>
            </p:nvSpPr>
            <p:spPr>
              <a:xfrm>
                <a:off x="60066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1" name="Freeform 70"/>
              <p:cNvSpPr/>
              <p:nvPr/>
            </p:nvSpPr>
            <p:spPr>
              <a:xfrm>
                <a:off x="5971679"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Freeform 71"/>
              <p:cNvSpPr/>
              <p:nvPr/>
            </p:nvSpPr>
            <p:spPr>
              <a:xfrm>
                <a:off x="5936399" y="1753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Freeform 72"/>
              <p:cNvSpPr/>
              <p:nvPr/>
            </p:nvSpPr>
            <p:spPr>
              <a:xfrm>
                <a:off x="5901120" y="18705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Freeform 73"/>
              <p:cNvSpPr/>
              <p:nvPr/>
            </p:nvSpPr>
            <p:spPr>
              <a:xfrm>
                <a:off x="5761080" y="1870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Freeform 74"/>
              <p:cNvSpPr/>
              <p:nvPr/>
            </p:nvSpPr>
            <p:spPr>
              <a:xfrm>
                <a:off x="60066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Freeform 75"/>
              <p:cNvSpPr/>
              <p:nvPr/>
            </p:nvSpPr>
            <p:spPr>
              <a:xfrm>
                <a:off x="55854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Freeform 76"/>
              <p:cNvSpPr/>
              <p:nvPr/>
            </p:nvSpPr>
            <p:spPr>
              <a:xfrm>
                <a:off x="5655600" y="175356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Freeform 77"/>
              <p:cNvSpPr/>
              <p:nvPr/>
            </p:nvSpPr>
            <p:spPr>
              <a:xfrm>
                <a:off x="5585400"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Freeform 78"/>
              <p:cNvSpPr/>
              <p:nvPr/>
            </p:nvSpPr>
            <p:spPr>
              <a:xfrm>
                <a:off x="6041879" y="15789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Freeform 79"/>
              <p:cNvSpPr/>
              <p:nvPr/>
            </p:nvSpPr>
            <p:spPr>
              <a:xfrm>
                <a:off x="6041879" y="13456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Freeform 80"/>
              <p:cNvSpPr/>
              <p:nvPr/>
            </p:nvSpPr>
            <p:spPr>
              <a:xfrm>
                <a:off x="5830920" y="15206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Freeform 81"/>
              <p:cNvSpPr/>
              <p:nvPr/>
            </p:nvSpPr>
            <p:spPr>
              <a:xfrm>
                <a:off x="5655600" y="12290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3" name="Freeform 82"/>
              <p:cNvSpPr/>
              <p:nvPr/>
            </p:nvSpPr>
            <p:spPr>
              <a:xfrm>
                <a:off x="5901120" y="11710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4" name="Freeform 83"/>
              <p:cNvSpPr/>
              <p:nvPr/>
            </p:nvSpPr>
            <p:spPr>
              <a:xfrm>
                <a:off x="5936399" y="1637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5" name="Freeform 84"/>
              <p:cNvSpPr/>
              <p:nvPr/>
            </p:nvSpPr>
            <p:spPr>
              <a:xfrm>
                <a:off x="5796000" y="1695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6" name="Freeform 85"/>
              <p:cNvSpPr/>
              <p:nvPr/>
            </p:nvSpPr>
            <p:spPr>
              <a:xfrm>
                <a:off x="5725800" y="146231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Tree>
    <p:extLst>
      <p:ext uri="{BB962C8B-B14F-4D97-AF65-F5344CB8AC3E}">
        <p14:creationId xmlns:p14="http://schemas.microsoft.com/office/powerpoint/2010/main" val="325694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1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4" name="Date Placeholder 2"/>
          <p:cNvSpPr>
            <a:spLocks noGrp="1"/>
          </p:cNvSpPr>
          <p:nvPr>
            <p:ph type="dt" sz="half" idx="11"/>
          </p:nvPr>
        </p:nvSpPr>
        <p:spPr/>
        <p:txBody>
          <a:bodyPr/>
          <a:lstStyle/>
          <a:p>
            <a:pPr lvl="0"/>
            <a:r>
              <a:rPr lang="en-US" smtClean="0"/>
              <a:t>23/10-2012</a:t>
            </a:r>
            <a:endParaRPr lang="en-US"/>
          </a:p>
        </p:txBody>
      </p:sp>
      <p:sp>
        <p:nvSpPr>
          <p:cNvPr id="15" name="Slide Number Placeholder 3"/>
          <p:cNvSpPr>
            <a:spLocks noGrp="1"/>
          </p:cNvSpPr>
          <p:nvPr>
            <p:ph type="sldNum" sz="quarter" idx="12"/>
          </p:nvPr>
        </p:nvSpPr>
        <p:spPr/>
        <p:txBody>
          <a:bodyPr/>
          <a:lstStyle/>
          <a:p>
            <a:pPr lvl="0"/>
            <a:fld id="{C64FD154-2CDD-44FA-AFB2-B047B0BA98AC}" type="slidenum">
              <a:t>46</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Heavy quark thermometer</a:t>
            </a:r>
          </a:p>
        </p:txBody>
      </p:sp>
      <p:sp>
        <p:nvSpPr>
          <p:cNvPr id="9" name="TextBox 8"/>
          <p:cNvSpPr txBox="1"/>
          <p:nvPr/>
        </p:nvSpPr>
        <p:spPr>
          <a:xfrm>
            <a:off x="409680" y="6024960"/>
            <a:ext cx="840132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FFFFFF"/>
                </a:solidFill>
                <a:latin typeface="Arial" pitchFamily="18"/>
                <a:ea typeface="Nimbus Sans L" pitchFamily="2"/>
                <a:cs typeface="Lucidasans" pitchFamily="2"/>
              </a:rPr>
              <a:t>Unfortunately heavy quark results are more complex when systematically studied!</a:t>
            </a:r>
          </a:p>
        </p:txBody>
      </p:sp>
      <p:grpSp>
        <p:nvGrpSpPr>
          <p:cNvPr id="16" name="Group 15"/>
          <p:cNvGrpSpPr/>
          <p:nvPr/>
        </p:nvGrpSpPr>
        <p:grpSpPr>
          <a:xfrm>
            <a:off x="3661920" y="1594800"/>
            <a:ext cx="1714319" cy="3761640"/>
            <a:chOff x="3661920" y="1594800"/>
            <a:chExt cx="1714319" cy="3761640"/>
          </a:xfrm>
        </p:grpSpPr>
        <p:pic>
          <p:nvPicPr>
            <p:cNvPr id="8" name="Picture 7"/>
            <p:cNvPicPr>
              <a:picLocks noChangeAspect="1"/>
            </p:cNvPicPr>
            <p:nvPr/>
          </p:nvPicPr>
          <p:blipFill>
            <a:blip r:embed="rId3">
              <a:lum/>
              <a:alphaModFix/>
            </a:blip>
            <a:srcRect/>
            <a:stretch>
              <a:fillRect/>
            </a:stretch>
          </p:blipFill>
          <p:spPr>
            <a:xfrm>
              <a:off x="3661920" y="2718360"/>
              <a:ext cx="1714319" cy="2638080"/>
            </a:xfrm>
            <a:prstGeom prst="rect">
              <a:avLst/>
            </a:prstGeom>
            <a:noFill/>
            <a:ln>
              <a:noFill/>
            </a:ln>
          </p:spPr>
        </p:pic>
        <p:pic>
          <p:nvPicPr>
            <p:cNvPr id="10" name="quark-trennung"/>
            <p:cNvPicPr>
              <a:picLocks noChangeAspect="1"/>
            </p:cNvPicPr>
            <p:nvPr/>
          </p:nvPicPr>
          <p:blipFill>
            <a:blip r:embed="rId4">
              <a:lum/>
              <a:alphaModFix/>
            </a:blip>
            <a:srcRect/>
            <a:stretch>
              <a:fillRect/>
            </a:stretch>
          </p:blipFill>
          <p:spPr>
            <a:xfrm>
              <a:off x="3685679" y="1594800"/>
              <a:ext cx="1666800" cy="952920"/>
            </a:xfrm>
            <a:prstGeom prst="rect">
              <a:avLst/>
            </a:prstGeom>
            <a:solidFill>
              <a:srgbClr val="FFFFFF"/>
            </a:solidFill>
            <a:ln>
              <a:noFill/>
            </a:ln>
          </p:spPr>
        </p:pic>
      </p:grpSp>
      <p:sp>
        <p:nvSpPr>
          <p:cNvPr id="5" name="TextBox 21"/>
          <p:cNvSpPr/>
          <p:nvPr/>
        </p:nvSpPr>
        <p:spPr>
          <a:xfrm>
            <a:off x="5427720" y="5148000"/>
            <a:ext cx="3505319"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dirty="0">
                <a:ln>
                  <a:noFill/>
                </a:ln>
                <a:solidFill>
                  <a:srgbClr val="FFFFFF"/>
                </a:solidFill>
                <a:latin typeface="Arial" pitchFamily="18"/>
                <a:ea typeface="Arial" pitchFamily="2"/>
                <a:cs typeface="Arial" pitchFamily="2"/>
              </a:rPr>
              <a:t>Expected in terms of binding energy</a:t>
            </a:r>
          </a:p>
        </p:txBody>
      </p:sp>
      <p:sp>
        <p:nvSpPr>
          <p:cNvPr id="6" name="TextBox 21"/>
          <p:cNvSpPr/>
          <p:nvPr/>
        </p:nvSpPr>
        <p:spPr>
          <a:xfrm>
            <a:off x="5316840" y="1241280"/>
            <a:ext cx="4191120" cy="37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dirty="0">
                <a:ln>
                  <a:noFill/>
                </a:ln>
                <a:solidFill>
                  <a:srgbClr val="FFFFFF"/>
                </a:solidFill>
                <a:latin typeface="Arial" pitchFamily="18"/>
                <a:ea typeface="Arial" pitchFamily="2"/>
                <a:cs typeface="Arial" pitchFamily="2"/>
              </a:rPr>
              <a:t>Note: 6.5&lt;p</a:t>
            </a:r>
            <a:r>
              <a:rPr lang="en-US" sz="1600" b="0" i="0" u="none" strike="noStrike" baseline="-25000" dirty="0">
                <a:ln>
                  <a:noFill/>
                </a:ln>
                <a:solidFill>
                  <a:srgbClr val="FFFFFF"/>
                </a:solidFill>
                <a:latin typeface="Arial" pitchFamily="18"/>
                <a:ea typeface="Arial" pitchFamily="2"/>
                <a:cs typeface="Arial" pitchFamily="2"/>
              </a:rPr>
              <a:t>T</a:t>
            </a:r>
            <a:r>
              <a:rPr lang="en-US" sz="1600" b="0" i="0" u="none" strike="noStrike" baseline="0" dirty="0">
                <a:ln>
                  <a:noFill/>
                </a:ln>
                <a:solidFill>
                  <a:srgbClr val="FFFFFF"/>
                </a:solidFill>
                <a:latin typeface="Arial" pitchFamily="18"/>
                <a:ea typeface="Arial" pitchFamily="2"/>
                <a:cs typeface="Arial" pitchFamily="2"/>
              </a:rPr>
              <a:t>&lt;30 GeV for J/</a:t>
            </a:r>
            <a:r>
              <a:rPr lang="en-US" sz="1600" b="0" i="0" u="none" strike="noStrike" baseline="0" dirty="0">
                <a:ln>
                  <a:noFill/>
                </a:ln>
                <a:solidFill>
                  <a:srgbClr val="FFFFFF"/>
                </a:solidFill>
                <a:latin typeface="Symbol" pitchFamily="18"/>
                <a:ea typeface="Symbol" pitchFamily="2"/>
                <a:cs typeface="Symbol" pitchFamily="2"/>
              </a:rPr>
              <a:t></a:t>
            </a:r>
            <a:r>
              <a:rPr lang="en-US" sz="1600" b="0" i="0" u="none" strike="noStrike" baseline="0" dirty="0">
                <a:ln>
                  <a:noFill/>
                </a:ln>
                <a:solidFill>
                  <a:srgbClr val="FFFFFF"/>
                </a:solidFill>
                <a:latin typeface="Arial" pitchFamily="18"/>
                <a:ea typeface="Arial" pitchFamily="2"/>
                <a:cs typeface="Arial" pitchFamily="2"/>
              </a:rPr>
              <a:t> and </a:t>
            </a:r>
            <a:r>
              <a:rPr lang="en-US" sz="1600" b="0" i="0" u="none" strike="noStrike" baseline="0" dirty="0">
                <a:ln>
                  <a:noFill/>
                </a:ln>
                <a:solidFill>
                  <a:srgbClr val="FFFFFF"/>
                </a:solidFill>
                <a:latin typeface="Symbol" pitchFamily="18"/>
                <a:ea typeface="Symbol" pitchFamily="2"/>
                <a:cs typeface="Symbol" pitchFamily="2"/>
              </a:rPr>
              <a:t></a:t>
            </a:r>
            <a:r>
              <a:rPr lang="en-US" sz="1600" b="0" i="0" u="none" strike="noStrike" baseline="0" dirty="0">
                <a:ln>
                  <a:noFill/>
                </a:ln>
                <a:solidFill>
                  <a:srgbClr val="FFFFFF"/>
                </a:solidFill>
                <a:latin typeface="Arial" pitchFamily="18"/>
                <a:ea typeface="Arial" pitchFamily="2"/>
                <a:cs typeface="Arial" pitchFamily="2"/>
              </a:rPr>
              <a:t>(2s)</a:t>
            </a:r>
          </a:p>
        </p:txBody>
      </p:sp>
      <p:pic>
        <p:nvPicPr>
          <p:cNvPr id="7" name="Picture 5"/>
          <p:cNvPicPr>
            <a:picLocks noChangeAspect="1"/>
          </p:cNvPicPr>
          <p:nvPr/>
        </p:nvPicPr>
        <p:blipFill>
          <a:blip r:embed="rId5">
            <a:lum/>
            <a:alphaModFix/>
          </a:blip>
          <a:srcRect/>
          <a:stretch>
            <a:fillRect/>
          </a:stretch>
        </p:blipFill>
        <p:spPr>
          <a:xfrm>
            <a:off x="5449319" y="1645920"/>
            <a:ext cx="3319559" cy="3426840"/>
          </a:xfrm>
          <a:prstGeom prst="rect">
            <a:avLst/>
          </a:prstGeom>
          <a:noFill/>
          <a:ln>
            <a:noFill/>
          </a:ln>
        </p:spPr>
      </p:pic>
      <p:pic>
        <p:nvPicPr>
          <p:cNvPr id="3" name="Picture 1"/>
          <p:cNvPicPr>
            <a:picLocks noChangeAspect="1"/>
          </p:cNvPicPr>
          <p:nvPr/>
        </p:nvPicPr>
        <p:blipFill>
          <a:blip r:embed="rId6">
            <a:lum/>
            <a:alphaModFix/>
          </a:blip>
          <a:srcRect/>
          <a:stretch>
            <a:fillRect/>
          </a:stretch>
        </p:blipFill>
        <p:spPr>
          <a:xfrm>
            <a:off x="358920" y="1429559"/>
            <a:ext cx="3218400" cy="3089520"/>
          </a:xfrm>
          <a:prstGeom prst="rect">
            <a:avLst/>
          </a:prstGeom>
          <a:noFill/>
          <a:ln>
            <a:noFill/>
          </a:ln>
        </p:spPr>
      </p:pic>
      <p:sp>
        <p:nvSpPr>
          <p:cNvPr id="4" name="TextBox 21"/>
          <p:cNvSpPr/>
          <p:nvPr/>
        </p:nvSpPr>
        <p:spPr>
          <a:xfrm>
            <a:off x="188280" y="4632120"/>
            <a:ext cx="3504600" cy="1099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0" i="0" u="none" strike="noStrike" baseline="0" dirty="0">
                <a:ln>
                  <a:noFill/>
                </a:ln>
                <a:solidFill>
                  <a:srgbClr val="FFFFFF"/>
                </a:solidFill>
                <a:latin typeface="Arial" pitchFamily="18"/>
                <a:ea typeface="Arial" pitchFamily="2"/>
                <a:cs typeface="Arial" pitchFamily="2"/>
              </a:rPr>
              <a:t>Observation of sequential suppression of Y (</a:t>
            </a:r>
            <a:r>
              <a:rPr lang="en-US" sz="2200" b="0" i="0" u="none" strike="noStrike" baseline="0" dirty="0" err="1">
                <a:ln>
                  <a:noFill/>
                </a:ln>
                <a:solidFill>
                  <a:srgbClr val="FFFFFF"/>
                </a:solidFill>
                <a:latin typeface="Arial" pitchFamily="18"/>
                <a:ea typeface="Arial" pitchFamily="2"/>
                <a:cs typeface="Arial" pitchFamily="2"/>
              </a:rPr>
              <a:t>b+b-bar</a:t>
            </a:r>
            <a:r>
              <a:rPr lang="en-US" sz="2200" b="0" i="0" u="none" strike="noStrike" baseline="0" dirty="0">
                <a:ln>
                  <a:noFill/>
                </a:ln>
                <a:solidFill>
                  <a:srgbClr val="FFFFFF"/>
                </a:solidFill>
                <a:latin typeface="Arial" pitchFamily="18"/>
                <a:ea typeface="Arial" pitchFamily="2"/>
                <a:cs typeface="Arial" pitchFamily="2"/>
              </a:rPr>
              <a:t>) family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 name="Date Placeholder 2"/>
          <p:cNvSpPr>
            <a:spLocks noGrp="1"/>
          </p:cNvSpPr>
          <p:nvPr>
            <p:ph type="dt" sz="half" idx="11"/>
          </p:nvPr>
        </p:nvSpPr>
        <p:spPr/>
        <p:txBody>
          <a:bodyPr/>
          <a:lstStyle/>
          <a:p>
            <a:pPr lvl="0"/>
            <a:r>
              <a:rPr lang="en-US" smtClean="0"/>
              <a:t>23/10-2012</a:t>
            </a:r>
            <a:endParaRPr lang="en-US"/>
          </a:p>
        </p:txBody>
      </p:sp>
      <p:sp>
        <p:nvSpPr>
          <p:cNvPr id="6" name="Slide Number Placeholder 3"/>
          <p:cNvSpPr>
            <a:spLocks noGrp="1"/>
          </p:cNvSpPr>
          <p:nvPr>
            <p:ph type="sldNum" sz="quarter" idx="12"/>
          </p:nvPr>
        </p:nvSpPr>
        <p:spPr/>
        <p:txBody>
          <a:bodyPr/>
          <a:lstStyle/>
          <a:p>
            <a:pPr lvl="0"/>
            <a:fld id="{1F903A8C-B23D-4748-B540-81547BE1F792}" type="slidenum">
              <a:t>47</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Summary</a:t>
            </a:r>
          </a:p>
        </p:txBody>
      </p:sp>
      <p:sp>
        <p:nvSpPr>
          <p:cNvPr id="3" name="Text Placeholder 2"/>
          <p:cNvSpPr txBox="1">
            <a:spLocks noGrp="1"/>
          </p:cNvSpPr>
          <p:nvPr>
            <p:ph type="body" idx="4294967295"/>
          </p:nvPr>
        </p:nvSpPr>
        <p:spPr>
          <a:xfrm>
            <a:off x="457200" y="1295280"/>
            <a:ext cx="8229600" cy="430632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dirty="0">
                <a:latin typeface="" pitchFamily="16"/>
              </a:rPr>
              <a:t>In heavy ion collisions at ultra-relativistic energies the </a:t>
            </a:r>
            <a:r>
              <a:rPr lang="en-US" dirty="0" err="1">
                <a:latin typeface="" pitchFamily="16"/>
              </a:rPr>
              <a:t>hadronic</a:t>
            </a:r>
            <a:r>
              <a:rPr lang="en-US" dirty="0">
                <a:latin typeface="" pitchFamily="16"/>
              </a:rPr>
              <a:t> matter melts forming a hot (T&gt;200 MeV) nearly perfect quark-gluon fluid</a:t>
            </a:r>
          </a:p>
          <a:p>
            <a:pPr lvl="0"/>
            <a:r>
              <a:rPr lang="en-US" dirty="0">
                <a:latin typeface="" pitchFamily="16"/>
              </a:rPr>
              <a:t>The description of this fluid is governed almost entirely by ideal hydrodynamics and it seems it is insensitive to specific constants (light quark masses)</a:t>
            </a:r>
          </a:p>
          <a:p>
            <a:pPr lvl="0"/>
            <a:r>
              <a:rPr lang="en-US" dirty="0">
                <a:latin typeface="" pitchFamily="16"/>
              </a:rPr>
              <a:t>Even the viscosity seems to be common for QCD like theories</a:t>
            </a:r>
          </a:p>
          <a:p>
            <a:pPr lvl="0"/>
            <a:r>
              <a:rPr lang="en-US" dirty="0">
                <a:latin typeface="" pitchFamily="16"/>
              </a:rPr>
              <a:t>This new state of </a:t>
            </a:r>
            <a:r>
              <a:rPr lang="en-US" dirty="0" smtClean="0">
                <a:latin typeface="" pitchFamily="16"/>
              </a:rPr>
              <a:t>matter </a:t>
            </a:r>
            <a:r>
              <a:rPr lang="en-US" dirty="0">
                <a:latin typeface="" pitchFamily="16"/>
              </a:rPr>
              <a:t>thus </a:t>
            </a:r>
            <a:r>
              <a:rPr lang="en-US" dirty="0" smtClean="0">
                <a:latin typeface="" pitchFamily="16"/>
              </a:rPr>
              <a:t>seems to be a </a:t>
            </a:r>
            <a:r>
              <a:rPr lang="en-US" dirty="0">
                <a:latin typeface="" pitchFamily="16"/>
              </a:rPr>
              <a:t>very fundamental property of QCD (as apposed to nuclear and atomic matter which is very sensitive to SM </a:t>
            </a:r>
            <a:r>
              <a:rPr lang="en-US" dirty="0" smtClean="0">
                <a:latin typeface="" pitchFamily="16"/>
              </a:rPr>
              <a:t>constants)</a:t>
            </a:r>
            <a:endParaRPr lang="en-US" dirty="0">
              <a:latin typeface="" pitchFamily="16"/>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lvl="0"/>
            <a:fld id="{3EED7111-6EAE-420D-931C-0C1EEF382408}" type="slidenum">
              <a:t>48</a:t>
            </a:fld>
            <a:endParaRPr lang="en-GB"/>
          </a:p>
        </p:txBody>
      </p:sp>
      <p:sp>
        <p:nvSpPr>
          <p:cNvPr id="2" name="Title 1"/>
          <p:cNvSpPr txBox="1">
            <a:spLocks noGrp="1"/>
          </p:cNvSpPr>
          <p:nvPr>
            <p:ph type="title" idx="4294967295"/>
          </p:nvPr>
        </p:nvSpPr>
        <p:spPr>
          <a:xfrm>
            <a:off x="1113480" y="-12600"/>
            <a:ext cx="7445519" cy="1168920"/>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Probing the early universe</a:t>
            </a:r>
            <a:br>
              <a:rPr lang="en-US"/>
            </a:br>
            <a:r>
              <a:rPr lang="en-US"/>
              <a:t>+ animation</a:t>
            </a:r>
          </a:p>
        </p:txBody>
      </p:sp>
      <p:pic>
        <p:nvPicPr>
          <p:cNvPr id="3" name="Picture 2"/>
          <p:cNvPicPr>
            <a:picLocks noChangeAspect="1"/>
          </p:cNvPicPr>
          <p:nvPr/>
        </p:nvPicPr>
        <p:blipFill>
          <a:blip r:embed="rId3">
            <a:lum/>
            <a:alphaModFix/>
          </a:blip>
          <a:srcRect/>
          <a:stretch>
            <a:fillRect/>
          </a:stretch>
        </p:blipFill>
        <p:spPr>
          <a:xfrm>
            <a:off x="-6120" y="14760"/>
            <a:ext cx="9150120" cy="6843240"/>
          </a:xfrm>
          <a:prstGeom prst="rect">
            <a:avLst/>
          </a:prstGeom>
          <a:noFill/>
          <a:ln>
            <a:noFill/>
          </a:ln>
        </p:spPr>
      </p:pic>
      <p:sp>
        <p:nvSpPr>
          <p:cNvPr id="4" name="Straight Connector 3"/>
          <p:cNvSpPr/>
          <p:nvPr/>
        </p:nvSpPr>
        <p:spPr>
          <a:xfrm flipH="1">
            <a:off x="3200400" y="2971800"/>
            <a:ext cx="4800599" cy="228600"/>
          </a:xfrm>
          <a:prstGeom prst="line">
            <a:avLst/>
          </a:prstGeom>
          <a:noFill/>
          <a:ln w="73080">
            <a:solidFill>
              <a:srgbClr val="FFFFFF"/>
            </a:solidFill>
            <a:prstDash val="solid"/>
            <a:tailEnd type="arrow"/>
          </a:ln>
        </p:spPr>
        <p:txBody>
          <a:bodyPr vert="horz" wrap="none" lIns="126000" tIns="81000" rIns="126000" bIns="81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 name="TextBox 4"/>
          <p:cNvSpPr txBox="1"/>
          <p:nvPr/>
        </p:nvSpPr>
        <p:spPr>
          <a:xfrm>
            <a:off x="414000" y="124200"/>
            <a:ext cx="7940880" cy="43020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i="0" u="none" strike="noStrike" baseline="0">
                <a:ln>
                  <a:noFill/>
                </a:ln>
                <a:solidFill>
                  <a:srgbClr val="FFFFFF"/>
                </a:solidFill>
                <a:latin typeface="Arial" pitchFamily="18"/>
                <a:ea typeface="Nimbus Sans L" pitchFamily="2"/>
                <a:cs typeface="Lucidasans" pitchFamily="2"/>
              </a:rPr>
              <a:t>QGP – the phase of the universe 1 micro second after</a:t>
            </a:r>
          </a:p>
        </p:txBody>
      </p:sp>
      <p:pic>
        <p:nvPicPr>
          <p:cNvPr id="6" name="cartoon"/>
          <p:cNvPicPr>
            <a:picLocks noChangeAspect="1"/>
          </p:cNvPicPr>
          <p:nvPr/>
        </p:nvPicPr>
        <p:blipFill>
          <a:blip r:embed="rId4">
            <a:lum/>
            <a:alphaModFix/>
          </a:blip>
          <a:srcRect/>
          <a:stretch>
            <a:fillRect/>
          </a:stretch>
        </p:blipFill>
        <p:spPr>
          <a:xfrm>
            <a:off x="180000" y="1062719"/>
            <a:ext cx="4192200" cy="817560"/>
          </a:xfrm>
          <a:prstGeom prst="rect">
            <a:avLst/>
          </a:prstGeom>
          <a:noFill/>
          <a:ln>
            <a:noFill/>
          </a:ln>
        </p:spPr>
      </p:pic>
      <p:sp>
        <p:nvSpPr>
          <p:cNvPr id="7" name="TextBox 6"/>
          <p:cNvSpPr txBox="1"/>
          <p:nvPr/>
        </p:nvSpPr>
        <p:spPr>
          <a:xfrm>
            <a:off x="210240" y="5238720"/>
            <a:ext cx="3943080" cy="1506395"/>
          </a:xfrm>
          <a:prstGeom prst="rect">
            <a:avLst/>
          </a:prstGeom>
          <a:solidFill>
            <a:srgbClr val="FF0000"/>
          </a:solidFill>
          <a:ln>
            <a:noFill/>
          </a:ln>
        </p:spPr>
        <p:txBody>
          <a:bodyPr vert="horz" wrap="squar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dirty="0">
                <a:ln>
                  <a:noFill/>
                </a:ln>
                <a:solidFill>
                  <a:srgbClr val="FFFFFF"/>
                </a:solidFill>
                <a:latin typeface="Arial" pitchFamily="18"/>
                <a:ea typeface="Nimbus Sans L" pitchFamily="2"/>
                <a:cs typeface="Lucidasans" pitchFamily="2"/>
              </a:rPr>
              <a:t>What is the impact on the evolution of the early universe of a perfect liquid phase?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4" name="Date Placeholder 2"/>
          <p:cNvSpPr>
            <a:spLocks noGrp="1"/>
          </p:cNvSpPr>
          <p:nvPr>
            <p:ph type="dt" sz="half" idx="11"/>
          </p:nvPr>
        </p:nvSpPr>
        <p:spPr/>
        <p:txBody>
          <a:bodyPr/>
          <a:lstStyle/>
          <a:p>
            <a:pPr lvl="0"/>
            <a:r>
              <a:rPr lang="en-US" smtClean="0"/>
              <a:t>23/10-2012</a:t>
            </a:r>
            <a:endParaRPr lang="en-US"/>
          </a:p>
        </p:txBody>
      </p:sp>
      <p:sp>
        <p:nvSpPr>
          <p:cNvPr id="5" name="Slide Number Placeholder 3"/>
          <p:cNvSpPr>
            <a:spLocks noGrp="1"/>
          </p:cNvSpPr>
          <p:nvPr>
            <p:ph type="sldNum" sz="quarter" idx="12"/>
          </p:nvPr>
        </p:nvSpPr>
        <p:spPr/>
        <p:txBody>
          <a:bodyPr/>
          <a:lstStyle/>
          <a:p>
            <a:pPr lvl="0"/>
            <a:fld id="{F2D033C9-B9E0-4915-9968-F9FE1288AE87}" type="slidenum">
              <a:t>49</a:t>
            </a:fld>
            <a:endParaRPr lang="en-US"/>
          </a:p>
        </p:txBody>
      </p:sp>
      <p:sp>
        <p:nvSpPr>
          <p:cNvPr id="2" name="Title 1"/>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Backup</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EC7C7A28-E423-41BF-91B9-30C5DD1D1E14}" type="slidenum">
              <a:t>5</a:t>
            </a:fld>
            <a:endParaRPr lang="en-US"/>
          </a:p>
        </p:txBody>
      </p:sp>
      <p:pic>
        <p:nvPicPr>
          <p:cNvPr id="2" name="whatismatter"/>
          <p:cNvPicPr>
            <a:picLocks noChangeAspect="1"/>
          </p:cNvPicPr>
          <p:nvPr/>
        </p:nvPicPr>
        <p:blipFill>
          <a:blip r:embed="rId3">
            <a:lum/>
            <a:alphaModFix/>
          </a:blip>
          <a:srcRect/>
          <a:stretch>
            <a:fillRect/>
          </a:stretch>
        </p:blipFill>
        <p:spPr>
          <a:xfrm>
            <a:off x="-360" y="0"/>
            <a:ext cx="9144000" cy="6540480"/>
          </a:xfrm>
          <a:prstGeom prst="rect">
            <a:avLst/>
          </a:prstGeom>
          <a:noFill/>
          <a:ln>
            <a:noFill/>
          </a:ln>
        </p:spPr>
      </p:pic>
      <p:sp>
        <p:nvSpPr>
          <p:cNvPr id="3" name="Freeform 2"/>
          <p:cNvSpPr/>
          <p:nvPr/>
        </p:nvSpPr>
        <p:spPr>
          <a:xfrm>
            <a:off x="5030640" y="2001240"/>
            <a:ext cx="3894480" cy="210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54720">
            <a:solidFill>
              <a:srgbClr val="FF00FF"/>
            </a:solidFill>
            <a:prstDash val="solid"/>
          </a:ln>
        </p:spPr>
        <p:txBody>
          <a:bodyPr vert="horz" wrap="none" lIns="117000" tIns="72000" rIns="117000" bIns="72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 name="Freeform 3"/>
          <p:cNvSpPr/>
          <p:nvPr/>
        </p:nvSpPr>
        <p:spPr>
          <a:xfrm>
            <a:off x="962640" y="4233240"/>
            <a:ext cx="1971720" cy="210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54720">
            <a:solidFill>
              <a:srgbClr val="FF00FF"/>
            </a:solidFill>
            <a:prstDash val="solid"/>
          </a:ln>
        </p:spPr>
        <p:txBody>
          <a:bodyPr vert="horz" wrap="none" lIns="117000" tIns="72000" rIns="117000" bIns="72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 name="Freeform 4"/>
          <p:cNvSpPr/>
          <p:nvPr/>
        </p:nvSpPr>
        <p:spPr>
          <a:xfrm>
            <a:off x="7298999" y="202680"/>
            <a:ext cx="1761119" cy="14738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54720">
            <a:solidFill>
              <a:srgbClr val="FF00FF"/>
            </a:solidFill>
            <a:prstDash val="solid"/>
          </a:ln>
        </p:spPr>
        <p:txBody>
          <a:bodyPr vert="horz" wrap="none" lIns="117000" tIns="72000" rIns="117000" bIns="72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Class="entr"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Class="entr"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8" name="Date Placeholder 2"/>
          <p:cNvSpPr>
            <a:spLocks noGrp="1"/>
          </p:cNvSpPr>
          <p:nvPr>
            <p:ph type="dt" sz="half" idx="11"/>
          </p:nvPr>
        </p:nvSpPr>
        <p:spPr/>
        <p:txBody>
          <a:bodyPr/>
          <a:lstStyle/>
          <a:p>
            <a:pPr lvl="0"/>
            <a:r>
              <a:rPr lang="en-US" smtClean="0"/>
              <a:t>23/10-2012</a:t>
            </a:r>
            <a:endParaRPr lang="en-US"/>
          </a:p>
        </p:txBody>
      </p:sp>
      <p:sp>
        <p:nvSpPr>
          <p:cNvPr id="9" name="Slide Number Placeholder 3"/>
          <p:cNvSpPr>
            <a:spLocks noGrp="1"/>
          </p:cNvSpPr>
          <p:nvPr>
            <p:ph type="sldNum" sz="quarter" idx="12"/>
          </p:nvPr>
        </p:nvSpPr>
        <p:spPr/>
        <p:txBody>
          <a:bodyPr/>
          <a:lstStyle/>
          <a:p>
            <a:pPr lvl="0"/>
            <a:fld id="{B96B2946-E49E-459C-A507-41760CA021BE}" type="slidenum">
              <a:t>50</a:t>
            </a:fld>
            <a:endParaRPr lang="en-US"/>
          </a:p>
        </p:txBody>
      </p:sp>
      <p:sp>
        <p:nvSpPr>
          <p:cNvPr id="2" name="Title 1"/>
          <p:cNvSpPr txBox="1">
            <a:spLocks noGrp="1"/>
          </p:cNvSpPr>
          <p:nvPr>
            <p:ph type="title" idx="4294967295"/>
          </p:nvPr>
        </p:nvSpPr>
        <p:spPr>
          <a:xfrm>
            <a:off x="1113480" y="-116640"/>
            <a:ext cx="7445519" cy="1376280"/>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Identified particle ratios:</a:t>
            </a:r>
            <a:br>
              <a:rPr lang="en-US"/>
            </a:br>
            <a:r>
              <a:rPr lang="en-US"/>
              <a:t>T and </a:t>
            </a:r>
            <a:r>
              <a:rPr lang="en-US">
                <a:latin typeface="Albany AMT" pitchFamily="34"/>
              </a:rPr>
              <a:t>μ</a:t>
            </a:r>
            <a:r>
              <a:rPr lang="en-US" baseline="-25000"/>
              <a:t>B</a:t>
            </a:r>
            <a:r>
              <a:rPr lang="en-US"/>
              <a:t> at freezeout</a:t>
            </a:r>
          </a:p>
        </p:txBody>
      </p:sp>
      <p:sp>
        <p:nvSpPr>
          <p:cNvPr id="3" name="Text Placeholder 2"/>
          <p:cNvSpPr txBox="1">
            <a:spLocks noGrp="1"/>
          </p:cNvSpPr>
          <p:nvPr>
            <p:ph type="body" idx="4294967295"/>
          </p:nvPr>
        </p:nvSpPr>
        <p:spPr>
          <a:xfrm>
            <a:off x="457200" y="4577400"/>
            <a:ext cx="8229600" cy="1810079"/>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marL="0" lvl="0" indent="0"/>
            <a:r>
              <a:rPr lang="en-US">
                <a:latin typeface="" pitchFamily="16"/>
              </a:rPr>
              <a:t>Particle ratios are well described by statistical models when decay from hadronic resonances are taken into account (only QCD input are the masses and decays)</a:t>
            </a:r>
          </a:p>
          <a:p>
            <a:pPr marL="0" lvl="0" indent="0"/>
            <a:r>
              <a:rPr lang="en-US">
                <a:latin typeface="" pitchFamily="16"/>
              </a:rPr>
              <a:t>The temperature is consistent with what we expect from Lattice QCD calculations for the transition temperature</a:t>
            </a:r>
          </a:p>
        </p:txBody>
      </p:sp>
      <p:pic>
        <p:nvPicPr>
          <p:cNvPr id="4" name="Picture 3"/>
          <p:cNvPicPr>
            <a:picLocks noChangeAspect="1"/>
          </p:cNvPicPr>
          <p:nvPr/>
        </p:nvPicPr>
        <p:blipFill>
          <a:blip r:embed="rId6">
            <a:lum/>
            <a:alphaModFix/>
          </a:blip>
          <a:srcRect/>
          <a:stretch>
            <a:fillRect/>
          </a:stretch>
        </p:blipFill>
        <p:spPr>
          <a:xfrm>
            <a:off x="462600" y="1321200"/>
            <a:ext cx="5486399" cy="3127320"/>
          </a:xfrm>
          <a:prstGeom prst="rect">
            <a:avLst/>
          </a:prstGeom>
          <a:noFill/>
          <a:ln>
            <a:noFill/>
          </a:ln>
        </p:spPr>
      </p:pic>
      <p:pic>
        <p:nvPicPr>
          <p:cNvPr id="5" name="Picture 4"/>
          <p:cNvPicPr>
            <a:picLocks noChangeAspect="1"/>
          </p:cNvPicPr>
          <p:nvPr/>
        </p:nvPicPr>
        <p:blipFill>
          <a:blip r:embed="rId7">
            <a:lum/>
            <a:alphaModFix/>
          </a:blip>
          <a:srcRect/>
          <a:stretch>
            <a:fillRect/>
          </a:stretch>
        </p:blipFill>
        <p:spPr>
          <a:xfrm>
            <a:off x="6169320" y="1307880"/>
            <a:ext cx="2615039" cy="1828800"/>
          </a:xfrm>
          <a:prstGeom prst="rect">
            <a:avLst/>
          </a:prstGeom>
          <a:noFill/>
          <a:ln>
            <a:noFill/>
          </a:ln>
        </p:spPr>
      </p:pic>
      <p:sp>
        <p:nvSpPr>
          <p:cNvPr id="6" name="TextBox 5"/>
          <p:cNvSpPr txBox="1"/>
          <p:nvPr/>
        </p:nvSpPr>
        <p:spPr>
          <a:xfrm>
            <a:off x="5996520" y="3227400"/>
            <a:ext cx="3058920" cy="128340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Clr>
                <a:srgbClr val="FFFFFF"/>
              </a:buClr>
              <a:buSzPct val="100000"/>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b="0" i="0" u="none" strike="noStrike" baseline="0">
                <a:ln>
                  <a:noFill/>
                </a:ln>
                <a:solidFill>
                  <a:srgbClr val="FFFFFF"/>
                </a:solidFill>
                <a:latin typeface="Arial" pitchFamily="18"/>
                <a:ea typeface="Nimbus Sans L" pitchFamily="2"/>
                <a:cs typeface="Lucidasans" pitchFamily="2"/>
              </a:rPr>
              <a:t>Generate hadrons with weights: exp(-(m+</a:t>
            </a:r>
            <a:r>
              <a:rPr lang="en-US" sz="2000" b="0" i="0" u="none" strike="noStrike" baseline="0">
                <a:ln>
                  <a:noFill/>
                </a:ln>
                <a:solidFill>
                  <a:srgbClr val="FFFFFF"/>
                </a:solidFill>
                <a:latin typeface="Albany AMT" pitchFamily="34"/>
                <a:ea typeface="Albany AMT" pitchFamily="34"/>
                <a:cs typeface="Albany AMT" pitchFamily="34"/>
              </a:rPr>
              <a:t>μ</a:t>
            </a:r>
            <a:r>
              <a:rPr lang="en-US" sz="2000" b="0" i="0" u="none" strike="noStrike" baseline="-25000">
                <a:ln>
                  <a:noFill/>
                </a:ln>
                <a:solidFill>
                  <a:srgbClr val="FFFFFF"/>
                </a:solidFill>
                <a:latin typeface="Albany AMT" pitchFamily="34"/>
                <a:ea typeface="Albany AMT" pitchFamily="34"/>
                <a:cs typeface="Albany AMT" pitchFamily="34"/>
              </a:rPr>
              <a:t>B</a:t>
            </a:r>
            <a:r>
              <a:rPr lang="en-US" sz="2000" b="0" i="0" u="none" strike="noStrike" baseline="0">
                <a:ln>
                  <a:noFill/>
                </a:ln>
                <a:solidFill>
                  <a:srgbClr val="FFFFFF"/>
                </a:solidFill>
                <a:latin typeface="Albany AMT" pitchFamily="34"/>
                <a:ea typeface="Albany AMT" pitchFamily="34"/>
                <a:cs typeface="Albany AMT" pitchFamily="34"/>
              </a:rPr>
              <a:t>)</a:t>
            </a:r>
            <a:r>
              <a:rPr lang="en-US" sz="2000" b="0" i="0" u="none" strike="noStrike" baseline="0">
                <a:ln>
                  <a:noFill/>
                </a:ln>
                <a:solidFill>
                  <a:srgbClr val="FFFFFF"/>
                </a:solidFill>
                <a:latin typeface="Arial" pitchFamily="18"/>
                <a:ea typeface="Nimbus Sans L" pitchFamily="2"/>
                <a:cs typeface="Lucidasans" pitchFamily="2"/>
              </a:rPr>
              <a:t>/T)</a:t>
            </a:r>
          </a:p>
          <a:p>
            <a:pPr marL="0" marR="0" lvl="0" indent="0" algn="l" rtl="0" hangingPunct="0">
              <a:lnSpc>
                <a:spcPct val="100000"/>
              </a:lnSpc>
              <a:spcBef>
                <a:spcPts val="0"/>
              </a:spcBef>
              <a:spcAft>
                <a:spcPts val="0"/>
              </a:spcAft>
              <a:buClr>
                <a:srgbClr val="FFFFFF"/>
              </a:buClr>
              <a:buSzPct val="100000"/>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b="0" i="0" u="none" strike="noStrike" baseline="0">
                <a:ln>
                  <a:noFill/>
                </a:ln>
                <a:solidFill>
                  <a:srgbClr val="FFFFFF"/>
                </a:solidFill>
                <a:latin typeface="Arial" pitchFamily="18"/>
                <a:ea typeface="Nimbus Sans L" pitchFamily="2"/>
                <a:cs typeface="Lucidasans" pitchFamily="2"/>
              </a:rPr>
              <a:t>Decay strongly</a:t>
            </a:r>
          </a:p>
          <a:p>
            <a:pPr marL="0" marR="0" lvl="0" indent="0" algn="l" rtl="0" hangingPunct="0">
              <a:lnSpc>
                <a:spcPct val="100000"/>
              </a:lnSpc>
              <a:spcBef>
                <a:spcPts val="0"/>
              </a:spcBef>
              <a:spcAft>
                <a:spcPts val="0"/>
              </a:spcAft>
              <a:buClr>
                <a:srgbClr val="FFFFFF"/>
              </a:buClr>
              <a:buSzPct val="100000"/>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b="0" i="0" u="none" strike="noStrike" baseline="0">
                <a:ln>
                  <a:noFill/>
                </a:ln>
                <a:solidFill>
                  <a:srgbClr val="FFFFFF"/>
                </a:solidFill>
                <a:latin typeface="Arial" pitchFamily="18"/>
                <a:ea typeface="Nimbus Sans L" pitchFamily="2"/>
                <a:cs typeface="Lucidasans" pitchFamily="2"/>
              </a:rPr>
              <a:t>Compare to data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0" name="Date Placeholder 2"/>
          <p:cNvSpPr>
            <a:spLocks noGrp="1"/>
          </p:cNvSpPr>
          <p:nvPr>
            <p:ph type="dt" sz="half" idx="11"/>
          </p:nvPr>
        </p:nvSpPr>
        <p:spPr/>
        <p:txBody>
          <a:bodyPr/>
          <a:lstStyle/>
          <a:p>
            <a:pPr lvl="0"/>
            <a:r>
              <a:rPr lang="en-US" smtClean="0"/>
              <a:t>23/10-2012</a:t>
            </a:r>
            <a:endParaRPr lang="en-US"/>
          </a:p>
        </p:txBody>
      </p:sp>
      <p:sp>
        <p:nvSpPr>
          <p:cNvPr id="11" name="Slide Number Placeholder 3"/>
          <p:cNvSpPr>
            <a:spLocks noGrp="1"/>
          </p:cNvSpPr>
          <p:nvPr>
            <p:ph type="sldNum" sz="quarter" idx="12"/>
          </p:nvPr>
        </p:nvSpPr>
        <p:spPr/>
        <p:txBody>
          <a:bodyPr/>
          <a:lstStyle/>
          <a:p>
            <a:pPr lvl="0"/>
            <a:fld id="{2E6C234A-6716-4762-BA6B-D5EAB6424635}" type="slidenum">
              <a:t>51</a:t>
            </a:fld>
            <a:endParaRPr lang="en-US"/>
          </a:p>
        </p:txBody>
      </p:sp>
      <p:sp>
        <p:nvSpPr>
          <p:cNvPr id="2" name="Title 1"/>
          <p:cNvSpPr txBox="1">
            <a:spLocks noGrp="1"/>
          </p:cNvSpPr>
          <p:nvPr>
            <p:ph type="title" idx="4294967295"/>
          </p:nvPr>
        </p:nvSpPr>
        <p:spPr>
          <a:xfrm>
            <a:off x="1113480" y="-116640"/>
            <a:ext cx="7445519" cy="1376280"/>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QCD phase diagram with the measured T and </a:t>
            </a:r>
            <a:r>
              <a:rPr lang="en-US">
                <a:latin typeface="Albany AMT" pitchFamily="34"/>
              </a:rPr>
              <a:t>μ</a:t>
            </a:r>
            <a:r>
              <a:rPr lang="en-US" baseline="-25000"/>
              <a:t>B</a:t>
            </a:r>
          </a:p>
        </p:txBody>
      </p:sp>
      <p:sp>
        <p:nvSpPr>
          <p:cNvPr id="3" name="Text Placeholder 2"/>
          <p:cNvSpPr txBox="1">
            <a:spLocks noGrp="1"/>
          </p:cNvSpPr>
          <p:nvPr>
            <p:ph type="body" idx="4294967295"/>
          </p:nvPr>
        </p:nvSpPr>
        <p:spPr>
          <a:xfrm>
            <a:off x="457200" y="4433400"/>
            <a:ext cx="8229600" cy="202716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marL="0" lvl="0" indent="0"/>
            <a:r>
              <a:rPr lang="en-US" sz="2200">
                <a:latin typeface="" pitchFamily="16"/>
              </a:rPr>
              <a:t>The statistical description of particle rations is also good for lower energies: AGS and SPS</a:t>
            </a:r>
          </a:p>
          <a:p>
            <a:pPr marL="0" lvl="0" indent="0"/>
            <a:r>
              <a:rPr lang="en-US" sz="2200">
                <a:latin typeface="" pitchFamily="16"/>
              </a:rPr>
              <a:t>The temperature saturates at  T~160 MeV indicating that the system has crossed the phase boundary</a:t>
            </a:r>
          </a:p>
          <a:p>
            <a:pPr marL="0" lvl="0" indent="0"/>
            <a:r>
              <a:rPr lang="en-US" sz="2200">
                <a:latin typeface="" pitchFamily="16"/>
              </a:rPr>
              <a:t>But p+p ratios can be described with a similar (canonical) formalism and T! So it is a hadronization attribute.  </a:t>
            </a:r>
          </a:p>
        </p:txBody>
      </p:sp>
      <p:pic>
        <p:nvPicPr>
          <p:cNvPr id="4" name="Picture 3"/>
          <p:cNvPicPr>
            <a:picLocks noChangeAspect="1"/>
          </p:cNvPicPr>
          <p:nvPr/>
        </p:nvPicPr>
        <p:blipFill>
          <a:blip r:embed="rId6">
            <a:lum/>
            <a:alphaModFix/>
          </a:blip>
          <a:srcRect/>
          <a:stretch>
            <a:fillRect/>
          </a:stretch>
        </p:blipFill>
        <p:spPr>
          <a:xfrm>
            <a:off x="754920" y="1227600"/>
            <a:ext cx="3255120" cy="3200400"/>
          </a:xfrm>
          <a:prstGeom prst="rect">
            <a:avLst/>
          </a:prstGeom>
          <a:noFill/>
          <a:ln>
            <a:noFill/>
          </a:ln>
        </p:spPr>
      </p:pic>
      <p:pic>
        <p:nvPicPr>
          <p:cNvPr id="5" name="Picture 4"/>
          <p:cNvPicPr>
            <a:picLocks noChangeAspect="1"/>
          </p:cNvPicPr>
          <p:nvPr/>
        </p:nvPicPr>
        <p:blipFill>
          <a:blip r:embed="rId7">
            <a:lum/>
            <a:alphaModFix/>
          </a:blip>
          <a:srcRect/>
          <a:stretch>
            <a:fillRect/>
          </a:stretch>
        </p:blipFill>
        <p:spPr>
          <a:xfrm>
            <a:off x="4471920" y="1221480"/>
            <a:ext cx="2862000" cy="3200400"/>
          </a:xfrm>
          <a:prstGeom prst="rect">
            <a:avLst/>
          </a:prstGeom>
          <a:noFill/>
          <a:ln>
            <a:noFill/>
          </a:ln>
        </p:spPr>
      </p:pic>
      <p:sp>
        <p:nvSpPr>
          <p:cNvPr id="6" name="Freeform 5"/>
          <p:cNvSpPr/>
          <p:nvPr/>
        </p:nvSpPr>
        <p:spPr>
          <a:xfrm>
            <a:off x="7346879" y="1467000"/>
            <a:ext cx="1797120" cy="5165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600" b="1" i="0" u="none" strike="noStrike" baseline="0">
                <a:ln>
                  <a:noFill/>
                </a:ln>
                <a:solidFill>
                  <a:srgbClr val="FFFFFF"/>
                </a:solidFill>
                <a:latin typeface="Arial Unicode MS" pitchFamily="34"/>
                <a:ea typeface="Nimbus Sans L" pitchFamily="2"/>
                <a:cs typeface="Lucidasans" pitchFamily="2"/>
              </a:rPr>
              <a:t>T</a:t>
            </a:r>
            <a:r>
              <a:rPr lang="en-GB" sz="1600" b="1" i="0" u="none" strike="noStrike" baseline="-33000">
                <a:ln>
                  <a:noFill/>
                </a:ln>
                <a:solidFill>
                  <a:srgbClr val="FFFFFF"/>
                </a:solidFill>
                <a:latin typeface="Arial Unicode MS" pitchFamily="34"/>
                <a:ea typeface="Nimbus Sans L" pitchFamily="2"/>
                <a:cs typeface="Lucidasans" pitchFamily="2"/>
              </a:rPr>
              <a:t>lim</a:t>
            </a:r>
            <a:r>
              <a:rPr lang="en-GB" sz="1600" b="1" i="0" u="none" strike="noStrike" baseline="0">
                <a:ln>
                  <a:noFill/>
                </a:ln>
                <a:solidFill>
                  <a:srgbClr val="FFFFFF"/>
                </a:solidFill>
                <a:latin typeface="Arial Unicode MS" pitchFamily="34"/>
                <a:ea typeface="Nimbus Sans L" pitchFamily="2"/>
                <a:cs typeface="Lucidasans" pitchFamily="2"/>
              </a:rPr>
              <a:t> = 161 </a:t>
            </a:r>
            <a:r>
              <a:rPr lang="en-US" sz="2500" b="0" i="0" u="none" strike="noStrike" baseline="0">
                <a:ln>
                  <a:noFill/>
                </a:ln>
                <a:solidFill>
                  <a:srgbClr val="FFFFFF"/>
                </a:solidFill>
                <a:latin typeface="Arial Unicode MS" pitchFamily="34"/>
                <a:ea typeface="Times New Roman" pitchFamily="18"/>
                <a:cs typeface="Times New Roman" pitchFamily="18"/>
              </a:rPr>
              <a:t>± 4</a:t>
            </a:r>
            <a:r>
              <a:rPr lang="en-GB" sz="1600" b="1" i="0" u="none" strike="noStrike" baseline="0">
                <a:ln>
                  <a:noFill/>
                </a:ln>
                <a:solidFill>
                  <a:srgbClr val="FFFFFF"/>
                </a:solidFill>
                <a:latin typeface="Arial Unicode MS" pitchFamily="34"/>
                <a:ea typeface="Nimbus Sans L" pitchFamily="2"/>
                <a:cs typeface="Lucidasans" pitchFamily="2"/>
              </a:rPr>
              <a:t> MeV</a:t>
            </a:r>
          </a:p>
        </p:txBody>
      </p:sp>
      <p:sp>
        <p:nvSpPr>
          <p:cNvPr id="7" name="Freeform 6"/>
          <p:cNvSpPr/>
          <p:nvPr/>
        </p:nvSpPr>
        <p:spPr>
          <a:xfrm>
            <a:off x="7434000" y="1803600"/>
            <a:ext cx="1456200" cy="814680"/>
          </a:xfrm>
          <a:custGeom>
            <a:avLst>
              <a:gd name="f0" fmla="val 1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99"/>
          </a:solidFill>
          <a:ln>
            <a:noFill/>
            <a:prstDash val="solid"/>
          </a:ln>
        </p:spPr>
        <p:txBody>
          <a:bodyPr vert="horz" wrap="square" lIns="0" tIns="0" rIns="0" bIns="0" anchor="ctr" anchorCtr="1"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200" b="0" i="0" u="none" strike="noStrike" baseline="0">
                <a:ln>
                  <a:noFill/>
                </a:ln>
                <a:solidFill>
                  <a:srgbClr val="000000"/>
                </a:solidFill>
                <a:latin typeface="Times New Roman" pitchFamily="18"/>
                <a:ea typeface="Nimbus Sans L" pitchFamily="2"/>
                <a:cs typeface="Lucidasans" pitchFamily="2"/>
              </a:rPr>
              <a:t>A. Andronic,</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200" b="0" i="0" u="none" strike="noStrike" baseline="0">
                <a:ln>
                  <a:noFill/>
                </a:ln>
                <a:solidFill>
                  <a:srgbClr val="000000"/>
                </a:solidFill>
                <a:latin typeface="Times New Roman" pitchFamily="18"/>
                <a:ea typeface="Nimbus Sans L" pitchFamily="2"/>
                <a:cs typeface="Lucidasans" pitchFamily="2"/>
              </a:rPr>
              <a:t>P. Braun-Munzinger,</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200" b="0" i="0" u="none" strike="noStrike" baseline="0">
                <a:ln>
                  <a:noFill/>
                </a:ln>
                <a:solidFill>
                  <a:srgbClr val="000000"/>
                </a:solidFill>
                <a:latin typeface="Times New Roman" pitchFamily="18"/>
                <a:ea typeface="Nimbus Sans L" pitchFamily="2"/>
                <a:cs typeface="Lucidasans" pitchFamily="2"/>
              </a:rPr>
              <a:t>J. Stachel,</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200" b="0" i="0" u="none" strike="noStrike" baseline="0">
                <a:ln>
                  <a:noFill/>
                </a:ln>
                <a:solidFill>
                  <a:srgbClr val="000000"/>
                </a:solidFill>
                <a:latin typeface="Times New Roman" pitchFamily="18"/>
                <a:ea typeface="Nimbus Sans L" pitchFamily="2"/>
                <a:cs typeface="Lucidasans" pitchFamily="2"/>
              </a:rPr>
              <a:t>nucl-th/0511071</a:t>
            </a:r>
          </a:p>
        </p:txBody>
      </p:sp>
      <p:sp>
        <p:nvSpPr>
          <p:cNvPr id="8" name="TextBox 7"/>
          <p:cNvSpPr txBox="1"/>
          <p:nvPr/>
        </p:nvSpPr>
        <p:spPr>
          <a:xfrm>
            <a:off x="7275600" y="2688120"/>
            <a:ext cx="1868399" cy="167040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a:ln>
                  <a:noFill/>
                </a:ln>
                <a:solidFill>
                  <a:srgbClr val="FF00FF"/>
                </a:solidFill>
                <a:latin typeface="Arial" pitchFamily="18"/>
                <a:ea typeface="Nimbus Sans L" pitchFamily="2"/>
                <a:cs typeface="Lucidasans" pitchFamily="2"/>
              </a:rPr>
              <a:t>Because of the simple beam-energy systematics statistical models have predictive power!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90"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91" name="Date Placeholder 2"/>
          <p:cNvSpPr>
            <a:spLocks noGrp="1"/>
          </p:cNvSpPr>
          <p:nvPr>
            <p:ph type="dt" sz="half" idx="11"/>
          </p:nvPr>
        </p:nvSpPr>
        <p:spPr/>
        <p:txBody>
          <a:bodyPr/>
          <a:lstStyle/>
          <a:p>
            <a:pPr lvl="0"/>
            <a:r>
              <a:rPr lang="en-US" smtClean="0"/>
              <a:t>23/10-2012</a:t>
            </a:r>
            <a:endParaRPr lang="en-US"/>
          </a:p>
        </p:txBody>
      </p:sp>
      <p:sp>
        <p:nvSpPr>
          <p:cNvPr id="92" name="Slide Number Placeholder 3"/>
          <p:cNvSpPr>
            <a:spLocks noGrp="1"/>
          </p:cNvSpPr>
          <p:nvPr>
            <p:ph type="sldNum" sz="quarter" idx="12"/>
          </p:nvPr>
        </p:nvSpPr>
        <p:spPr/>
        <p:txBody>
          <a:bodyPr/>
          <a:lstStyle/>
          <a:p>
            <a:pPr lvl="0"/>
            <a:fld id="{40CAFBF3-D149-40BF-BC6F-33C167F54E9B}" type="slidenum">
              <a:t>52</a:t>
            </a:fld>
            <a:endParaRPr lang="en-US"/>
          </a:p>
        </p:txBody>
      </p:sp>
      <p:sp>
        <p:nvSpPr>
          <p:cNvPr id="2" name="Title 1"/>
          <p:cNvSpPr txBox="1">
            <a:spLocks noGrp="1"/>
          </p:cNvSpPr>
          <p:nvPr>
            <p:ph type="title" idx="4294967295"/>
          </p:nvPr>
        </p:nvSpPr>
        <p:spPr>
          <a:xfrm>
            <a:off x="1113480" y="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nuclear modification factor</a:t>
            </a:r>
            <a:br>
              <a:rPr lang="en-US"/>
            </a:br>
            <a:r>
              <a:rPr lang="en-US"/>
              <a:t>for pions</a:t>
            </a:r>
          </a:p>
        </p:txBody>
      </p:sp>
      <p:pic>
        <p:nvPicPr>
          <p:cNvPr id="3" name="Picture 2"/>
          <p:cNvPicPr>
            <a:picLocks noChangeAspect="1"/>
          </p:cNvPicPr>
          <p:nvPr/>
        </p:nvPicPr>
        <p:blipFill>
          <a:blip r:embed="rId3">
            <a:lum/>
            <a:alphaModFix/>
          </a:blip>
          <a:srcRect/>
          <a:stretch>
            <a:fillRect/>
          </a:stretch>
        </p:blipFill>
        <p:spPr>
          <a:xfrm>
            <a:off x="4692960" y="1245960"/>
            <a:ext cx="3429000" cy="320040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3083760" y="4527360"/>
            <a:ext cx="2926079" cy="1828800"/>
          </a:xfrm>
          <a:prstGeom prst="rect">
            <a:avLst/>
          </a:prstGeom>
          <a:noFill/>
          <a:ln>
            <a:noFill/>
          </a:ln>
        </p:spPr>
      </p:pic>
      <p:pic>
        <p:nvPicPr>
          <p:cNvPr id="5" name="Picture 4"/>
          <p:cNvPicPr>
            <a:picLocks noChangeAspect="1"/>
          </p:cNvPicPr>
          <p:nvPr/>
        </p:nvPicPr>
        <p:blipFill>
          <a:blip r:embed="rId5">
            <a:lum/>
            <a:alphaModFix/>
          </a:blip>
          <a:srcRect/>
          <a:stretch>
            <a:fillRect/>
          </a:stretch>
        </p:blipFill>
        <p:spPr>
          <a:xfrm>
            <a:off x="6117479" y="4520160"/>
            <a:ext cx="2926079" cy="1828800"/>
          </a:xfrm>
          <a:prstGeom prst="rect">
            <a:avLst/>
          </a:prstGeom>
          <a:noFill/>
          <a:ln>
            <a:noFill/>
          </a:ln>
        </p:spPr>
      </p:pic>
      <p:pic>
        <p:nvPicPr>
          <p:cNvPr id="6" name="Picture 5"/>
          <p:cNvPicPr>
            <a:picLocks noChangeAspect="1"/>
          </p:cNvPicPr>
          <p:nvPr/>
        </p:nvPicPr>
        <p:blipFill>
          <a:blip r:embed="rId6">
            <a:lum/>
            <a:alphaModFix/>
          </a:blip>
          <a:srcRect/>
          <a:stretch>
            <a:fillRect/>
          </a:stretch>
        </p:blipFill>
        <p:spPr>
          <a:xfrm>
            <a:off x="144000" y="1255320"/>
            <a:ext cx="4060079" cy="3200400"/>
          </a:xfrm>
          <a:prstGeom prst="rect">
            <a:avLst/>
          </a:prstGeom>
          <a:noFill/>
          <a:ln>
            <a:noFill/>
          </a:ln>
        </p:spPr>
      </p:pic>
      <p:grpSp>
        <p:nvGrpSpPr>
          <p:cNvPr id="7" name="Group 6"/>
          <p:cNvGrpSpPr/>
          <p:nvPr/>
        </p:nvGrpSpPr>
        <p:grpSpPr>
          <a:xfrm>
            <a:off x="938520" y="3283559"/>
            <a:ext cx="761760" cy="299880"/>
            <a:chOff x="938520" y="3283559"/>
            <a:chExt cx="761760" cy="299880"/>
          </a:xfrm>
        </p:grpSpPr>
        <p:sp>
          <p:nvSpPr>
            <p:cNvPr id="8" name="Freeform 7"/>
            <p:cNvSpPr/>
            <p:nvPr/>
          </p:nvSpPr>
          <p:spPr>
            <a:xfrm>
              <a:off x="1015200" y="3285719"/>
              <a:ext cx="309240" cy="2977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666666"/>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Freeform 8"/>
            <p:cNvSpPr/>
            <p:nvPr/>
          </p:nvSpPr>
          <p:spPr>
            <a:xfrm flipH="1">
              <a:off x="1312560" y="3283559"/>
              <a:ext cx="309240" cy="2977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666666"/>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Freeform 9"/>
            <p:cNvSpPr/>
            <p:nvPr/>
          </p:nvSpPr>
          <p:spPr>
            <a:xfrm>
              <a:off x="938520" y="3326759"/>
              <a:ext cx="85680" cy="212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 name="Freeform 10"/>
            <p:cNvSpPr/>
            <p:nvPr/>
          </p:nvSpPr>
          <p:spPr>
            <a:xfrm>
              <a:off x="1614600" y="3322079"/>
              <a:ext cx="85680" cy="2124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12" name="Group 11"/>
          <p:cNvGrpSpPr/>
          <p:nvPr/>
        </p:nvGrpSpPr>
        <p:grpSpPr>
          <a:xfrm>
            <a:off x="7283520" y="2975400"/>
            <a:ext cx="1752480" cy="990720"/>
            <a:chOff x="7283520" y="2975400"/>
            <a:chExt cx="1752480" cy="990720"/>
          </a:xfrm>
        </p:grpSpPr>
        <p:sp>
          <p:nvSpPr>
            <p:cNvPr id="13" name="Freeform 12"/>
            <p:cNvSpPr/>
            <p:nvPr/>
          </p:nvSpPr>
          <p:spPr>
            <a:xfrm>
              <a:off x="7656479" y="3250079"/>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666666"/>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4" name="Freeform 13"/>
            <p:cNvSpPr/>
            <p:nvPr/>
          </p:nvSpPr>
          <p:spPr>
            <a:xfrm flipH="1">
              <a:off x="8147160" y="3247559"/>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666666"/>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5" name="Group 14"/>
            <p:cNvGrpSpPr/>
            <p:nvPr/>
          </p:nvGrpSpPr>
          <p:grpSpPr>
            <a:xfrm>
              <a:off x="7283520" y="2975400"/>
              <a:ext cx="596880" cy="990720"/>
              <a:chOff x="7283520" y="2975400"/>
              <a:chExt cx="596880" cy="990720"/>
            </a:xfrm>
          </p:grpSpPr>
          <p:sp>
            <p:nvSpPr>
              <p:cNvPr id="16" name="Freeform 15"/>
              <p:cNvSpPr/>
              <p:nvPr/>
            </p:nvSpPr>
            <p:spPr>
              <a:xfrm>
                <a:off x="738864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a:off x="7353720" y="3150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7353720" y="32666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a:off x="7494120"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a:off x="7459200" y="34999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Freeform 20"/>
              <p:cNvSpPr/>
              <p:nvPr/>
            </p:nvSpPr>
            <p:spPr>
              <a:xfrm>
                <a:off x="7529040" y="30916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Freeform 21"/>
              <p:cNvSpPr/>
              <p:nvPr/>
            </p:nvSpPr>
            <p:spPr>
              <a:xfrm>
                <a:off x="7529040"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Freeform 22"/>
              <p:cNvSpPr/>
              <p:nvPr/>
            </p:nvSpPr>
            <p:spPr>
              <a:xfrm>
                <a:off x="7423920" y="30337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Freeform 23"/>
              <p:cNvSpPr/>
              <p:nvPr/>
            </p:nvSpPr>
            <p:spPr>
              <a:xfrm>
                <a:off x="7564320" y="32083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Freeform 24"/>
              <p:cNvSpPr/>
              <p:nvPr/>
            </p:nvSpPr>
            <p:spPr>
              <a:xfrm>
                <a:off x="752904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Freeform 25"/>
              <p:cNvSpPr/>
              <p:nvPr/>
            </p:nvSpPr>
            <p:spPr>
              <a:xfrm>
                <a:off x="7459200" y="3150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763452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a:off x="7634520" y="30916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a:off x="7634520"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a:off x="7634520" y="32666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a:off x="7529040" y="29754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a:off x="7564320" y="36162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a:off x="7423920" y="35582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4" name="Freeform 33"/>
              <p:cNvSpPr/>
              <p:nvPr/>
            </p:nvSpPr>
            <p:spPr>
              <a:xfrm>
                <a:off x="7423920" y="3441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Freeform 34"/>
              <p:cNvSpPr/>
              <p:nvPr/>
            </p:nvSpPr>
            <p:spPr>
              <a:xfrm>
                <a:off x="7704719"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Freeform 35"/>
              <p:cNvSpPr/>
              <p:nvPr/>
            </p:nvSpPr>
            <p:spPr>
              <a:xfrm>
                <a:off x="7669800" y="309167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Freeform 36"/>
              <p:cNvSpPr/>
              <p:nvPr/>
            </p:nvSpPr>
            <p:spPr>
              <a:xfrm>
                <a:off x="7634520" y="36162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Freeform 37"/>
              <p:cNvSpPr/>
              <p:nvPr/>
            </p:nvSpPr>
            <p:spPr>
              <a:xfrm>
                <a:off x="7599240" y="37332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Freeform 38"/>
              <p:cNvSpPr/>
              <p:nvPr/>
            </p:nvSpPr>
            <p:spPr>
              <a:xfrm>
                <a:off x="7459200" y="37332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0" name="Freeform 39"/>
              <p:cNvSpPr/>
              <p:nvPr/>
            </p:nvSpPr>
            <p:spPr>
              <a:xfrm>
                <a:off x="7704719" y="35582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7283520"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a:off x="7353720" y="36162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a:off x="7283520"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Freeform 43"/>
              <p:cNvSpPr/>
              <p:nvPr/>
            </p:nvSpPr>
            <p:spPr>
              <a:xfrm>
                <a:off x="7740000" y="3441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Freeform 44"/>
              <p:cNvSpPr/>
              <p:nvPr/>
            </p:nvSpPr>
            <p:spPr>
              <a:xfrm>
                <a:off x="7740000" y="3208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Freeform 45"/>
              <p:cNvSpPr/>
              <p:nvPr/>
            </p:nvSpPr>
            <p:spPr>
              <a:xfrm>
                <a:off x="752904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7" name="Freeform 46"/>
              <p:cNvSpPr/>
              <p:nvPr/>
            </p:nvSpPr>
            <p:spPr>
              <a:xfrm>
                <a:off x="7353720" y="309167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8" name="Freeform 47"/>
              <p:cNvSpPr/>
              <p:nvPr/>
            </p:nvSpPr>
            <p:spPr>
              <a:xfrm>
                <a:off x="7599240" y="30337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9" name="Freeform 48"/>
              <p:cNvSpPr/>
              <p:nvPr/>
            </p:nvSpPr>
            <p:spPr>
              <a:xfrm>
                <a:off x="7634520"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0" name="Freeform 49"/>
              <p:cNvSpPr/>
              <p:nvPr/>
            </p:nvSpPr>
            <p:spPr>
              <a:xfrm>
                <a:off x="7494120" y="35582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1" name="Freeform 50"/>
              <p:cNvSpPr/>
              <p:nvPr/>
            </p:nvSpPr>
            <p:spPr>
              <a:xfrm>
                <a:off x="7423920"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52" name="Group 51"/>
            <p:cNvGrpSpPr/>
            <p:nvPr/>
          </p:nvGrpSpPr>
          <p:grpSpPr>
            <a:xfrm>
              <a:off x="8439119" y="2975400"/>
              <a:ext cx="596881" cy="990720"/>
              <a:chOff x="8439119" y="2975400"/>
              <a:chExt cx="596881" cy="990720"/>
            </a:xfrm>
          </p:grpSpPr>
          <p:sp>
            <p:nvSpPr>
              <p:cNvPr id="53" name="Freeform 52"/>
              <p:cNvSpPr/>
              <p:nvPr/>
            </p:nvSpPr>
            <p:spPr>
              <a:xfrm>
                <a:off x="854424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Freeform 53"/>
              <p:cNvSpPr/>
              <p:nvPr/>
            </p:nvSpPr>
            <p:spPr>
              <a:xfrm>
                <a:off x="8509320" y="3150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a:off x="8509320" y="326664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6" name="Freeform 55"/>
              <p:cNvSpPr/>
              <p:nvPr/>
            </p:nvSpPr>
            <p:spPr>
              <a:xfrm>
                <a:off x="8649720"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7" name="Freeform 56"/>
              <p:cNvSpPr/>
              <p:nvPr/>
            </p:nvSpPr>
            <p:spPr>
              <a:xfrm>
                <a:off x="8614800" y="34999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Freeform 57"/>
              <p:cNvSpPr/>
              <p:nvPr/>
            </p:nvSpPr>
            <p:spPr>
              <a:xfrm>
                <a:off x="8684640" y="30916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Freeform 58"/>
              <p:cNvSpPr/>
              <p:nvPr/>
            </p:nvSpPr>
            <p:spPr>
              <a:xfrm>
                <a:off x="8684640"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Freeform 59"/>
              <p:cNvSpPr/>
              <p:nvPr/>
            </p:nvSpPr>
            <p:spPr>
              <a:xfrm>
                <a:off x="8579520" y="30337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Freeform 60"/>
              <p:cNvSpPr/>
              <p:nvPr/>
            </p:nvSpPr>
            <p:spPr>
              <a:xfrm>
                <a:off x="8719920" y="32083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Freeform 61"/>
              <p:cNvSpPr/>
              <p:nvPr/>
            </p:nvSpPr>
            <p:spPr>
              <a:xfrm>
                <a:off x="868464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Freeform 62"/>
              <p:cNvSpPr/>
              <p:nvPr/>
            </p:nvSpPr>
            <p:spPr>
              <a:xfrm>
                <a:off x="8614800" y="31500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Freeform 63"/>
              <p:cNvSpPr/>
              <p:nvPr/>
            </p:nvSpPr>
            <p:spPr>
              <a:xfrm>
                <a:off x="879012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Freeform 64"/>
              <p:cNvSpPr/>
              <p:nvPr/>
            </p:nvSpPr>
            <p:spPr>
              <a:xfrm>
                <a:off x="8790120" y="30916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Freeform 65"/>
              <p:cNvSpPr/>
              <p:nvPr/>
            </p:nvSpPr>
            <p:spPr>
              <a:xfrm>
                <a:off x="8790120"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Freeform 66"/>
              <p:cNvSpPr/>
              <p:nvPr/>
            </p:nvSpPr>
            <p:spPr>
              <a:xfrm>
                <a:off x="8790120" y="32666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Freeform 67"/>
              <p:cNvSpPr/>
              <p:nvPr/>
            </p:nvSpPr>
            <p:spPr>
              <a:xfrm>
                <a:off x="8684640" y="29754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Freeform 68"/>
              <p:cNvSpPr/>
              <p:nvPr/>
            </p:nvSpPr>
            <p:spPr>
              <a:xfrm>
                <a:off x="8719920" y="36162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0" name="Freeform 69"/>
              <p:cNvSpPr/>
              <p:nvPr/>
            </p:nvSpPr>
            <p:spPr>
              <a:xfrm>
                <a:off x="8579520" y="35582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1" name="Freeform 70"/>
              <p:cNvSpPr/>
              <p:nvPr/>
            </p:nvSpPr>
            <p:spPr>
              <a:xfrm>
                <a:off x="8579520" y="3441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Freeform 71"/>
              <p:cNvSpPr/>
              <p:nvPr/>
            </p:nvSpPr>
            <p:spPr>
              <a:xfrm>
                <a:off x="8860320"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Freeform 72"/>
              <p:cNvSpPr/>
              <p:nvPr/>
            </p:nvSpPr>
            <p:spPr>
              <a:xfrm>
                <a:off x="8825400" y="309167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Freeform 73"/>
              <p:cNvSpPr/>
              <p:nvPr/>
            </p:nvSpPr>
            <p:spPr>
              <a:xfrm>
                <a:off x="8790120" y="36162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Freeform 74"/>
              <p:cNvSpPr/>
              <p:nvPr/>
            </p:nvSpPr>
            <p:spPr>
              <a:xfrm>
                <a:off x="8754840" y="37332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Freeform 75"/>
              <p:cNvSpPr/>
              <p:nvPr/>
            </p:nvSpPr>
            <p:spPr>
              <a:xfrm>
                <a:off x="8614800" y="37332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Freeform 76"/>
              <p:cNvSpPr/>
              <p:nvPr/>
            </p:nvSpPr>
            <p:spPr>
              <a:xfrm>
                <a:off x="8860320" y="35582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Freeform 77"/>
              <p:cNvSpPr/>
              <p:nvPr/>
            </p:nvSpPr>
            <p:spPr>
              <a:xfrm>
                <a:off x="8439119"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Freeform 78"/>
              <p:cNvSpPr/>
              <p:nvPr/>
            </p:nvSpPr>
            <p:spPr>
              <a:xfrm>
                <a:off x="8509320" y="36162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Freeform 79"/>
              <p:cNvSpPr/>
              <p:nvPr/>
            </p:nvSpPr>
            <p:spPr>
              <a:xfrm>
                <a:off x="8439119"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Freeform 80"/>
              <p:cNvSpPr/>
              <p:nvPr/>
            </p:nvSpPr>
            <p:spPr>
              <a:xfrm>
                <a:off x="8895600" y="3441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Freeform 81"/>
              <p:cNvSpPr/>
              <p:nvPr/>
            </p:nvSpPr>
            <p:spPr>
              <a:xfrm>
                <a:off x="8895600" y="32083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3" name="Freeform 82"/>
              <p:cNvSpPr/>
              <p:nvPr/>
            </p:nvSpPr>
            <p:spPr>
              <a:xfrm>
                <a:off x="8684640" y="33832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4" name="Freeform 83"/>
              <p:cNvSpPr/>
              <p:nvPr/>
            </p:nvSpPr>
            <p:spPr>
              <a:xfrm>
                <a:off x="8509320" y="309167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5" name="Freeform 84"/>
              <p:cNvSpPr/>
              <p:nvPr/>
            </p:nvSpPr>
            <p:spPr>
              <a:xfrm>
                <a:off x="8754840" y="30337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6" name="Freeform 85"/>
              <p:cNvSpPr/>
              <p:nvPr/>
            </p:nvSpPr>
            <p:spPr>
              <a:xfrm>
                <a:off x="8790120" y="3499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7" name="Freeform 86"/>
              <p:cNvSpPr/>
              <p:nvPr/>
            </p:nvSpPr>
            <p:spPr>
              <a:xfrm>
                <a:off x="8649720" y="35582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8" name="Freeform 87"/>
              <p:cNvSpPr/>
              <p:nvPr/>
            </p:nvSpPr>
            <p:spPr>
              <a:xfrm>
                <a:off x="8579520" y="332495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mc:AlternateContent xmlns:mc="http://schemas.openxmlformats.org/markup-compatibility/2006" xmlns:a14="http://schemas.microsoft.com/office/drawing/2010/main">
        <mc:Choice Requires="a14">
          <p:sp>
            <p:nvSpPr>
              <p:cNvPr id="89" name="TextBox 88"/>
              <p:cNvSpPr txBox="1">
                <a:spLocks noResize="1"/>
              </p:cNvSpPr>
              <p:nvPr/>
            </p:nvSpPr>
            <p:spPr>
              <a:xfrm>
                <a:off x="198360" y="5105520"/>
                <a:ext cx="2702160" cy="670320"/>
              </a:xfrm>
              <a:prstGeom prst="rect">
                <a:avLst/>
              </a:prstGeom>
              <a:noFill/>
              <a:ln>
                <a:noFill/>
              </a:ln>
            </p:spPr>
            <p:txBody>
              <a:bodyPr vert="horz" wrap="none" lIns="90000" tIns="45000" rIns="90000" bIns="4500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14:m>
                  <m:oMathPara xmlns:m="http://schemas.openxmlformats.org/officeDocument/2006/math">
                    <m:oMathParaPr>
                      <m:jc m:val="centerGroup"/>
                    </m:oMathParaPr>
                    <m:oMath xmlns:m="http://schemas.openxmlformats.org/officeDocument/2006/math">
                      <m:sSub>
                        <m:sSubPr>
                          <m:ctrlPr>
                            <a:rPr lang="sv-SE" i="1">
                              <a:solidFill>
                                <a:srgbClr val="FFFFFF"/>
                              </a:solidFill>
                              <a:latin typeface="Cambria Math"/>
                            </a:rPr>
                          </m:ctrlPr>
                        </m:sSubPr>
                        <m:e>
                          <m:r>
                            <a:rPr lang="sv-SE" i="1">
                              <a:solidFill>
                                <a:srgbClr val="FFFFFF"/>
                              </a:solidFill>
                              <a:latin typeface="Cambria Math"/>
                            </a:rPr>
                            <m:t>𝑅</m:t>
                          </m:r>
                        </m:e>
                        <m:sub>
                          <m:r>
                            <a:rPr lang="sv-SE" i="1">
                              <a:solidFill>
                                <a:srgbClr val="FFFFFF"/>
                              </a:solidFill>
                              <a:latin typeface="Cambria Math"/>
                            </a:rPr>
                            <m:t>𝐴𝐴</m:t>
                          </m:r>
                        </m:sub>
                      </m:sSub>
                      <m:r>
                        <a:rPr lang="sv-SE" i="0">
                          <a:solidFill>
                            <a:srgbClr val="FFFFFF"/>
                          </a:solidFill>
                          <a:latin typeface="Cambria Math"/>
                        </a:rPr>
                        <m:t>=</m:t>
                      </m:r>
                      <m:f>
                        <m:fPr>
                          <m:ctrlPr>
                            <a:rPr lang="sv-SE" i="1">
                              <a:solidFill>
                                <a:srgbClr val="FFFFFF"/>
                              </a:solidFill>
                              <a:latin typeface="Cambria Math"/>
                            </a:rPr>
                          </m:ctrlPr>
                        </m:fPr>
                        <m:num>
                          <m:sSup>
                            <m:sSupPr>
                              <m:ctrlPr>
                                <a:rPr lang="sv-SE" i="1">
                                  <a:solidFill>
                                    <a:srgbClr val="FFFFFF"/>
                                  </a:solidFill>
                                  <a:latin typeface="Cambria Math"/>
                                </a:rPr>
                              </m:ctrlPr>
                            </m:sSupPr>
                            <m:e>
                              <m:r>
                                <a:rPr lang="sv-SE" i="1">
                                  <a:solidFill>
                                    <a:srgbClr val="FFFFFF"/>
                                  </a:solidFill>
                                  <a:latin typeface="Cambria Math"/>
                                </a:rPr>
                                <m:t>𝑑</m:t>
                              </m:r>
                            </m:e>
                            <m:sup>
                              <m:r>
                                <a:rPr lang="sv-SE" i="0">
                                  <a:solidFill>
                                    <a:srgbClr val="FFFFFF"/>
                                  </a:solidFill>
                                  <a:latin typeface="Cambria Math"/>
                                </a:rPr>
                                <m:t>2</m:t>
                              </m:r>
                            </m:sup>
                          </m:sSup>
                          <m:f>
                            <m:fPr>
                              <m:type m:val="lin"/>
                              <m:ctrlPr>
                                <a:rPr lang="sv-SE" i="1">
                                  <a:solidFill>
                                    <a:srgbClr val="FFFFFF"/>
                                  </a:solidFill>
                                  <a:latin typeface="Cambria Math"/>
                                </a:rPr>
                              </m:ctrlPr>
                            </m:fPr>
                            <m:num>
                              <m:sSup>
                                <m:sSupPr>
                                  <m:ctrlPr>
                                    <a:rPr lang="sv-SE" i="1">
                                      <a:solidFill>
                                        <a:srgbClr val="FFFFFF"/>
                                      </a:solidFill>
                                      <a:latin typeface="Cambria Math"/>
                                    </a:rPr>
                                  </m:ctrlPr>
                                </m:sSupPr>
                                <m:e>
                                  <m:r>
                                    <a:rPr lang="sv-SE" i="1">
                                      <a:solidFill>
                                        <a:srgbClr val="FFFFFF"/>
                                      </a:solidFill>
                                      <a:latin typeface="Cambria Math"/>
                                    </a:rPr>
                                    <m:t>𝑁</m:t>
                                  </m:r>
                                </m:e>
                                <m:sup>
                                  <m:r>
                                    <a:rPr lang="sv-SE" i="1">
                                      <a:solidFill>
                                        <a:srgbClr val="FFFFFF"/>
                                      </a:solidFill>
                                      <a:latin typeface="Cambria Math"/>
                                    </a:rPr>
                                    <m:t>𝐴𝐴</m:t>
                                  </m:r>
                                </m:sup>
                              </m:sSup>
                            </m:num>
                            <m:den>
                              <m:r>
                                <a:rPr lang="sv-SE" i="1">
                                  <a:solidFill>
                                    <a:srgbClr val="FFFFFF"/>
                                  </a:solidFill>
                                  <a:latin typeface="Cambria Math"/>
                                </a:rPr>
                                <m:t>𝑑</m:t>
                              </m:r>
                            </m:den>
                          </m:f>
                          <m:sSub>
                            <m:sSubPr>
                              <m:ctrlPr>
                                <a:rPr lang="sv-SE" i="1">
                                  <a:solidFill>
                                    <a:srgbClr val="FFFFFF"/>
                                  </a:solidFill>
                                  <a:latin typeface="Cambria Math"/>
                                </a:rPr>
                              </m:ctrlPr>
                            </m:sSubPr>
                            <m:e>
                              <m:r>
                                <a:rPr lang="sv-SE" i="1">
                                  <a:solidFill>
                                    <a:srgbClr val="FFFFFF"/>
                                  </a:solidFill>
                                  <a:latin typeface="Cambria Math"/>
                                </a:rPr>
                                <m:t>𝑝</m:t>
                              </m:r>
                            </m:e>
                            <m:sub>
                              <m:r>
                                <a:rPr lang="sv-SE" i="1">
                                  <a:solidFill>
                                    <a:srgbClr val="FFFFFF"/>
                                  </a:solidFill>
                                  <a:latin typeface="Cambria Math"/>
                                </a:rPr>
                                <m:t>𝑇</m:t>
                              </m:r>
                            </m:sub>
                          </m:sSub>
                          <m:r>
                            <a:rPr lang="sv-SE" i="1">
                              <a:solidFill>
                                <a:srgbClr val="FFFFFF"/>
                              </a:solidFill>
                              <a:latin typeface="Cambria Math"/>
                            </a:rPr>
                            <m:t>𝑑𝑦</m:t>
                          </m:r>
                        </m:num>
                        <m:den>
                          <m:d>
                            <m:dPr>
                              <m:begChr m:val="〈"/>
                              <m:endChr m:val="〉"/>
                              <m:ctrlPr>
                                <a:rPr lang="sv-SE" i="1">
                                  <a:solidFill>
                                    <a:srgbClr val="FFFFFF"/>
                                  </a:solidFill>
                                  <a:latin typeface="Cambria Math"/>
                                </a:rPr>
                              </m:ctrlPr>
                            </m:dPr>
                            <m:e>
                              <m:sSub>
                                <m:sSubPr>
                                  <m:ctrlPr>
                                    <a:rPr lang="sv-SE" i="1">
                                      <a:solidFill>
                                        <a:srgbClr val="FFFFFF"/>
                                      </a:solidFill>
                                      <a:latin typeface="Cambria Math"/>
                                    </a:rPr>
                                  </m:ctrlPr>
                                </m:sSubPr>
                                <m:e>
                                  <m:r>
                                    <a:rPr lang="sv-SE" i="1">
                                      <a:solidFill>
                                        <a:srgbClr val="FFFFFF"/>
                                      </a:solidFill>
                                      <a:latin typeface="Cambria Math"/>
                                    </a:rPr>
                                    <m:t>𝑁</m:t>
                                  </m:r>
                                </m:e>
                                <m:sub>
                                  <m:r>
                                    <a:rPr lang="sv-SE" i="1">
                                      <a:solidFill>
                                        <a:srgbClr val="FFFFFF"/>
                                      </a:solidFill>
                                      <a:latin typeface="Cambria Math"/>
                                    </a:rPr>
                                    <m:t>𝑏𝑖𝑛</m:t>
                                  </m:r>
                                </m:sub>
                              </m:sSub>
                            </m:e>
                          </m:d>
                          <m:sSup>
                            <m:sSupPr>
                              <m:ctrlPr>
                                <a:rPr lang="sv-SE" i="1">
                                  <a:solidFill>
                                    <a:srgbClr val="FFFFFF"/>
                                  </a:solidFill>
                                  <a:latin typeface="Cambria Math"/>
                                </a:rPr>
                              </m:ctrlPr>
                            </m:sSupPr>
                            <m:e>
                              <m:r>
                                <a:rPr lang="sv-SE" i="1">
                                  <a:solidFill>
                                    <a:srgbClr val="FFFFFF"/>
                                  </a:solidFill>
                                  <a:latin typeface="Cambria Math"/>
                                </a:rPr>
                                <m:t>𝑑</m:t>
                              </m:r>
                            </m:e>
                            <m:sup>
                              <m:r>
                                <a:rPr lang="sv-SE" i="0">
                                  <a:solidFill>
                                    <a:srgbClr val="FFFFFF"/>
                                  </a:solidFill>
                                  <a:latin typeface="Cambria Math"/>
                                </a:rPr>
                                <m:t>2</m:t>
                              </m:r>
                            </m:sup>
                          </m:sSup>
                          <m:f>
                            <m:fPr>
                              <m:type m:val="lin"/>
                              <m:ctrlPr>
                                <a:rPr lang="sv-SE" i="1">
                                  <a:solidFill>
                                    <a:srgbClr val="FFFFFF"/>
                                  </a:solidFill>
                                  <a:latin typeface="Cambria Math"/>
                                </a:rPr>
                              </m:ctrlPr>
                            </m:fPr>
                            <m:num>
                              <m:sSup>
                                <m:sSupPr>
                                  <m:ctrlPr>
                                    <a:rPr lang="sv-SE" i="1">
                                      <a:solidFill>
                                        <a:srgbClr val="FFFFFF"/>
                                      </a:solidFill>
                                      <a:latin typeface="Cambria Math"/>
                                    </a:rPr>
                                  </m:ctrlPr>
                                </m:sSupPr>
                                <m:e>
                                  <m:r>
                                    <a:rPr lang="sv-SE" i="1">
                                      <a:solidFill>
                                        <a:srgbClr val="FFFFFF"/>
                                      </a:solidFill>
                                      <a:latin typeface="Cambria Math"/>
                                    </a:rPr>
                                    <m:t>𝑁</m:t>
                                  </m:r>
                                </m:e>
                                <m:sup>
                                  <m:r>
                                    <a:rPr lang="sv-SE" i="1">
                                      <a:solidFill>
                                        <a:srgbClr val="FFFFFF"/>
                                      </a:solidFill>
                                      <a:latin typeface="Cambria Math"/>
                                    </a:rPr>
                                    <m:t>𝑁𝑁</m:t>
                                  </m:r>
                                </m:sup>
                              </m:sSup>
                            </m:num>
                            <m:den>
                              <m:r>
                                <a:rPr lang="sv-SE" i="1">
                                  <a:solidFill>
                                    <a:srgbClr val="FFFFFF"/>
                                  </a:solidFill>
                                  <a:latin typeface="Cambria Math"/>
                                </a:rPr>
                                <m:t>𝑑</m:t>
                              </m:r>
                            </m:den>
                          </m:f>
                          <m:sSub>
                            <m:sSubPr>
                              <m:ctrlPr>
                                <a:rPr lang="sv-SE" i="1">
                                  <a:solidFill>
                                    <a:srgbClr val="FFFFFF"/>
                                  </a:solidFill>
                                  <a:latin typeface="Cambria Math"/>
                                </a:rPr>
                              </m:ctrlPr>
                            </m:sSubPr>
                            <m:e>
                              <m:r>
                                <a:rPr lang="sv-SE" i="1">
                                  <a:solidFill>
                                    <a:srgbClr val="FFFFFF"/>
                                  </a:solidFill>
                                  <a:latin typeface="Cambria Math"/>
                                </a:rPr>
                                <m:t>𝑝</m:t>
                              </m:r>
                            </m:e>
                            <m:sub>
                              <m:r>
                                <a:rPr lang="sv-SE" i="1">
                                  <a:solidFill>
                                    <a:srgbClr val="FFFFFF"/>
                                  </a:solidFill>
                                  <a:latin typeface="Cambria Math"/>
                                </a:rPr>
                                <m:t>𝑇</m:t>
                              </m:r>
                            </m:sub>
                          </m:sSub>
                          <m:r>
                            <a:rPr lang="sv-SE" i="1">
                              <a:solidFill>
                                <a:srgbClr val="FFFFFF"/>
                              </a:solidFill>
                              <a:latin typeface="Cambria Math"/>
                            </a:rPr>
                            <m:t>𝑑𝑦</m:t>
                          </m:r>
                        </m:den>
                      </m:f>
                    </m:oMath>
                  </m:oMathPara>
                </a14:m>
                <a:endParaRPr lang="sv-SE" i="0">
                  <a:solidFill>
                    <a:srgbClr val="FFFFFF"/>
                  </a:solidFill>
                  <a:latin typeface="Arial" pitchFamily="18"/>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198360" y="5105520"/>
                <a:ext cx="2702160" cy="670320"/>
              </a:xfrm>
              <a:prstGeom prst="rect">
                <a:avLst/>
              </a:prstGeom>
              <a:blipFill rotWithShape="1">
                <a:blip r:embed="rId7"/>
                <a:stretch>
                  <a:fillRect r="-6546"/>
                </a:stretch>
              </a:blipFill>
              <a:ln>
                <a:noFill/>
              </a:ln>
            </p:spPr>
            <p:txBody>
              <a:bodyPr/>
              <a:lstStyle/>
              <a:p>
                <a:r>
                  <a:rPr lang="sv-SE">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8" name="Date Placeholder 2"/>
          <p:cNvSpPr>
            <a:spLocks noGrp="1"/>
          </p:cNvSpPr>
          <p:nvPr>
            <p:ph type="dt" sz="half" idx="11"/>
          </p:nvPr>
        </p:nvSpPr>
        <p:spPr/>
        <p:txBody>
          <a:bodyPr/>
          <a:lstStyle/>
          <a:p>
            <a:pPr lvl="0"/>
            <a:r>
              <a:rPr lang="en-US" smtClean="0"/>
              <a:t>23/10-2012</a:t>
            </a:r>
            <a:endParaRPr lang="en-US"/>
          </a:p>
        </p:txBody>
      </p:sp>
      <p:sp>
        <p:nvSpPr>
          <p:cNvPr id="9" name="Slide Number Placeholder 3"/>
          <p:cNvSpPr>
            <a:spLocks noGrp="1"/>
          </p:cNvSpPr>
          <p:nvPr>
            <p:ph type="sldNum" sz="quarter" idx="12"/>
          </p:nvPr>
        </p:nvSpPr>
        <p:spPr/>
        <p:txBody>
          <a:bodyPr/>
          <a:lstStyle/>
          <a:p>
            <a:pPr lvl="0"/>
            <a:fld id="{798D3E2E-1C75-4D1A-B14C-63EA71AEC736}" type="slidenum">
              <a:t>53</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The nuclear modification factor</a:t>
            </a:r>
            <a:br>
              <a:rPr lang="en-US"/>
            </a:br>
            <a:r>
              <a:rPr lang="en-US"/>
              <a:t>for direct photons</a:t>
            </a:r>
          </a:p>
        </p:txBody>
      </p:sp>
      <p:sp>
        <p:nvSpPr>
          <p:cNvPr id="3" name="Text Placeholder 2"/>
          <p:cNvSpPr txBox="1">
            <a:spLocks noGrp="1"/>
          </p:cNvSpPr>
          <p:nvPr>
            <p:ph type="body" idx="4294967295"/>
          </p:nvPr>
        </p:nvSpPr>
        <p:spPr>
          <a:xfrm>
            <a:off x="4615920" y="2967119"/>
            <a:ext cx="4070880" cy="342036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marL="0" lvl="0" indent="0"/>
            <a:r>
              <a:rPr lang="en-US">
                <a:solidFill>
                  <a:srgbClr val="FF00FF"/>
                </a:solidFill>
                <a:latin typeface="" pitchFamily="16"/>
              </a:rPr>
              <a:t>Direct photons does not interact with final state hadronic matter!</a:t>
            </a:r>
          </a:p>
          <a:p>
            <a:pPr marL="0" lvl="0" indent="0"/>
            <a:r>
              <a:rPr lang="en-US">
                <a:latin typeface="" pitchFamily="16"/>
              </a:rPr>
              <a:t>At low pT photons are dominantly decay photons e.g. </a:t>
            </a:r>
            <a:r>
              <a:rPr lang="en-US">
                <a:latin typeface="Albany AMT" pitchFamily="34"/>
              </a:rPr>
              <a:t>π</a:t>
            </a:r>
            <a:r>
              <a:rPr lang="en-US" baseline="30000">
                <a:latin typeface="Albany AMT" pitchFamily="34"/>
              </a:rPr>
              <a:t>0</a:t>
            </a:r>
            <a:r>
              <a:rPr lang="en-US">
                <a:latin typeface="Albany AMT" pitchFamily="34"/>
              </a:rPr>
              <a:t>→2γ</a:t>
            </a:r>
          </a:p>
          <a:p>
            <a:pPr marL="0" lvl="0" indent="0"/>
            <a:r>
              <a:rPr lang="en-US">
                <a:solidFill>
                  <a:srgbClr val="FF00FF"/>
                </a:solidFill>
                <a:latin typeface="Albany AMT" pitchFamily="34"/>
              </a:rPr>
              <a:t>Direct photons confirm binary scaling of hard processes!</a:t>
            </a:r>
          </a:p>
        </p:txBody>
      </p:sp>
      <p:pic>
        <p:nvPicPr>
          <p:cNvPr id="4" name="Picture 3"/>
          <p:cNvPicPr>
            <a:picLocks noChangeAspect="1"/>
          </p:cNvPicPr>
          <p:nvPr/>
        </p:nvPicPr>
        <p:blipFill>
          <a:blip r:embed="rId6">
            <a:lum/>
            <a:alphaModFix/>
          </a:blip>
          <a:srcRect/>
          <a:stretch>
            <a:fillRect/>
          </a:stretch>
        </p:blipFill>
        <p:spPr>
          <a:xfrm>
            <a:off x="340200" y="1217160"/>
            <a:ext cx="4142160" cy="5029200"/>
          </a:xfrm>
          <a:prstGeom prst="rect">
            <a:avLst/>
          </a:prstGeom>
          <a:noFill/>
          <a:ln>
            <a:noFill/>
          </a:ln>
        </p:spPr>
      </p:pic>
      <p:pic>
        <p:nvPicPr>
          <p:cNvPr id="5" name="Picture 4"/>
          <p:cNvPicPr>
            <a:picLocks noChangeAspect="1"/>
          </p:cNvPicPr>
          <p:nvPr/>
        </p:nvPicPr>
        <p:blipFill>
          <a:blip r:embed="rId7">
            <a:lum/>
            <a:alphaModFix/>
          </a:blip>
          <a:srcRect/>
          <a:stretch>
            <a:fillRect/>
          </a:stretch>
        </p:blipFill>
        <p:spPr>
          <a:xfrm>
            <a:off x="5158080" y="1574280"/>
            <a:ext cx="3238560" cy="1326960"/>
          </a:xfrm>
          <a:prstGeom prst="rect">
            <a:avLst/>
          </a:prstGeom>
          <a:noFill/>
          <a:ln>
            <a:noFill/>
          </a:ln>
        </p:spPr>
      </p:pic>
      <p:sp>
        <p:nvSpPr>
          <p:cNvPr id="6" name="TextBox 5"/>
          <p:cNvSpPr txBox="1"/>
          <p:nvPr/>
        </p:nvSpPr>
        <p:spPr>
          <a:xfrm>
            <a:off x="5007960" y="1189080"/>
            <a:ext cx="3484800" cy="40284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Source of direct photons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51"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2" name="Date Placeholder 2"/>
          <p:cNvSpPr>
            <a:spLocks noGrp="1"/>
          </p:cNvSpPr>
          <p:nvPr>
            <p:ph type="dt" sz="half" idx="11"/>
          </p:nvPr>
        </p:nvSpPr>
        <p:spPr/>
        <p:txBody>
          <a:bodyPr/>
          <a:lstStyle/>
          <a:p>
            <a:pPr lvl="0"/>
            <a:r>
              <a:rPr lang="en-US" smtClean="0"/>
              <a:t>23/10-2012</a:t>
            </a:r>
            <a:endParaRPr lang="en-US"/>
          </a:p>
        </p:txBody>
      </p:sp>
      <p:sp>
        <p:nvSpPr>
          <p:cNvPr id="53" name="Slide Number Placeholder 3"/>
          <p:cNvSpPr>
            <a:spLocks noGrp="1"/>
          </p:cNvSpPr>
          <p:nvPr>
            <p:ph type="sldNum" sz="quarter" idx="12"/>
          </p:nvPr>
        </p:nvSpPr>
        <p:spPr/>
        <p:txBody>
          <a:bodyPr/>
          <a:lstStyle/>
          <a:p>
            <a:pPr lvl="0"/>
            <a:fld id="{24904CB3-209E-46B7-88AB-FC6EF3FEB537}" type="slidenum">
              <a:t>54</a:t>
            </a:fld>
            <a:endParaRPr lang="en-US"/>
          </a:p>
        </p:txBody>
      </p:sp>
      <p:sp>
        <p:nvSpPr>
          <p:cNvPr id="2" name="Freeform 1"/>
          <p:cNvSpPr/>
          <p:nvPr/>
        </p:nvSpPr>
        <p:spPr>
          <a:xfrm>
            <a:off x="357120" y="1256040"/>
            <a:ext cx="3727440" cy="167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90000" tIns="45000" rIns="90000" bIns="45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 name="Freeform 2"/>
          <p:cNvSpPr/>
          <p:nvPr/>
        </p:nvSpPr>
        <p:spPr>
          <a:xfrm>
            <a:off x="0" y="6500880"/>
            <a:ext cx="514439" cy="336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46800" rIns="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4" name="Group 3"/>
          <p:cNvGrpSpPr/>
          <p:nvPr/>
        </p:nvGrpSpPr>
        <p:grpSpPr>
          <a:xfrm>
            <a:off x="4764600" y="3025080"/>
            <a:ext cx="4243320" cy="2949839"/>
            <a:chOff x="4764600" y="3025080"/>
            <a:chExt cx="4243320" cy="2949839"/>
          </a:xfrm>
        </p:grpSpPr>
        <p:pic>
          <p:nvPicPr>
            <p:cNvPr id="5" name="Picture 4"/>
            <p:cNvPicPr>
              <a:picLocks noChangeAspect="1"/>
            </p:cNvPicPr>
            <p:nvPr/>
          </p:nvPicPr>
          <p:blipFill>
            <a:blip r:embed="rId3">
              <a:lum/>
              <a:alphaModFix/>
            </a:blip>
            <a:srcRect t="56253" r="10210"/>
            <a:stretch>
              <a:fillRect/>
            </a:stretch>
          </p:blipFill>
          <p:spPr>
            <a:xfrm>
              <a:off x="4764600" y="3025080"/>
              <a:ext cx="4243320" cy="2949839"/>
            </a:xfrm>
            <a:prstGeom prst="rect">
              <a:avLst/>
            </a:prstGeom>
            <a:noFill/>
            <a:ln>
              <a:noFill/>
            </a:ln>
          </p:spPr>
        </p:pic>
        <p:sp>
          <p:nvSpPr>
            <p:cNvPr id="6" name="Freeform 5"/>
            <p:cNvSpPr/>
            <p:nvPr/>
          </p:nvSpPr>
          <p:spPr>
            <a:xfrm>
              <a:off x="5629679" y="5250240"/>
              <a:ext cx="1896840" cy="276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b="0" i="0" u="none" strike="noStrike" baseline="0">
                  <a:ln>
                    <a:noFill/>
                  </a:ln>
                  <a:solidFill>
                    <a:srgbClr val="FFFFFF"/>
                  </a:solidFill>
                  <a:latin typeface="Times New Roman" pitchFamily="18"/>
                  <a:ea typeface="Nimbus Sans L" pitchFamily="2"/>
                  <a:cs typeface="Lucidasans" pitchFamily="2"/>
                </a:rPr>
                <a:t>Pedestal&amp;flow subtracted</a:t>
              </a:r>
            </a:p>
          </p:txBody>
        </p:sp>
      </p:grpSp>
      <p:sp>
        <p:nvSpPr>
          <p:cNvPr id="7" name="Freeform 6"/>
          <p:cNvSpPr/>
          <p:nvPr/>
        </p:nvSpPr>
        <p:spPr>
          <a:xfrm>
            <a:off x="6949800" y="6045480"/>
            <a:ext cx="2193840" cy="37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a:ln>
                  <a:noFill/>
                </a:ln>
                <a:solidFill>
                  <a:srgbClr val="FFFFFF"/>
                </a:solidFill>
                <a:latin typeface="Arial" pitchFamily="18"/>
                <a:ea typeface="Nimbus Sans L" pitchFamily="2"/>
                <a:cs typeface="Lucidasans" pitchFamily="2"/>
              </a:rPr>
              <a:t>p</a:t>
            </a:r>
            <a:r>
              <a:rPr lang="en-US" sz="1600" b="1" i="0" u="none" strike="noStrike" baseline="-25000">
                <a:ln>
                  <a:noFill/>
                </a:ln>
                <a:solidFill>
                  <a:srgbClr val="FFFFFF"/>
                </a:solidFill>
                <a:latin typeface="Arial" pitchFamily="18"/>
                <a:ea typeface="Nimbus Sans L" pitchFamily="2"/>
                <a:cs typeface="Lucidasans" pitchFamily="2"/>
              </a:rPr>
              <a:t>T</a:t>
            </a:r>
            <a:r>
              <a:rPr lang="en-US" sz="1600" b="1" i="0" u="none" strike="noStrike" baseline="0">
                <a:ln>
                  <a:noFill/>
                </a:ln>
                <a:solidFill>
                  <a:srgbClr val="FFFFFF"/>
                </a:solidFill>
                <a:latin typeface="Arial" pitchFamily="18"/>
                <a:ea typeface="Nimbus Sans L" pitchFamily="2"/>
                <a:cs typeface="Lucidasans" pitchFamily="2"/>
              </a:rPr>
              <a:t>(assoc) &gt; 2 GeV/c</a:t>
            </a:r>
          </a:p>
        </p:txBody>
      </p:sp>
      <p:sp>
        <p:nvSpPr>
          <p:cNvPr id="8" name="Freeform 7"/>
          <p:cNvSpPr/>
          <p:nvPr/>
        </p:nvSpPr>
        <p:spPr>
          <a:xfrm>
            <a:off x="4715280" y="6046560"/>
            <a:ext cx="2190960" cy="37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CC"/>
          </a:solidFill>
          <a:ln w="19080">
            <a:solidFill>
              <a:srgbClr val="660066"/>
            </a:solidFill>
            <a:prstDash val="solid"/>
            <a:miter/>
          </a:ln>
        </p:spPr>
        <p:txBody>
          <a:bodyPr vert="horz" wrap="square" lIns="18360" tIns="46800" rIns="1836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a:ln>
                  <a:noFill/>
                </a:ln>
                <a:solidFill>
                  <a:srgbClr val="660066"/>
                </a:solidFill>
                <a:latin typeface="Arial" pitchFamily="18"/>
                <a:ea typeface="Nimbus Sans L" pitchFamily="2"/>
                <a:cs typeface="Lucidasans" pitchFamily="2"/>
              </a:rPr>
              <a:t>4 &lt; p</a:t>
            </a:r>
            <a:r>
              <a:rPr lang="en-US" sz="1600" b="1" i="0" u="none" strike="noStrike" baseline="-25000">
                <a:ln>
                  <a:noFill/>
                </a:ln>
                <a:solidFill>
                  <a:srgbClr val="660066"/>
                </a:solidFill>
                <a:latin typeface="Arial" pitchFamily="18"/>
                <a:ea typeface="Nimbus Sans L" pitchFamily="2"/>
                <a:cs typeface="Lucidasans" pitchFamily="2"/>
              </a:rPr>
              <a:t>T</a:t>
            </a:r>
            <a:r>
              <a:rPr lang="en-US" sz="1600" b="1" i="0" u="none" strike="noStrike" baseline="0">
                <a:ln>
                  <a:noFill/>
                </a:ln>
                <a:solidFill>
                  <a:srgbClr val="660066"/>
                </a:solidFill>
                <a:latin typeface="Arial" pitchFamily="18"/>
                <a:ea typeface="Nimbus Sans L" pitchFamily="2"/>
                <a:cs typeface="Lucidasans" pitchFamily="2"/>
              </a:rPr>
              <a:t>(trig) &lt; 6 GeV/c</a:t>
            </a:r>
          </a:p>
        </p:txBody>
      </p:sp>
      <p:grpSp>
        <p:nvGrpSpPr>
          <p:cNvPr id="9" name="Group 8"/>
          <p:cNvGrpSpPr/>
          <p:nvPr/>
        </p:nvGrpSpPr>
        <p:grpSpPr>
          <a:xfrm>
            <a:off x="1159135" y="1296000"/>
            <a:ext cx="2127305" cy="1598399"/>
            <a:chOff x="1159135" y="1296000"/>
            <a:chExt cx="2127305" cy="1598399"/>
          </a:xfrm>
        </p:grpSpPr>
        <p:grpSp>
          <p:nvGrpSpPr>
            <p:cNvPr id="10" name="Group 9"/>
            <p:cNvGrpSpPr/>
            <p:nvPr/>
          </p:nvGrpSpPr>
          <p:grpSpPr>
            <a:xfrm>
              <a:off x="1159135" y="1944360"/>
              <a:ext cx="2127305" cy="950039"/>
              <a:chOff x="1159135" y="1944360"/>
              <a:chExt cx="2127305" cy="950039"/>
            </a:xfrm>
          </p:grpSpPr>
          <p:grpSp>
            <p:nvGrpSpPr>
              <p:cNvPr id="11" name="Group 10"/>
              <p:cNvGrpSpPr/>
              <p:nvPr/>
            </p:nvGrpSpPr>
            <p:grpSpPr>
              <a:xfrm>
                <a:off x="1159135" y="1944360"/>
                <a:ext cx="2127305" cy="939872"/>
                <a:chOff x="1159135" y="1944360"/>
                <a:chExt cx="2127305" cy="939872"/>
              </a:xfrm>
            </p:grpSpPr>
            <p:sp>
              <p:nvSpPr>
                <p:cNvPr id="12" name="Freeform 11"/>
                <p:cNvSpPr/>
                <p:nvPr/>
              </p:nvSpPr>
              <p:spPr>
                <a:xfrm>
                  <a:off x="3047760" y="1944360"/>
                  <a:ext cx="238680" cy="939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FFFF00"/>
                    </a:gs>
                    <a:gs pos="100000">
                      <a:srgbClr val="009999"/>
                    </a:gs>
                  </a:gsLst>
                  <a:lin ang="10800000"/>
                </a:gra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rot="10752000">
                  <a:off x="1159135" y="1944992"/>
                  <a:ext cx="238680" cy="939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9999"/>
                    </a:gs>
                    <a:gs pos="100000">
                      <a:srgbClr val="FFFF00"/>
                    </a:gs>
                  </a:gsLst>
                  <a:lin ang="10800000"/>
                </a:gra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4" name="Group 13"/>
                <p:cNvGrpSpPr/>
                <p:nvPr/>
              </p:nvGrpSpPr>
              <p:grpSpPr>
                <a:xfrm>
                  <a:off x="1475999" y="2380680"/>
                  <a:ext cx="1515961" cy="7200"/>
                  <a:chOff x="1475999" y="2380680"/>
                  <a:chExt cx="1515961" cy="7200"/>
                </a:xfrm>
              </p:grpSpPr>
              <p:sp>
                <p:nvSpPr>
                  <p:cNvPr id="15" name="Straight Connector 14"/>
                  <p:cNvSpPr/>
                  <p:nvPr/>
                </p:nvSpPr>
                <p:spPr>
                  <a:xfrm>
                    <a:off x="1475999" y="2387880"/>
                    <a:ext cx="429481" cy="0"/>
                  </a:xfrm>
                  <a:prstGeom prst="line">
                    <a:avLst/>
                  </a:prstGeom>
                  <a:noFill/>
                  <a:ln w="50760">
                    <a:solidFill>
                      <a:srgbClr val="80808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Straight Connector 15"/>
                  <p:cNvSpPr/>
                  <p:nvPr/>
                </p:nvSpPr>
                <p:spPr>
                  <a:xfrm flipH="1">
                    <a:off x="2562480" y="2380680"/>
                    <a:ext cx="429480" cy="0"/>
                  </a:xfrm>
                  <a:prstGeom prst="line">
                    <a:avLst/>
                  </a:prstGeom>
                  <a:noFill/>
                  <a:ln w="50760">
                    <a:solidFill>
                      <a:srgbClr val="80808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
            <p:nvSpPr>
              <p:cNvPr id="17" name="Freeform 16"/>
              <p:cNvSpPr/>
              <p:nvPr/>
            </p:nvSpPr>
            <p:spPr>
              <a:xfrm>
                <a:off x="1285200" y="1953000"/>
                <a:ext cx="1876320" cy="941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3300">
                  <a:alpha val="50000"/>
                </a:srgbClr>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18" name="Freeform 17"/>
            <p:cNvSpPr/>
            <p:nvPr/>
          </p:nvSpPr>
          <p:spPr>
            <a:xfrm>
              <a:off x="2108880" y="2029319"/>
              <a:ext cx="290160" cy="257400"/>
            </a:xfrm>
            <a:custGeom>
              <a:avLst/>
              <a:gdLst>
                <a:gd name="f0" fmla="val 10800000"/>
                <a:gd name="f1" fmla="val 5400000"/>
                <a:gd name="f2" fmla="val 180"/>
                <a:gd name="f3" fmla="val w"/>
                <a:gd name="f4" fmla="val h"/>
                <a:gd name="f5" fmla="val 21600"/>
                <a:gd name="f6" fmla="val 10901"/>
                <a:gd name="f7" fmla="val 5905"/>
                <a:gd name="f8" fmla="val 8458"/>
                <a:gd name="f9" fmla="val 2399"/>
                <a:gd name="f10" fmla="val 7417"/>
                <a:gd name="f11" fmla="val 6425"/>
                <a:gd name="f12" fmla="val 476"/>
                <a:gd name="f13" fmla="val 4732"/>
                <a:gd name="f14" fmla="val 7722"/>
                <a:gd name="f15" fmla="val 106"/>
                <a:gd name="f16" fmla="val 8718"/>
                <a:gd name="f17" fmla="val 3828"/>
                <a:gd name="f18" fmla="val 11880"/>
                <a:gd name="f19" fmla="val 243"/>
                <a:gd name="f20" fmla="val 14689"/>
                <a:gd name="f21" fmla="val 5772"/>
                <a:gd name="f22" fmla="val 14041"/>
                <a:gd name="f23" fmla="val 4868"/>
                <a:gd name="f24" fmla="val 17719"/>
                <a:gd name="f25" fmla="val 7819"/>
                <a:gd name="f26" fmla="val 15730"/>
                <a:gd name="f27" fmla="val 8590"/>
                <a:gd name="f28" fmla="val 10637"/>
                <a:gd name="f29" fmla="val 15038"/>
                <a:gd name="f30" fmla="val 13349"/>
                <a:gd name="f31" fmla="val 19840"/>
                <a:gd name="f32" fmla="val 14125"/>
                <a:gd name="f33" fmla="val 14561"/>
                <a:gd name="f34" fmla="val 18248"/>
                <a:gd name="f35" fmla="val 18195"/>
                <a:gd name="f36" fmla="val 16938"/>
                <a:gd name="f37" fmla="val 13044"/>
                <a:gd name="f38" fmla="val 13393"/>
                <a:gd name="f39" fmla="val 17710"/>
                <a:gd name="f40" fmla="val 10579"/>
                <a:gd name="f41" fmla="val 21198"/>
                <a:gd name="f42" fmla="val 8242"/>
                <a:gd name="f43" fmla="val 16806"/>
                <a:gd name="f44" fmla="val 18482"/>
                <a:gd name="f45" fmla="val 4560"/>
                <a:gd name="f46" fmla="val 14257"/>
                <a:gd name="f47" fmla="val 5429"/>
                <a:gd name="f48" fmla="val 14623"/>
                <a:gd name="f49" fmla="+- 0 0 0"/>
                <a:gd name="f50" fmla="*/ f3 1 21600"/>
                <a:gd name="f51" fmla="*/ f4 1 21600"/>
                <a:gd name="f52" fmla="*/ f49 f0 1"/>
                <a:gd name="f53" fmla="*/ 4680 f50 1"/>
                <a:gd name="f54" fmla="*/ 16140 f50 1"/>
                <a:gd name="f55" fmla="*/ 13280 f51 1"/>
                <a:gd name="f56" fmla="*/ 6570 f51 1"/>
                <a:gd name="f57" fmla="*/ 14623 f50 1"/>
                <a:gd name="f58" fmla="*/ 106 f51 1"/>
                <a:gd name="f59" fmla="*/ f52 1 f2"/>
                <a:gd name="f60" fmla="*/ 106 f50 1"/>
                <a:gd name="f61" fmla="*/ 8718 f51 1"/>
                <a:gd name="f62" fmla="*/ 8590 f50 1"/>
                <a:gd name="f63" fmla="*/ 21600 f51 1"/>
                <a:gd name="f64" fmla="*/ 21600 f50 1"/>
                <a:gd name="f65" fmla="*/ 13393 f51 1"/>
                <a:gd name="f66" fmla="+- f59 0 f1"/>
              </a:gdLst>
              <a:ahLst/>
              <a:cxnLst>
                <a:cxn ang="3cd4">
                  <a:pos x="hc" y="t"/>
                </a:cxn>
                <a:cxn ang="0">
                  <a:pos x="r" y="vc"/>
                </a:cxn>
                <a:cxn ang="cd4">
                  <a:pos x="hc" y="b"/>
                </a:cxn>
                <a:cxn ang="cd2">
                  <a:pos x="l" y="vc"/>
                </a:cxn>
                <a:cxn ang="f66">
                  <a:pos x="f57" y="f58"/>
                </a:cxn>
                <a:cxn ang="f66">
                  <a:pos x="f60" y="f61"/>
                </a:cxn>
                <a:cxn ang="f66">
                  <a:pos x="f62" y="f63"/>
                </a:cxn>
                <a:cxn ang="f66">
                  <a:pos x="f64" y="f65"/>
                </a:cxn>
              </a:cxnLst>
              <a:rect l="f53" t="f56" r="f54" b="f55"/>
              <a:pathLst>
                <a:path w="21600" h="21600">
                  <a:moveTo>
                    <a:pt x="f6" y="f7"/>
                  </a:moveTo>
                  <a:lnTo>
                    <a:pt x="f8" y="f9"/>
                  </a:lnTo>
                  <a:lnTo>
                    <a:pt x="f10" y="f11"/>
                  </a:lnTo>
                  <a:lnTo>
                    <a:pt x="f12" y="f9"/>
                  </a:lnTo>
                  <a:lnTo>
                    <a:pt x="f13" y="f14"/>
                  </a:lnTo>
                  <a:lnTo>
                    <a:pt x="f15" y="f16"/>
                  </a:lnTo>
                  <a:lnTo>
                    <a:pt x="f17" y="f18"/>
                  </a:lnTo>
                  <a:lnTo>
                    <a:pt x="f19" y="f20"/>
                  </a:lnTo>
                  <a:lnTo>
                    <a:pt x="f21" y="f22"/>
                  </a:lnTo>
                  <a:lnTo>
                    <a:pt x="f23" y="f24"/>
                  </a:lnTo>
                  <a:lnTo>
                    <a:pt x="f25" y="f26"/>
                  </a:lnTo>
                  <a:lnTo>
                    <a:pt x="f27" y="f5"/>
                  </a:lnTo>
                  <a:lnTo>
                    <a:pt x="f28" y="f29"/>
                  </a:lnTo>
                  <a:lnTo>
                    <a:pt x="f30" y="f31"/>
                  </a:lnTo>
                  <a:lnTo>
                    <a:pt x="f32" y="f33"/>
                  </a:lnTo>
                  <a:lnTo>
                    <a:pt x="f34" y="f35"/>
                  </a:lnTo>
                  <a:lnTo>
                    <a:pt x="f36" y="f37"/>
                  </a:lnTo>
                  <a:lnTo>
                    <a:pt x="f5" y="f38"/>
                  </a:lnTo>
                  <a:lnTo>
                    <a:pt x="f39" y="f40"/>
                  </a:lnTo>
                  <a:lnTo>
                    <a:pt x="f41" y="f42"/>
                  </a:lnTo>
                  <a:lnTo>
                    <a:pt x="f43" y="f10"/>
                  </a:lnTo>
                  <a:lnTo>
                    <a:pt x="f44" y="f45"/>
                  </a:lnTo>
                  <a:lnTo>
                    <a:pt x="f46" y="f47"/>
                  </a:lnTo>
                  <a:lnTo>
                    <a:pt x="f48" y="f15"/>
                  </a:lnTo>
                  <a:lnTo>
                    <a:pt x="f6" y="f7"/>
                  </a:lnTo>
                  <a:close/>
                </a:path>
              </a:pathLst>
            </a:custGeom>
            <a:solidFill>
              <a:srgbClr val="FF9900"/>
            </a:solidFill>
            <a:ln w="15840">
              <a:solidFill>
                <a:srgbClr val="FF99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Straight Connector 18"/>
            <p:cNvSpPr/>
            <p:nvPr/>
          </p:nvSpPr>
          <p:spPr>
            <a:xfrm>
              <a:off x="1835640" y="2162880"/>
              <a:ext cx="414000" cy="0"/>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Straight Connector 19"/>
            <p:cNvSpPr/>
            <p:nvPr/>
          </p:nvSpPr>
          <p:spPr>
            <a:xfrm flipH="1">
              <a:off x="2251800" y="2161080"/>
              <a:ext cx="367920" cy="0"/>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Straight Connector 20"/>
            <p:cNvSpPr/>
            <p:nvPr/>
          </p:nvSpPr>
          <p:spPr>
            <a:xfrm flipH="1">
              <a:off x="2158560" y="2156400"/>
              <a:ext cx="79560" cy="458639"/>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Straight Connector 21"/>
            <p:cNvSpPr/>
            <p:nvPr/>
          </p:nvSpPr>
          <p:spPr>
            <a:xfrm flipV="1">
              <a:off x="2248920" y="1734479"/>
              <a:ext cx="37800" cy="419401"/>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Straight Connector 22"/>
            <p:cNvSpPr/>
            <p:nvPr/>
          </p:nvSpPr>
          <p:spPr>
            <a:xfrm flipV="1">
              <a:off x="2291399" y="1296000"/>
              <a:ext cx="47161" cy="442800"/>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Straight Connector 23"/>
            <p:cNvSpPr/>
            <p:nvPr/>
          </p:nvSpPr>
          <p:spPr>
            <a:xfrm flipV="1">
              <a:off x="2289960" y="1541880"/>
              <a:ext cx="82080" cy="199800"/>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Straight Connector 24"/>
            <p:cNvSpPr/>
            <p:nvPr/>
          </p:nvSpPr>
          <p:spPr>
            <a:xfrm flipH="1" flipV="1">
              <a:off x="2213640" y="1548000"/>
              <a:ext cx="72720" cy="190440"/>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Straight Connector 25"/>
            <p:cNvSpPr/>
            <p:nvPr/>
          </p:nvSpPr>
          <p:spPr>
            <a:xfrm flipH="1" flipV="1">
              <a:off x="2261160" y="1489680"/>
              <a:ext cx="26640" cy="247679"/>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2239200" y="2257920"/>
              <a:ext cx="93240" cy="21276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rot="2178600">
              <a:off x="2127762" y="2302696"/>
              <a:ext cx="63000" cy="242640"/>
            </a:xfrm>
            <a:custGeom>
              <a:avLst/>
              <a:gdLst>
                <a:gd name="f0" fmla="val 0"/>
                <a:gd name="f1" fmla="val 46"/>
                <a:gd name="f2" fmla="val 198"/>
                <a:gd name="f3" fmla="val 11"/>
                <a:gd name="f4" fmla="val 24"/>
                <a:gd name="f5" fmla="val 4"/>
                <a:gd name="f6" fmla="val 25"/>
                <a:gd name="f7" fmla="val 5"/>
                <a:gd name="f8" fmla="val 39"/>
                <a:gd name="f9" fmla="val 69"/>
                <a:gd name="f10" fmla="val 52"/>
                <a:gd name="f11" fmla="val 20"/>
                <a:gd name="f12" fmla="val 78"/>
                <a:gd name="f13" fmla="val 16"/>
                <a:gd name="f14" fmla="val 89"/>
                <a:gd name="f15" fmla="val 9"/>
                <a:gd name="f16" fmla="val 95"/>
                <a:gd name="f17" fmla="val 2"/>
                <a:gd name="f18" fmla="val 105"/>
                <a:gd name="f19" fmla="val 12"/>
                <a:gd name="f20" fmla="val 108"/>
                <a:gd name="f21" fmla="val 19"/>
                <a:gd name="f22" fmla="val 114"/>
                <a:gd name="f23" fmla="val 29"/>
                <a:gd name="f24" fmla="val 117"/>
                <a:gd name="f25" fmla="val 134"/>
                <a:gd name="f26" fmla="val 18"/>
                <a:gd name="f27" fmla="val 135"/>
                <a:gd name="f28" fmla="val 35"/>
                <a:gd name="f29" fmla="val 144"/>
                <a:gd name="f30" fmla="val 156"/>
                <a:gd name="f31" fmla="val 36"/>
                <a:gd name="f32" fmla="val 160"/>
                <a:gd name="f33" fmla="val 171"/>
                <a:gd name="f34" fmla="val 177"/>
                <a:gd name="f35" fmla="val 181"/>
              </a:gdLst>
              <a:ahLst/>
              <a:cxnLst>
                <a:cxn ang="3cd4">
                  <a:pos x="hc" y="t"/>
                </a:cxn>
                <a:cxn ang="0">
                  <a:pos x="r" y="vc"/>
                </a:cxn>
                <a:cxn ang="cd4">
                  <a:pos x="hc" y="b"/>
                </a:cxn>
                <a:cxn ang="cd2">
                  <a:pos x="l" y="vc"/>
                </a:cxn>
              </a:cxnLst>
              <a:rect l="l" t="t" r="r" b="b"/>
              <a:pathLst>
                <a:path w="46" h="198">
                  <a:moveTo>
                    <a:pt x="f3" y="f0"/>
                  </a:moveTo>
                  <a:cubicBezTo>
                    <a:pt x="f4" y="f5"/>
                    <a:pt x="f0" y="f6"/>
                    <a:pt x="f7" y="f8"/>
                  </a:cubicBezTo>
                  <a:cubicBezTo>
                    <a:pt x="f0" y="f9"/>
                    <a:pt x="f3" y="f10"/>
                    <a:pt x="f11" y="f12"/>
                  </a:cubicBezTo>
                  <a:cubicBezTo>
                    <a:pt x="f13" y="f14"/>
                    <a:pt x="f15" y="f16"/>
                    <a:pt x="f17" y="f18"/>
                  </a:cubicBezTo>
                  <a:cubicBezTo>
                    <a:pt x="f19" y="f20"/>
                    <a:pt x="f21" y="f22"/>
                    <a:pt x="f23" y="f24"/>
                  </a:cubicBezTo>
                  <a:cubicBezTo>
                    <a:pt x="f6" y="f25"/>
                    <a:pt x="f26" y="f27"/>
                    <a:pt x="f28" y="f29"/>
                  </a:cubicBezTo>
                  <a:cubicBezTo>
                    <a:pt x="f8" y="f30"/>
                    <a:pt x="f31" y="f32"/>
                    <a:pt x="f23" y="f33"/>
                  </a:cubicBezTo>
                  <a:cubicBezTo>
                    <a:pt x="f1" y="f34"/>
                    <a:pt x="f28" y="f35"/>
                    <a:pt x="f28"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rot="10120800">
              <a:off x="2230964" y="2375353"/>
              <a:ext cx="93240" cy="21420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head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rot="10120800">
              <a:off x="2156427" y="1792694"/>
              <a:ext cx="95040" cy="21456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rot="8263800">
              <a:off x="2144871" y="1917689"/>
              <a:ext cx="82080" cy="24156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Straight Connector 31"/>
            <p:cNvSpPr/>
            <p:nvPr/>
          </p:nvSpPr>
          <p:spPr>
            <a:xfrm flipH="1" flipV="1">
              <a:off x="2045519" y="1676879"/>
              <a:ext cx="82081" cy="138241"/>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Straight Connector 32"/>
            <p:cNvSpPr/>
            <p:nvPr/>
          </p:nvSpPr>
          <p:spPr>
            <a:xfrm flipV="1">
              <a:off x="2410560" y="1636920"/>
              <a:ext cx="102600" cy="204839"/>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34" name="Freeform 33"/>
          <p:cNvSpPr/>
          <p:nvPr/>
        </p:nvSpPr>
        <p:spPr>
          <a:xfrm>
            <a:off x="6595920" y="5143679"/>
            <a:ext cx="2425680" cy="605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1123"/>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00FF"/>
                </a:solidFill>
                <a:latin typeface="Arial" pitchFamily="18"/>
                <a:ea typeface="Nimbus Sans L" pitchFamily="2"/>
                <a:cs typeface="Lucidasans" pitchFamily="2"/>
              </a:rPr>
              <a:t>Away side suppression</a:t>
            </a:r>
          </a:p>
        </p:txBody>
      </p:sp>
      <p:pic>
        <p:nvPicPr>
          <p:cNvPr id="35" name="Picture 34"/>
          <p:cNvPicPr>
            <a:picLocks noChangeAspect="1"/>
          </p:cNvPicPr>
          <p:nvPr/>
        </p:nvPicPr>
        <p:blipFill>
          <a:blip r:embed="rId4">
            <a:lum/>
            <a:alphaModFix/>
          </a:blip>
          <a:srcRect/>
          <a:stretch>
            <a:fillRect/>
          </a:stretch>
        </p:blipFill>
        <p:spPr>
          <a:xfrm>
            <a:off x="308880" y="3105719"/>
            <a:ext cx="4038840" cy="2814480"/>
          </a:xfrm>
          <a:prstGeom prst="rect">
            <a:avLst/>
          </a:prstGeom>
          <a:noFill/>
          <a:ln>
            <a:noFill/>
          </a:ln>
        </p:spPr>
      </p:pic>
      <p:pic>
        <p:nvPicPr>
          <p:cNvPr id="36" name="Picture 35"/>
          <p:cNvPicPr>
            <a:picLocks noChangeAspect="1"/>
          </p:cNvPicPr>
          <p:nvPr/>
        </p:nvPicPr>
        <p:blipFill>
          <a:blip r:embed="rId5">
            <a:lum/>
            <a:alphaModFix/>
          </a:blip>
          <a:srcRect/>
          <a:stretch>
            <a:fillRect/>
          </a:stretch>
        </p:blipFill>
        <p:spPr>
          <a:xfrm>
            <a:off x="2960639" y="3311640"/>
            <a:ext cx="1014119" cy="330120"/>
          </a:xfrm>
          <a:prstGeom prst="rect">
            <a:avLst/>
          </a:prstGeom>
          <a:noFill/>
          <a:ln>
            <a:noFill/>
          </a:ln>
        </p:spPr>
      </p:pic>
      <p:sp>
        <p:nvSpPr>
          <p:cNvPr id="37" name="Title 36"/>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Disappearance of the away side jet indicates final state effect</a:t>
            </a:r>
          </a:p>
        </p:txBody>
      </p:sp>
      <p:sp>
        <p:nvSpPr>
          <p:cNvPr id="38" name="Straight Connector 37"/>
          <p:cNvSpPr/>
          <p:nvPr/>
        </p:nvSpPr>
        <p:spPr>
          <a:xfrm flipV="1">
            <a:off x="5907600" y="5653800"/>
            <a:ext cx="228599" cy="457199"/>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TextBox 38"/>
          <p:cNvSpPr txBox="1"/>
          <p:nvPr/>
        </p:nvSpPr>
        <p:spPr>
          <a:xfrm>
            <a:off x="4169160" y="1229399"/>
            <a:ext cx="1630800" cy="178956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Most jets are created</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back to back!</a:t>
            </a:r>
          </a:p>
        </p:txBody>
      </p:sp>
      <p:sp>
        <p:nvSpPr>
          <p:cNvPr id="40" name="Freeform 39"/>
          <p:cNvSpPr/>
          <p:nvPr/>
        </p:nvSpPr>
        <p:spPr>
          <a:xfrm>
            <a:off x="5629679" y="1231560"/>
            <a:ext cx="3327119" cy="167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90000" tIns="45000" rIns="90000" bIns="45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Straight Connector 40"/>
          <p:cNvSpPr/>
          <p:nvPr/>
        </p:nvSpPr>
        <p:spPr>
          <a:xfrm flipV="1">
            <a:off x="7028640" y="1428840"/>
            <a:ext cx="1173239" cy="622079"/>
          </a:xfrm>
          <a:prstGeom prst="line">
            <a:avLst/>
          </a:prstGeom>
          <a:noFill/>
          <a:ln w="36720">
            <a:solidFill>
              <a:srgbClr val="FF0000"/>
            </a:solidFill>
            <a:prstDash val="solid"/>
            <a:tailEnd type="arrow"/>
          </a:ln>
        </p:spPr>
        <p:txBody>
          <a:bodyPr vert="horz" wrap="none" lIns="108000" tIns="63000" rIns="108000" bIns="63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Straight Connector 41"/>
          <p:cNvSpPr/>
          <p:nvPr/>
        </p:nvSpPr>
        <p:spPr>
          <a:xfrm flipV="1">
            <a:off x="7038360" y="1534680"/>
            <a:ext cx="568080" cy="510839"/>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Straight Connector 42"/>
          <p:cNvSpPr/>
          <p:nvPr/>
        </p:nvSpPr>
        <p:spPr>
          <a:xfrm flipV="1">
            <a:off x="7033320" y="1772639"/>
            <a:ext cx="745200" cy="27288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Straight Connector 43"/>
          <p:cNvSpPr/>
          <p:nvPr/>
        </p:nvSpPr>
        <p:spPr>
          <a:xfrm flipH="1">
            <a:off x="6204240" y="2045880"/>
            <a:ext cx="829440" cy="52056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Straight Connector 44"/>
          <p:cNvSpPr/>
          <p:nvPr/>
        </p:nvSpPr>
        <p:spPr>
          <a:xfrm flipH="1">
            <a:off x="6415920" y="2045880"/>
            <a:ext cx="622800" cy="15012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Straight Connector 45"/>
          <p:cNvSpPr/>
          <p:nvPr/>
        </p:nvSpPr>
        <p:spPr>
          <a:xfrm flipH="1">
            <a:off x="6588720" y="2037240"/>
            <a:ext cx="448920" cy="55692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7" name="TextBox 46"/>
          <p:cNvSpPr txBox="1"/>
          <p:nvPr/>
        </p:nvSpPr>
        <p:spPr>
          <a:xfrm>
            <a:off x="8013599" y="1793520"/>
            <a:ext cx="90468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a:ln>
                  <a:noFill/>
                </a:ln>
                <a:solidFill>
                  <a:srgbClr val="FF0000"/>
                </a:solidFill>
                <a:latin typeface="Arial" pitchFamily="18"/>
                <a:ea typeface="Nimbus Sans L" pitchFamily="2"/>
                <a:cs typeface="Lucidasans" pitchFamily="2"/>
              </a:rPr>
              <a:t>Trigger</a:t>
            </a:r>
          </a:p>
        </p:txBody>
      </p:sp>
      <p:sp>
        <p:nvSpPr>
          <p:cNvPr id="48" name="TextBox 47"/>
          <p:cNvSpPr txBox="1"/>
          <p:nvPr/>
        </p:nvSpPr>
        <p:spPr>
          <a:xfrm>
            <a:off x="7290720" y="2288519"/>
            <a:ext cx="1175760" cy="54180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solidFill>
                  <a:srgbClr val="000000"/>
                </a:solidFill>
                <a:latin typeface="Arial" pitchFamily="18"/>
                <a:ea typeface="Nimbus Sans L" pitchFamily="2"/>
                <a:cs typeface="Lucidasans" pitchFamily="2"/>
              </a:rPr>
              <a:t>Associated</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solidFill>
                  <a:srgbClr val="000000"/>
                </a:solidFill>
                <a:latin typeface="Arial" pitchFamily="18"/>
                <a:ea typeface="Nimbus Sans L" pitchFamily="2"/>
                <a:cs typeface="Lucidasans" pitchFamily="2"/>
              </a:rPr>
              <a:t>particles</a:t>
            </a:r>
          </a:p>
        </p:txBody>
      </p:sp>
      <p:sp>
        <p:nvSpPr>
          <p:cNvPr id="49" name="TextBox 48"/>
          <p:cNvSpPr txBox="1"/>
          <p:nvPr/>
        </p:nvSpPr>
        <p:spPr>
          <a:xfrm>
            <a:off x="5634720" y="1208879"/>
            <a:ext cx="136044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000000"/>
                </a:solidFill>
                <a:latin typeface="Arial" pitchFamily="18"/>
                <a:ea typeface="Nimbus Sans L" pitchFamily="2"/>
                <a:cs typeface="Lucidasans" pitchFamily="2"/>
              </a:rPr>
              <a:t>Beam view</a:t>
            </a:r>
          </a:p>
        </p:txBody>
      </p:sp>
      <p:sp>
        <p:nvSpPr>
          <p:cNvPr id="50" name="TextBox 49"/>
          <p:cNvSpPr txBox="1"/>
          <p:nvPr/>
        </p:nvSpPr>
        <p:spPr>
          <a:xfrm>
            <a:off x="415080" y="1208879"/>
            <a:ext cx="122328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000000"/>
                </a:solidFill>
                <a:latin typeface="Arial" pitchFamily="18"/>
                <a:ea typeface="Nimbus Sans L" pitchFamily="2"/>
                <a:cs typeface="Lucidasans" pitchFamily="2"/>
              </a:rPr>
              <a:t>Side view</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52"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53" name="Date Placeholder 2"/>
          <p:cNvSpPr>
            <a:spLocks noGrp="1"/>
          </p:cNvSpPr>
          <p:nvPr>
            <p:ph type="dt" sz="half" idx="11"/>
          </p:nvPr>
        </p:nvSpPr>
        <p:spPr/>
        <p:txBody>
          <a:bodyPr/>
          <a:lstStyle/>
          <a:p>
            <a:pPr lvl="0"/>
            <a:r>
              <a:rPr lang="en-US" smtClean="0"/>
              <a:t>23/10-2012</a:t>
            </a:r>
            <a:endParaRPr lang="en-US"/>
          </a:p>
        </p:txBody>
      </p:sp>
      <p:sp>
        <p:nvSpPr>
          <p:cNvPr id="54" name="Slide Number Placeholder 3"/>
          <p:cNvSpPr>
            <a:spLocks noGrp="1"/>
          </p:cNvSpPr>
          <p:nvPr>
            <p:ph type="sldNum" sz="quarter" idx="12"/>
          </p:nvPr>
        </p:nvSpPr>
        <p:spPr/>
        <p:txBody>
          <a:bodyPr/>
          <a:lstStyle/>
          <a:p>
            <a:pPr lvl="0"/>
            <a:fld id="{7FDFD21F-C0A2-4E54-8418-FF5937EBA9E1}" type="slidenum">
              <a:t>55</a:t>
            </a:fld>
            <a:endParaRPr lang="en-US"/>
          </a:p>
        </p:txBody>
      </p:sp>
      <p:sp>
        <p:nvSpPr>
          <p:cNvPr id="2" name="Freeform 1"/>
          <p:cNvSpPr/>
          <p:nvPr/>
        </p:nvSpPr>
        <p:spPr>
          <a:xfrm>
            <a:off x="357120" y="1256040"/>
            <a:ext cx="3727440" cy="167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90000" tIns="45000" rIns="90000" bIns="45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 name="Freeform 2"/>
          <p:cNvSpPr/>
          <p:nvPr/>
        </p:nvSpPr>
        <p:spPr>
          <a:xfrm>
            <a:off x="0" y="6500880"/>
            <a:ext cx="514439" cy="336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46800" rIns="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4" name="Group 3"/>
          <p:cNvGrpSpPr/>
          <p:nvPr/>
        </p:nvGrpSpPr>
        <p:grpSpPr>
          <a:xfrm>
            <a:off x="4764600" y="3025080"/>
            <a:ext cx="4243320" cy="2949839"/>
            <a:chOff x="4764600" y="3025080"/>
            <a:chExt cx="4243320" cy="2949839"/>
          </a:xfrm>
        </p:grpSpPr>
        <p:pic>
          <p:nvPicPr>
            <p:cNvPr id="5" name="Picture 4"/>
            <p:cNvPicPr>
              <a:picLocks noChangeAspect="1"/>
            </p:cNvPicPr>
            <p:nvPr/>
          </p:nvPicPr>
          <p:blipFill>
            <a:blip r:embed="rId3">
              <a:lum/>
              <a:alphaModFix/>
            </a:blip>
            <a:srcRect t="56253" r="10210"/>
            <a:stretch>
              <a:fillRect/>
            </a:stretch>
          </p:blipFill>
          <p:spPr>
            <a:xfrm>
              <a:off x="4764600" y="3025080"/>
              <a:ext cx="4243320" cy="2949839"/>
            </a:xfrm>
            <a:prstGeom prst="rect">
              <a:avLst/>
            </a:prstGeom>
            <a:noFill/>
            <a:ln>
              <a:noFill/>
            </a:ln>
          </p:spPr>
        </p:pic>
        <p:sp>
          <p:nvSpPr>
            <p:cNvPr id="6" name="Freeform 5"/>
            <p:cNvSpPr/>
            <p:nvPr/>
          </p:nvSpPr>
          <p:spPr>
            <a:xfrm>
              <a:off x="5629679" y="5250240"/>
              <a:ext cx="1896840" cy="276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b="0" i="0" u="none" strike="noStrike" baseline="0">
                  <a:ln>
                    <a:noFill/>
                  </a:ln>
                  <a:solidFill>
                    <a:srgbClr val="FFFFFF"/>
                  </a:solidFill>
                  <a:latin typeface="Times New Roman" pitchFamily="18"/>
                  <a:ea typeface="Nimbus Sans L" pitchFamily="2"/>
                  <a:cs typeface="Lucidasans" pitchFamily="2"/>
                </a:rPr>
                <a:t>Pedestal&amp;flow subtracted</a:t>
              </a:r>
            </a:p>
          </p:txBody>
        </p:sp>
      </p:grpSp>
      <p:sp>
        <p:nvSpPr>
          <p:cNvPr id="7" name="Freeform 6"/>
          <p:cNvSpPr/>
          <p:nvPr/>
        </p:nvSpPr>
        <p:spPr>
          <a:xfrm>
            <a:off x="7065000" y="6045480"/>
            <a:ext cx="2193840" cy="37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a:ln>
                  <a:noFill/>
                </a:ln>
                <a:solidFill>
                  <a:srgbClr val="FFFFFF"/>
                </a:solidFill>
                <a:latin typeface="Arial" pitchFamily="18"/>
                <a:ea typeface="Nimbus Sans L" pitchFamily="2"/>
                <a:cs typeface="Lucidasans" pitchFamily="2"/>
              </a:rPr>
              <a:t>p</a:t>
            </a:r>
            <a:r>
              <a:rPr lang="en-US" sz="1600" b="1" i="0" u="none" strike="noStrike" baseline="-25000">
                <a:ln>
                  <a:noFill/>
                </a:ln>
                <a:solidFill>
                  <a:srgbClr val="FFFFFF"/>
                </a:solidFill>
                <a:latin typeface="Arial" pitchFamily="18"/>
                <a:ea typeface="Nimbus Sans L" pitchFamily="2"/>
                <a:cs typeface="Lucidasans" pitchFamily="2"/>
              </a:rPr>
              <a:t>T</a:t>
            </a:r>
            <a:r>
              <a:rPr lang="en-US" sz="1600" b="1" i="0" u="none" strike="noStrike" baseline="0">
                <a:ln>
                  <a:noFill/>
                </a:ln>
                <a:solidFill>
                  <a:srgbClr val="FFFFFF"/>
                </a:solidFill>
                <a:latin typeface="Arial" pitchFamily="18"/>
                <a:ea typeface="Nimbus Sans L" pitchFamily="2"/>
                <a:cs typeface="Lucidasans" pitchFamily="2"/>
              </a:rPr>
              <a:t>(assoc) &gt; 2 GeV/c</a:t>
            </a:r>
          </a:p>
        </p:txBody>
      </p:sp>
      <p:sp>
        <p:nvSpPr>
          <p:cNvPr id="8" name="Freeform 7"/>
          <p:cNvSpPr/>
          <p:nvPr/>
        </p:nvSpPr>
        <p:spPr>
          <a:xfrm>
            <a:off x="4715280" y="6046560"/>
            <a:ext cx="2190960" cy="37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CC"/>
          </a:solidFill>
          <a:ln w="19080">
            <a:solidFill>
              <a:srgbClr val="660066"/>
            </a:solidFill>
            <a:prstDash val="solid"/>
            <a:miter/>
          </a:ln>
        </p:spPr>
        <p:txBody>
          <a:bodyPr vert="horz" wrap="square" lIns="18360" tIns="46800" rIns="18360" bIns="46800" anchor="ctr" anchorCtr="0" compatLnSpc="0">
            <a:sp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1" i="0" u="none" strike="noStrike" baseline="0">
                <a:ln>
                  <a:noFill/>
                </a:ln>
                <a:solidFill>
                  <a:srgbClr val="660066"/>
                </a:solidFill>
                <a:latin typeface="Arial" pitchFamily="18"/>
                <a:ea typeface="Nimbus Sans L" pitchFamily="2"/>
                <a:cs typeface="Lucidasans" pitchFamily="2"/>
              </a:rPr>
              <a:t>4 &lt; p</a:t>
            </a:r>
            <a:r>
              <a:rPr lang="en-US" sz="1600" b="1" i="0" u="none" strike="noStrike" baseline="-25000">
                <a:ln>
                  <a:noFill/>
                </a:ln>
                <a:solidFill>
                  <a:srgbClr val="660066"/>
                </a:solidFill>
                <a:latin typeface="Arial" pitchFamily="18"/>
                <a:ea typeface="Nimbus Sans L" pitchFamily="2"/>
                <a:cs typeface="Lucidasans" pitchFamily="2"/>
              </a:rPr>
              <a:t>T</a:t>
            </a:r>
            <a:r>
              <a:rPr lang="en-US" sz="1600" b="1" i="0" u="none" strike="noStrike" baseline="0">
                <a:ln>
                  <a:noFill/>
                </a:ln>
                <a:solidFill>
                  <a:srgbClr val="660066"/>
                </a:solidFill>
                <a:latin typeface="Arial" pitchFamily="18"/>
                <a:ea typeface="Nimbus Sans L" pitchFamily="2"/>
                <a:cs typeface="Lucidasans" pitchFamily="2"/>
              </a:rPr>
              <a:t>(trig) &lt; 6 GeV/c</a:t>
            </a:r>
          </a:p>
        </p:txBody>
      </p:sp>
      <p:grpSp>
        <p:nvGrpSpPr>
          <p:cNvPr id="9" name="Group 8"/>
          <p:cNvGrpSpPr/>
          <p:nvPr/>
        </p:nvGrpSpPr>
        <p:grpSpPr>
          <a:xfrm>
            <a:off x="1159135" y="1296000"/>
            <a:ext cx="2127305" cy="1598399"/>
            <a:chOff x="1159135" y="1296000"/>
            <a:chExt cx="2127305" cy="1598399"/>
          </a:xfrm>
        </p:grpSpPr>
        <p:grpSp>
          <p:nvGrpSpPr>
            <p:cNvPr id="10" name="Group 9"/>
            <p:cNvGrpSpPr/>
            <p:nvPr/>
          </p:nvGrpSpPr>
          <p:grpSpPr>
            <a:xfrm>
              <a:off x="1159135" y="1944360"/>
              <a:ext cx="2127305" cy="950039"/>
              <a:chOff x="1159135" y="1944360"/>
              <a:chExt cx="2127305" cy="950039"/>
            </a:xfrm>
          </p:grpSpPr>
          <p:grpSp>
            <p:nvGrpSpPr>
              <p:cNvPr id="11" name="Group 10"/>
              <p:cNvGrpSpPr/>
              <p:nvPr/>
            </p:nvGrpSpPr>
            <p:grpSpPr>
              <a:xfrm>
                <a:off x="1159135" y="1944360"/>
                <a:ext cx="2127305" cy="939872"/>
                <a:chOff x="1159135" y="1944360"/>
                <a:chExt cx="2127305" cy="939872"/>
              </a:xfrm>
            </p:grpSpPr>
            <p:sp>
              <p:nvSpPr>
                <p:cNvPr id="12" name="Freeform 11"/>
                <p:cNvSpPr/>
                <p:nvPr/>
              </p:nvSpPr>
              <p:spPr>
                <a:xfrm>
                  <a:off x="3047760" y="1944360"/>
                  <a:ext cx="238680" cy="939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FFFF00"/>
                    </a:gs>
                    <a:gs pos="100000">
                      <a:srgbClr val="009999"/>
                    </a:gs>
                  </a:gsLst>
                  <a:lin ang="10800000"/>
                </a:gra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3" name="Freeform 12"/>
                <p:cNvSpPr/>
                <p:nvPr/>
              </p:nvSpPr>
              <p:spPr>
                <a:xfrm rot="10752000">
                  <a:off x="1159135" y="1944992"/>
                  <a:ext cx="238680" cy="939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9999"/>
                    </a:gs>
                    <a:gs pos="100000">
                      <a:srgbClr val="FFFF00"/>
                    </a:gs>
                  </a:gsLst>
                  <a:lin ang="10800000"/>
                </a:gra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4" name="Group 13"/>
                <p:cNvGrpSpPr/>
                <p:nvPr/>
              </p:nvGrpSpPr>
              <p:grpSpPr>
                <a:xfrm>
                  <a:off x="1475999" y="2380680"/>
                  <a:ext cx="1515961" cy="7200"/>
                  <a:chOff x="1475999" y="2380680"/>
                  <a:chExt cx="1515961" cy="7200"/>
                </a:xfrm>
              </p:grpSpPr>
              <p:sp>
                <p:nvSpPr>
                  <p:cNvPr id="15" name="Straight Connector 14"/>
                  <p:cNvSpPr/>
                  <p:nvPr/>
                </p:nvSpPr>
                <p:spPr>
                  <a:xfrm>
                    <a:off x="1475999" y="2387880"/>
                    <a:ext cx="429481" cy="0"/>
                  </a:xfrm>
                  <a:prstGeom prst="line">
                    <a:avLst/>
                  </a:prstGeom>
                  <a:noFill/>
                  <a:ln w="50760">
                    <a:solidFill>
                      <a:srgbClr val="80808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Straight Connector 15"/>
                  <p:cNvSpPr/>
                  <p:nvPr/>
                </p:nvSpPr>
                <p:spPr>
                  <a:xfrm flipH="1">
                    <a:off x="2562480" y="2380680"/>
                    <a:ext cx="429480" cy="0"/>
                  </a:xfrm>
                  <a:prstGeom prst="line">
                    <a:avLst/>
                  </a:prstGeom>
                  <a:noFill/>
                  <a:ln w="50760">
                    <a:solidFill>
                      <a:srgbClr val="80808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
            <p:nvSpPr>
              <p:cNvPr id="17" name="Freeform 16"/>
              <p:cNvSpPr/>
              <p:nvPr/>
            </p:nvSpPr>
            <p:spPr>
              <a:xfrm>
                <a:off x="1285200" y="1953000"/>
                <a:ext cx="1876320" cy="941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3300">
                  <a:alpha val="50000"/>
                </a:srgbClr>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18" name="Freeform 17"/>
            <p:cNvSpPr/>
            <p:nvPr/>
          </p:nvSpPr>
          <p:spPr>
            <a:xfrm>
              <a:off x="2108880" y="2029319"/>
              <a:ext cx="290160" cy="257400"/>
            </a:xfrm>
            <a:custGeom>
              <a:avLst/>
              <a:gdLst>
                <a:gd name="f0" fmla="val 10800000"/>
                <a:gd name="f1" fmla="val 5400000"/>
                <a:gd name="f2" fmla="val 180"/>
                <a:gd name="f3" fmla="val w"/>
                <a:gd name="f4" fmla="val h"/>
                <a:gd name="f5" fmla="val 21600"/>
                <a:gd name="f6" fmla="val 10901"/>
                <a:gd name="f7" fmla="val 5905"/>
                <a:gd name="f8" fmla="val 8458"/>
                <a:gd name="f9" fmla="val 2399"/>
                <a:gd name="f10" fmla="val 7417"/>
                <a:gd name="f11" fmla="val 6425"/>
                <a:gd name="f12" fmla="val 476"/>
                <a:gd name="f13" fmla="val 4732"/>
                <a:gd name="f14" fmla="val 7722"/>
                <a:gd name="f15" fmla="val 106"/>
                <a:gd name="f16" fmla="val 8718"/>
                <a:gd name="f17" fmla="val 3828"/>
                <a:gd name="f18" fmla="val 11880"/>
                <a:gd name="f19" fmla="val 243"/>
                <a:gd name="f20" fmla="val 14689"/>
                <a:gd name="f21" fmla="val 5772"/>
                <a:gd name="f22" fmla="val 14041"/>
                <a:gd name="f23" fmla="val 4868"/>
                <a:gd name="f24" fmla="val 17719"/>
                <a:gd name="f25" fmla="val 7819"/>
                <a:gd name="f26" fmla="val 15730"/>
                <a:gd name="f27" fmla="val 8590"/>
                <a:gd name="f28" fmla="val 10637"/>
                <a:gd name="f29" fmla="val 15038"/>
                <a:gd name="f30" fmla="val 13349"/>
                <a:gd name="f31" fmla="val 19840"/>
                <a:gd name="f32" fmla="val 14125"/>
                <a:gd name="f33" fmla="val 14561"/>
                <a:gd name="f34" fmla="val 18248"/>
                <a:gd name="f35" fmla="val 18195"/>
                <a:gd name="f36" fmla="val 16938"/>
                <a:gd name="f37" fmla="val 13044"/>
                <a:gd name="f38" fmla="val 13393"/>
                <a:gd name="f39" fmla="val 17710"/>
                <a:gd name="f40" fmla="val 10579"/>
                <a:gd name="f41" fmla="val 21198"/>
                <a:gd name="f42" fmla="val 8242"/>
                <a:gd name="f43" fmla="val 16806"/>
                <a:gd name="f44" fmla="val 18482"/>
                <a:gd name="f45" fmla="val 4560"/>
                <a:gd name="f46" fmla="val 14257"/>
                <a:gd name="f47" fmla="val 5429"/>
                <a:gd name="f48" fmla="val 14623"/>
                <a:gd name="f49" fmla="+- 0 0 0"/>
                <a:gd name="f50" fmla="*/ f3 1 21600"/>
                <a:gd name="f51" fmla="*/ f4 1 21600"/>
                <a:gd name="f52" fmla="*/ f49 f0 1"/>
                <a:gd name="f53" fmla="*/ 4680 f50 1"/>
                <a:gd name="f54" fmla="*/ 16140 f50 1"/>
                <a:gd name="f55" fmla="*/ 13280 f51 1"/>
                <a:gd name="f56" fmla="*/ 6570 f51 1"/>
                <a:gd name="f57" fmla="*/ 14623 f50 1"/>
                <a:gd name="f58" fmla="*/ 106 f51 1"/>
                <a:gd name="f59" fmla="*/ f52 1 f2"/>
                <a:gd name="f60" fmla="*/ 106 f50 1"/>
                <a:gd name="f61" fmla="*/ 8718 f51 1"/>
                <a:gd name="f62" fmla="*/ 8590 f50 1"/>
                <a:gd name="f63" fmla="*/ 21600 f51 1"/>
                <a:gd name="f64" fmla="*/ 21600 f50 1"/>
                <a:gd name="f65" fmla="*/ 13393 f51 1"/>
                <a:gd name="f66" fmla="+- f59 0 f1"/>
              </a:gdLst>
              <a:ahLst/>
              <a:cxnLst>
                <a:cxn ang="3cd4">
                  <a:pos x="hc" y="t"/>
                </a:cxn>
                <a:cxn ang="0">
                  <a:pos x="r" y="vc"/>
                </a:cxn>
                <a:cxn ang="cd4">
                  <a:pos x="hc" y="b"/>
                </a:cxn>
                <a:cxn ang="cd2">
                  <a:pos x="l" y="vc"/>
                </a:cxn>
                <a:cxn ang="f66">
                  <a:pos x="f57" y="f58"/>
                </a:cxn>
                <a:cxn ang="f66">
                  <a:pos x="f60" y="f61"/>
                </a:cxn>
                <a:cxn ang="f66">
                  <a:pos x="f62" y="f63"/>
                </a:cxn>
                <a:cxn ang="f66">
                  <a:pos x="f64" y="f65"/>
                </a:cxn>
              </a:cxnLst>
              <a:rect l="f53" t="f56" r="f54" b="f55"/>
              <a:pathLst>
                <a:path w="21600" h="21600">
                  <a:moveTo>
                    <a:pt x="f6" y="f7"/>
                  </a:moveTo>
                  <a:lnTo>
                    <a:pt x="f8" y="f9"/>
                  </a:lnTo>
                  <a:lnTo>
                    <a:pt x="f10" y="f11"/>
                  </a:lnTo>
                  <a:lnTo>
                    <a:pt x="f12" y="f9"/>
                  </a:lnTo>
                  <a:lnTo>
                    <a:pt x="f13" y="f14"/>
                  </a:lnTo>
                  <a:lnTo>
                    <a:pt x="f15" y="f16"/>
                  </a:lnTo>
                  <a:lnTo>
                    <a:pt x="f17" y="f18"/>
                  </a:lnTo>
                  <a:lnTo>
                    <a:pt x="f19" y="f20"/>
                  </a:lnTo>
                  <a:lnTo>
                    <a:pt x="f21" y="f22"/>
                  </a:lnTo>
                  <a:lnTo>
                    <a:pt x="f23" y="f24"/>
                  </a:lnTo>
                  <a:lnTo>
                    <a:pt x="f25" y="f26"/>
                  </a:lnTo>
                  <a:lnTo>
                    <a:pt x="f27" y="f5"/>
                  </a:lnTo>
                  <a:lnTo>
                    <a:pt x="f28" y="f29"/>
                  </a:lnTo>
                  <a:lnTo>
                    <a:pt x="f30" y="f31"/>
                  </a:lnTo>
                  <a:lnTo>
                    <a:pt x="f32" y="f33"/>
                  </a:lnTo>
                  <a:lnTo>
                    <a:pt x="f34" y="f35"/>
                  </a:lnTo>
                  <a:lnTo>
                    <a:pt x="f36" y="f37"/>
                  </a:lnTo>
                  <a:lnTo>
                    <a:pt x="f5" y="f38"/>
                  </a:lnTo>
                  <a:lnTo>
                    <a:pt x="f39" y="f40"/>
                  </a:lnTo>
                  <a:lnTo>
                    <a:pt x="f41" y="f42"/>
                  </a:lnTo>
                  <a:lnTo>
                    <a:pt x="f43" y="f10"/>
                  </a:lnTo>
                  <a:lnTo>
                    <a:pt x="f44" y="f45"/>
                  </a:lnTo>
                  <a:lnTo>
                    <a:pt x="f46" y="f47"/>
                  </a:lnTo>
                  <a:lnTo>
                    <a:pt x="f48" y="f15"/>
                  </a:lnTo>
                  <a:lnTo>
                    <a:pt x="f6" y="f7"/>
                  </a:lnTo>
                  <a:close/>
                </a:path>
              </a:pathLst>
            </a:custGeom>
            <a:solidFill>
              <a:srgbClr val="FF9900"/>
            </a:solidFill>
            <a:ln w="15840">
              <a:solidFill>
                <a:srgbClr val="FF99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Straight Connector 18"/>
            <p:cNvSpPr/>
            <p:nvPr/>
          </p:nvSpPr>
          <p:spPr>
            <a:xfrm>
              <a:off x="1835640" y="2162880"/>
              <a:ext cx="414000" cy="0"/>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Straight Connector 19"/>
            <p:cNvSpPr/>
            <p:nvPr/>
          </p:nvSpPr>
          <p:spPr>
            <a:xfrm flipH="1">
              <a:off x="2251800" y="2161080"/>
              <a:ext cx="367920" cy="0"/>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Straight Connector 20"/>
            <p:cNvSpPr/>
            <p:nvPr/>
          </p:nvSpPr>
          <p:spPr>
            <a:xfrm flipH="1">
              <a:off x="2158560" y="2156400"/>
              <a:ext cx="79560" cy="458639"/>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Straight Connector 21"/>
            <p:cNvSpPr/>
            <p:nvPr/>
          </p:nvSpPr>
          <p:spPr>
            <a:xfrm flipV="1">
              <a:off x="2248920" y="1734479"/>
              <a:ext cx="37800" cy="419401"/>
            </a:xfrm>
            <a:prstGeom prst="line">
              <a:avLst/>
            </a:prstGeom>
            <a:noFill/>
            <a:ln w="12600">
              <a:solidFill>
                <a:srgbClr val="FF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Straight Connector 22"/>
            <p:cNvSpPr/>
            <p:nvPr/>
          </p:nvSpPr>
          <p:spPr>
            <a:xfrm flipV="1">
              <a:off x="2291399" y="1296000"/>
              <a:ext cx="47161" cy="442800"/>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Straight Connector 23"/>
            <p:cNvSpPr/>
            <p:nvPr/>
          </p:nvSpPr>
          <p:spPr>
            <a:xfrm flipV="1">
              <a:off x="2289960" y="1541880"/>
              <a:ext cx="82080" cy="199800"/>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Straight Connector 24"/>
            <p:cNvSpPr/>
            <p:nvPr/>
          </p:nvSpPr>
          <p:spPr>
            <a:xfrm flipH="1" flipV="1">
              <a:off x="2213640" y="1548000"/>
              <a:ext cx="72720" cy="190440"/>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Straight Connector 25"/>
            <p:cNvSpPr/>
            <p:nvPr/>
          </p:nvSpPr>
          <p:spPr>
            <a:xfrm flipH="1" flipV="1">
              <a:off x="2261160" y="1489680"/>
              <a:ext cx="26640" cy="247679"/>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2239200" y="2257920"/>
              <a:ext cx="93240" cy="21276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rot="2178600">
              <a:off x="2127762" y="2302696"/>
              <a:ext cx="63000" cy="242640"/>
            </a:xfrm>
            <a:custGeom>
              <a:avLst/>
              <a:gdLst>
                <a:gd name="f0" fmla="val 0"/>
                <a:gd name="f1" fmla="val 46"/>
                <a:gd name="f2" fmla="val 198"/>
                <a:gd name="f3" fmla="val 11"/>
                <a:gd name="f4" fmla="val 24"/>
                <a:gd name="f5" fmla="val 4"/>
                <a:gd name="f6" fmla="val 25"/>
                <a:gd name="f7" fmla="val 5"/>
                <a:gd name="f8" fmla="val 39"/>
                <a:gd name="f9" fmla="val 69"/>
                <a:gd name="f10" fmla="val 52"/>
                <a:gd name="f11" fmla="val 20"/>
                <a:gd name="f12" fmla="val 78"/>
                <a:gd name="f13" fmla="val 16"/>
                <a:gd name="f14" fmla="val 89"/>
                <a:gd name="f15" fmla="val 9"/>
                <a:gd name="f16" fmla="val 95"/>
                <a:gd name="f17" fmla="val 2"/>
                <a:gd name="f18" fmla="val 105"/>
                <a:gd name="f19" fmla="val 12"/>
                <a:gd name="f20" fmla="val 108"/>
                <a:gd name="f21" fmla="val 19"/>
                <a:gd name="f22" fmla="val 114"/>
                <a:gd name="f23" fmla="val 29"/>
                <a:gd name="f24" fmla="val 117"/>
                <a:gd name="f25" fmla="val 134"/>
                <a:gd name="f26" fmla="val 18"/>
                <a:gd name="f27" fmla="val 135"/>
                <a:gd name="f28" fmla="val 35"/>
                <a:gd name="f29" fmla="val 144"/>
                <a:gd name="f30" fmla="val 156"/>
                <a:gd name="f31" fmla="val 36"/>
                <a:gd name="f32" fmla="val 160"/>
                <a:gd name="f33" fmla="val 171"/>
                <a:gd name="f34" fmla="val 177"/>
                <a:gd name="f35" fmla="val 181"/>
              </a:gdLst>
              <a:ahLst/>
              <a:cxnLst>
                <a:cxn ang="3cd4">
                  <a:pos x="hc" y="t"/>
                </a:cxn>
                <a:cxn ang="0">
                  <a:pos x="r" y="vc"/>
                </a:cxn>
                <a:cxn ang="cd4">
                  <a:pos x="hc" y="b"/>
                </a:cxn>
                <a:cxn ang="cd2">
                  <a:pos x="l" y="vc"/>
                </a:cxn>
              </a:cxnLst>
              <a:rect l="l" t="t" r="r" b="b"/>
              <a:pathLst>
                <a:path w="46" h="198">
                  <a:moveTo>
                    <a:pt x="f3" y="f0"/>
                  </a:moveTo>
                  <a:cubicBezTo>
                    <a:pt x="f4" y="f5"/>
                    <a:pt x="f0" y="f6"/>
                    <a:pt x="f7" y="f8"/>
                  </a:cubicBezTo>
                  <a:cubicBezTo>
                    <a:pt x="f0" y="f9"/>
                    <a:pt x="f3" y="f10"/>
                    <a:pt x="f11" y="f12"/>
                  </a:cubicBezTo>
                  <a:cubicBezTo>
                    <a:pt x="f13" y="f14"/>
                    <a:pt x="f15" y="f16"/>
                    <a:pt x="f17" y="f18"/>
                  </a:cubicBezTo>
                  <a:cubicBezTo>
                    <a:pt x="f19" y="f20"/>
                    <a:pt x="f21" y="f22"/>
                    <a:pt x="f23" y="f24"/>
                  </a:cubicBezTo>
                  <a:cubicBezTo>
                    <a:pt x="f6" y="f25"/>
                    <a:pt x="f26" y="f27"/>
                    <a:pt x="f28" y="f29"/>
                  </a:cubicBezTo>
                  <a:cubicBezTo>
                    <a:pt x="f8" y="f30"/>
                    <a:pt x="f31" y="f32"/>
                    <a:pt x="f23" y="f33"/>
                  </a:cubicBezTo>
                  <a:cubicBezTo>
                    <a:pt x="f1" y="f34"/>
                    <a:pt x="f28" y="f35"/>
                    <a:pt x="f28"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rot="10120800">
              <a:off x="2230964" y="2375353"/>
              <a:ext cx="93240" cy="21420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head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rot="10120800">
              <a:off x="2156427" y="1792694"/>
              <a:ext cx="95040" cy="21456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rot="8263800">
              <a:off x="2144871" y="1917689"/>
              <a:ext cx="82080" cy="241560"/>
            </a:xfrm>
            <a:custGeom>
              <a:avLst/>
              <a:gdLst>
                <a:gd name="f0" fmla="val 0"/>
                <a:gd name="f1" fmla="val 68"/>
                <a:gd name="f2" fmla="val 174"/>
                <a:gd name="f3" fmla="val 13"/>
                <a:gd name="f4" fmla="val 4"/>
                <a:gd name="f5" fmla="val 22"/>
                <a:gd name="f6" fmla="val 1"/>
                <a:gd name="f7" fmla="val 27"/>
                <a:gd name="f8" fmla="val 15"/>
                <a:gd name="f9" fmla="val 45"/>
                <a:gd name="f10" fmla="val 33"/>
                <a:gd name="f11" fmla="val 28"/>
                <a:gd name="f12" fmla="val 42"/>
                <a:gd name="f13" fmla="val 54"/>
                <a:gd name="f14" fmla="val 38"/>
                <a:gd name="f15" fmla="val 65"/>
                <a:gd name="f16" fmla="val 31"/>
                <a:gd name="f17" fmla="val 71"/>
                <a:gd name="f18" fmla="val 24"/>
                <a:gd name="f19" fmla="val 81"/>
                <a:gd name="f20" fmla="val 34"/>
                <a:gd name="f21" fmla="val 84"/>
                <a:gd name="f22" fmla="val 41"/>
                <a:gd name="f23" fmla="val 90"/>
                <a:gd name="f24" fmla="val 51"/>
                <a:gd name="f25" fmla="val 93"/>
                <a:gd name="f26" fmla="val 47"/>
                <a:gd name="f27" fmla="val 110"/>
                <a:gd name="f28" fmla="val 40"/>
                <a:gd name="f29" fmla="val 111"/>
                <a:gd name="f30" fmla="val 57"/>
                <a:gd name="f31" fmla="val 120"/>
                <a:gd name="f32" fmla="val 61"/>
                <a:gd name="f33" fmla="val 132"/>
                <a:gd name="f34" fmla="val 58"/>
                <a:gd name="f35" fmla="val 136"/>
                <a:gd name="f36" fmla="val 147"/>
                <a:gd name="f37" fmla="val 153"/>
                <a:gd name="f38" fmla="val 157"/>
              </a:gdLst>
              <a:ahLst/>
              <a:cxnLst>
                <a:cxn ang="3cd4">
                  <a:pos x="hc" y="t"/>
                </a:cxn>
                <a:cxn ang="0">
                  <a:pos x="r" y="vc"/>
                </a:cxn>
                <a:cxn ang="cd4">
                  <a:pos x="hc" y="b"/>
                </a:cxn>
                <a:cxn ang="cd2">
                  <a:pos x="l" y="vc"/>
                </a:cxn>
              </a:cxnLst>
              <a:rect l="l" t="t" r="r" b="b"/>
              <a:pathLst>
                <a:path w="68" h="174">
                  <a:moveTo>
                    <a:pt x="f0" y="f0"/>
                  </a:moveTo>
                  <a:cubicBezTo>
                    <a:pt x="f3" y="f4"/>
                    <a:pt x="f5" y="f6"/>
                    <a:pt x="f7" y="f8"/>
                  </a:cubicBezTo>
                  <a:cubicBezTo>
                    <a:pt x="f5"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24" y="f36"/>
                  </a:cubicBezTo>
                  <a:cubicBezTo>
                    <a:pt x="f1" y="f37"/>
                    <a:pt x="f30" y="f38"/>
                    <a:pt x="f30" y="f2"/>
                  </a:cubicBezTo>
                </a:path>
              </a:pathLst>
            </a:custGeom>
            <a:noFill/>
            <a:ln w="12600">
              <a:solidFill>
                <a:srgbClr val="BBE0E3"/>
              </a:solidFill>
              <a:prstDash val="solid"/>
              <a:round/>
              <a:tailEnd type="arrow"/>
            </a:ln>
          </p:spPr>
          <p:txBody>
            <a:bodyPr vert="horz" wrap="square" lIns="91440" tIns="45720" rIns="91440" bIns="4572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Straight Connector 31"/>
            <p:cNvSpPr/>
            <p:nvPr/>
          </p:nvSpPr>
          <p:spPr>
            <a:xfrm flipH="1" flipV="1">
              <a:off x="2045519" y="1676879"/>
              <a:ext cx="82081" cy="138241"/>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Straight Connector 32"/>
            <p:cNvSpPr/>
            <p:nvPr/>
          </p:nvSpPr>
          <p:spPr>
            <a:xfrm flipV="1">
              <a:off x="2410560" y="1636920"/>
              <a:ext cx="102600" cy="204839"/>
            </a:xfrm>
            <a:prstGeom prst="line">
              <a:avLst/>
            </a:prstGeom>
            <a:noFill/>
            <a:ln w="6480">
              <a:solidFill>
                <a:srgbClr val="000000"/>
              </a:solidFill>
              <a:prstDash val="solid"/>
              <a:miter/>
              <a:tailEnd type="arrow"/>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sp>
        <p:nvSpPr>
          <p:cNvPr id="34" name="Freeform 33"/>
          <p:cNvSpPr/>
          <p:nvPr/>
        </p:nvSpPr>
        <p:spPr>
          <a:xfrm>
            <a:off x="6595920" y="5143679"/>
            <a:ext cx="2425680" cy="605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1123"/>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00FF"/>
                </a:solidFill>
                <a:latin typeface="Arial" pitchFamily="18"/>
                <a:ea typeface="Nimbus Sans L" pitchFamily="2"/>
                <a:cs typeface="Lucidasans" pitchFamily="2"/>
              </a:rPr>
              <a:t>Away side suppression</a:t>
            </a:r>
          </a:p>
        </p:txBody>
      </p:sp>
      <p:pic>
        <p:nvPicPr>
          <p:cNvPr id="35" name="Picture 34"/>
          <p:cNvPicPr>
            <a:picLocks noChangeAspect="1"/>
          </p:cNvPicPr>
          <p:nvPr/>
        </p:nvPicPr>
        <p:blipFill>
          <a:blip r:embed="rId4">
            <a:lum/>
            <a:alphaModFix/>
          </a:blip>
          <a:srcRect/>
          <a:stretch>
            <a:fillRect/>
          </a:stretch>
        </p:blipFill>
        <p:spPr>
          <a:xfrm>
            <a:off x="308880" y="3105719"/>
            <a:ext cx="4038840" cy="2814480"/>
          </a:xfrm>
          <a:prstGeom prst="rect">
            <a:avLst/>
          </a:prstGeom>
          <a:noFill/>
          <a:ln>
            <a:noFill/>
          </a:ln>
        </p:spPr>
      </p:pic>
      <p:pic>
        <p:nvPicPr>
          <p:cNvPr id="36" name="Picture 35"/>
          <p:cNvPicPr>
            <a:picLocks noChangeAspect="1"/>
          </p:cNvPicPr>
          <p:nvPr/>
        </p:nvPicPr>
        <p:blipFill>
          <a:blip r:embed="rId5">
            <a:lum/>
            <a:alphaModFix/>
          </a:blip>
          <a:srcRect/>
          <a:stretch>
            <a:fillRect/>
          </a:stretch>
        </p:blipFill>
        <p:spPr>
          <a:xfrm>
            <a:off x="2960639" y="3311640"/>
            <a:ext cx="1014119" cy="330120"/>
          </a:xfrm>
          <a:prstGeom prst="rect">
            <a:avLst/>
          </a:prstGeom>
          <a:noFill/>
          <a:ln>
            <a:noFill/>
          </a:ln>
        </p:spPr>
      </p:pic>
      <p:sp>
        <p:nvSpPr>
          <p:cNvPr id="37" name="Title 36"/>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Disappearance of the away side jet indicates final state effect</a:t>
            </a:r>
          </a:p>
        </p:txBody>
      </p:sp>
      <p:sp>
        <p:nvSpPr>
          <p:cNvPr id="38" name="Straight Connector 37"/>
          <p:cNvSpPr/>
          <p:nvPr/>
        </p:nvSpPr>
        <p:spPr>
          <a:xfrm flipV="1">
            <a:off x="5907600" y="5653800"/>
            <a:ext cx="228599" cy="457199"/>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TextBox 38"/>
          <p:cNvSpPr txBox="1"/>
          <p:nvPr/>
        </p:nvSpPr>
        <p:spPr>
          <a:xfrm>
            <a:off x="4169160" y="1229399"/>
            <a:ext cx="1630800" cy="178956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Most jets are created</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back to back!</a:t>
            </a:r>
          </a:p>
        </p:txBody>
      </p:sp>
      <p:sp>
        <p:nvSpPr>
          <p:cNvPr id="40" name="Freeform 39"/>
          <p:cNvSpPr/>
          <p:nvPr/>
        </p:nvSpPr>
        <p:spPr>
          <a:xfrm>
            <a:off x="5629679" y="1231560"/>
            <a:ext cx="3327119" cy="167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90000" tIns="45000" rIns="90000" bIns="45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6247080" y="1635480"/>
            <a:ext cx="1013759" cy="1074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solidFill>
            <a:srgbClr val="FF9966"/>
          </a:solidFill>
          <a:ln w="0">
            <a:solidFill>
              <a:srgbClr val="000000"/>
            </a:solidFill>
            <a:prstDash val="solid"/>
          </a:ln>
        </p:spPr>
        <p:txBody>
          <a:bodyPr vert="horz" wrap="none" lIns="90000" tIns="45000" rIns="90000" bIns="45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Straight Connector 41"/>
          <p:cNvSpPr/>
          <p:nvPr/>
        </p:nvSpPr>
        <p:spPr>
          <a:xfrm flipV="1">
            <a:off x="7028640" y="1428840"/>
            <a:ext cx="1173239" cy="622079"/>
          </a:xfrm>
          <a:prstGeom prst="line">
            <a:avLst/>
          </a:prstGeom>
          <a:noFill/>
          <a:ln w="36720">
            <a:solidFill>
              <a:srgbClr val="FF0000"/>
            </a:solidFill>
            <a:prstDash val="solid"/>
            <a:tailEnd type="arrow"/>
          </a:ln>
        </p:spPr>
        <p:txBody>
          <a:bodyPr vert="horz" wrap="none" lIns="108000" tIns="63000" rIns="108000" bIns="63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Straight Connector 42"/>
          <p:cNvSpPr/>
          <p:nvPr/>
        </p:nvSpPr>
        <p:spPr>
          <a:xfrm flipV="1">
            <a:off x="7038360" y="1534680"/>
            <a:ext cx="568080" cy="510839"/>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Straight Connector 43"/>
          <p:cNvSpPr/>
          <p:nvPr/>
        </p:nvSpPr>
        <p:spPr>
          <a:xfrm flipV="1">
            <a:off x="7033320" y="1772639"/>
            <a:ext cx="745200" cy="27288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Straight Connector 44"/>
          <p:cNvSpPr/>
          <p:nvPr/>
        </p:nvSpPr>
        <p:spPr>
          <a:xfrm flipH="1">
            <a:off x="6204240" y="2045880"/>
            <a:ext cx="829440" cy="52056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Straight Connector 45"/>
          <p:cNvSpPr/>
          <p:nvPr/>
        </p:nvSpPr>
        <p:spPr>
          <a:xfrm flipH="1">
            <a:off x="6415920" y="2045880"/>
            <a:ext cx="622800" cy="15012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7" name="Straight Connector 46"/>
          <p:cNvSpPr/>
          <p:nvPr/>
        </p:nvSpPr>
        <p:spPr>
          <a:xfrm flipH="1">
            <a:off x="6588720" y="2037240"/>
            <a:ext cx="448920" cy="556920"/>
          </a:xfrm>
          <a:prstGeom prst="line">
            <a:avLst/>
          </a:prstGeom>
          <a:noFill/>
          <a:ln w="0">
            <a:solidFill>
              <a:srgbClr val="000000"/>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8" name="TextBox 47"/>
          <p:cNvSpPr txBox="1"/>
          <p:nvPr/>
        </p:nvSpPr>
        <p:spPr>
          <a:xfrm>
            <a:off x="8013599" y="1793520"/>
            <a:ext cx="90468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a:ln>
                  <a:noFill/>
                </a:ln>
                <a:solidFill>
                  <a:srgbClr val="FF0000"/>
                </a:solidFill>
                <a:latin typeface="Arial" pitchFamily="18"/>
                <a:ea typeface="Nimbus Sans L" pitchFamily="2"/>
                <a:cs typeface="Lucidasans" pitchFamily="2"/>
              </a:rPr>
              <a:t>Trigger</a:t>
            </a:r>
          </a:p>
        </p:txBody>
      </p:sp>
      <p:sp>
        <p:nvSpPr>
          <p:cNvPr id="49" name="TextBox 48"/>
          <p:cNvSpPr txBox="1"/>
          <p:nvPr/>
        </p:nvSpPr>
        <p:spPr>
          <a:xfrm>
            <a:off x="7290720" y="2288519"/>
            <a:ext cx="1175760" cy="54180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solidFill>
                  <a:srgbClr val="000000"/>
                </a:solidFill>
                <a:latin typeface="Arial" pitchFamily="18"/>
                <a:ea typeface="Nimbus Sans L" pitchFamily="2"/>
                <a:cs typeface="Lucidasans" pitchFamily="2"/>
              </a:rPr>
              <a:t>Associated</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solidFill>
                  <a:srgbClr val="000000"/>
                </a:solidFill>
                <a:latin typeface="Arial" pitchFamily="18"/>
                <a:ea typeface="Nimbus Sans L" pitchFamily="2"/>
                <a:cs typeface="Lucidasans" pitchFamily="2"/>
              </a:rPr>
              <a:t>particles</a:t>
            </a:r>
          </a:p>
        </p:txBody>
      </p:sp>
      <p:sp>
        <p:nvSpPr>
          <p:cNvPr id="50" name="TextBox 49"/>
          <p:cNvSpPr txBox="1"/>
          <p:nvPr/>
        </p:nvSpPr>
        <p:spPr>
          <a:xfrm>
            <a:off x="5634720" y="1208879"/>
            <a:ext cx="136044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000000"/>
                </a:solidFill>
                <a:latin typeface="Arial" pitchFamily="18"/>
                <a:ea typeface="Nimbus Sans L" pitchFamily="2"/>
                <a:cs typeface="Lucidasans" pitchFamily="2"/>
              </a:rPr>
              <a:t>Beam view</a:t>
            </a:r>
          </a:p>
        </p:txBody>
      </p:sp>
      <p:sp>
        <p:nvSpPr>
          <p:cNvPr id="51" name="TextBox 50"/>
          <p:cNvSpPr txBox="1"/>
          <p:nvPr/>
        </p:nvSpPr>
        <p:spPr>
          <a:xfrm>
            <a:off x="415080" y="1208879"/>
            <a:ext cx="122328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000000"/>
                </a:solidFill>
                <a:latin typeface="Arial" pitchFamily="18"/>
                <a:ea typeface="Nimbus Sans L" pitchFamily="2"/>
                <a:cs typeface="Lucidasans" pitchFamily="2"/>
              </a:rPr>
              <a:t>Side view</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sp>
        <p:nvSpPr>
          <p:cNvPr id="131"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32" name="Date Placeholder 2"/>
          <p:cNvSpPr>
            <a:spLocks noGrp="1"/>
          </p:cNvSpPr>
          <p:nvPr>
            <p:ph type="dt" sz="half" idx="11"/>
          </p:nvPr>
        </p:nvSpPr>
        <p:spPr/>
        <p:txBody>
          <a:bodyPr/>
          <a:lstStyle/>
          <a:p>
            <a:pPr lvl="0"/>
            <a:r>
              <a:rPr lang="en-US" smtClean="0"/>
              <a:t>23/10-2012</a:t>
            </a:r>
            <a:endParaRPr lang="en-US"/>
          </a:p>
        </p:txBody>
      </p:sp>
      <p:sp>
        <p:nvSpPr>
          <p:cNvPr id="133" name="Slide Number Placeholder 3"/>
          <p:cNvSpPr>
            <a:spLocks noGrp="1"/>
          </p:cNvSpPr>
          <p:nvPr>
            <p:ph type="sldNum" sz="quarter" idx="12"/>
          </p:nvPr>
        </p:nvSpPr>
        <p:spPr/>
        <p:txBody>
          <a:bodyPr/>
          <a:lstStyle/>
          <a:p>
            <a:pPr lvl="0"/>
            <a:fld id="{303FA212-652B-4D40-8F4A-0640E9DA5B5D}" type="slidenum">
              <a:t>56</a:t>
            </a:fld>
            <a:endParaRPr lang="en-US"/>
          </a:p>
        </p:txBody>
      </p:sp>
      <p:pic>
        <p:nvPicPr>
          <p:cNvPr id="2" name="Picture 1"/>
          <p:cNvPicPr>
            <a:picLocks noChangeAspect="1"/>
          </p:cNvPicPr>
          <p:nvPr/>
        </p:nvPicPr>
        <p:blipFill>
          <a:blip r:embed="rId3">
            <a:lum/>
            <a:alphaModFix/>
          </a:blip>
          <a:srcRect/>
          <a:stretch>
            <a:fillRect/>
          </a:stretch>
        </p:blipFill>
        <p:spPr>
          <a:xfrm>
            <a:off x="387000" y="1249559"/>
            <a:ext cx="3273480" cy="2724840"/>
          </a:xfrm>
          <a:prstGeom prst="rect">
            <a:avLst/>
          </a:prstGeom>
          <a:noFill/>
          <a:ln>
            <a:noFill/>
          </a:ln>
        </p:spPr>
      </p:pic>
      <p:sp>
        <p:nvSpPr>
          <p:cNvPr id="3" name="Title 2"/>
          <p:cNvSpPr txBox="1">
            <a:spLocks noGrp="1"/>
          </p:cNvSpPr>
          <p:nvPr>
            <p:ph type="title" idx="4294967295"/>
          </p:nvPr>
        </p:nvSpPr>
        <p:spPr>
          <a:xfrm>
            <a:off x="1113480" y="-47520"/>
            <a:ext cx="7445519"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Au+Au vs d+Au</a:t>
            </a:r>
            <a:br>
              <a:rPr lang="en-US"/>
            </a:br>
            <a:r>
              <a:rPr lang="en-US"/>
              <a:t>Hot vs cold nuclear matter</a:t>
            </a:r>
          </a:p>
        </p:txBody>
      </p:sp>
      <p:pic>
        <p:nvPicPr>
          <p:cNvPr id="4" name="coverprl"/>
          <p:cNvPicPr>
            <a:picLocks noChangeAspect="1"/>
          </p:cNvPicPr>
          <p:nvPr/>
        </p:nvPicPr>
        <p:blipFill>
          <a:blip r:embed="rId4">
            <a:lum/>
            <a:alphaModFix/>
          </a:blip>
          <a:srcRect l="12107" t="4386" r="6053" b="3509"/>
          <a:stretch>
            <a:fillRect/>
          </a:stretch>
        </p:blipFill>
        <p:spPr>
          <a:xfrm>
            <a:off x="7210440" y="1174680"/>
            <a:ext cx="1737359" cy="2743199"/>
          </a:xfrm>
          <a:prstGeom prst="rect">
            <a:avLst/>
          </a:prstGeom>
          <a:noFill/>
          <a:ln>
            <a:noFill/>
          </a:ln>
        </p:spPr>
      </p:pic>
      <p:pic>
        <p:nvPicPr>
          <p:cNvPr id="5" name="Picture 4"/>
          <p:cNvPicPr>
            <a:picLocks noChangeAspect="1"/>
          </p:cNvPicPr>
          <p:nvPr/>
        </p:nvPicPr>
        <p:blipFill>
          <a:blip r:embed="rId5">
            <a:lum/>
            <a:alphaModFix/>
          </a:blip>
          <a:srcRect t="56253" r="10210"/>
          <a:stretch>
            <a:fillRect/>
          </a:stretch>
        </p:blipFill>
        <p:spPr>
          <a:xfrm>
            <a:off x="387000" y="4028040"/>
            <a:ext cx="3273480" cy="2286000"/>
          </a:xfrm>
          <a:prstGeom prst="rect">
            <a:avLst/>
          </a:prstGeom>
          <a:noFill/>
          <a:ln>
            <a:noFill/>
          </a:ln>
        </p:spPr>
      </p:pic>
      <p:sp>
        <p:nvSpPr>
          <p:cNvPr id="6" name="TextBox 5"/>
          <p:cNvSpPr txBox="1"/>
          <p:nvPr/>
        </p:nvSpPr>
        <p:spPr>
          <a:xfrm>
            <a:off x="3889440" y="4004279"/>
            <a:ext cx="4937760" cy="2277719"/>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00FF"/>
                </a:solidFill>
                <a:latin typeface="Arial" pitchFamily="18"/>
                <a:ea typeface="Nimbus Sans L" pitchFamily="2"/>
                <a:cs typeface="Lucidasans" pitchFamily="2"/>
              </a:rPr>
              <a:t>No suppression seen in d+Au</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00FF"/>
                </a:solidFill>
                <a:latin typeface="Albany AMT" pitchFamily="34"/>
                <a:ea typeface="Albany AMT" pitchFamily="34"/>
                <a:cs typeface="Albany AMT" pitchFamily="34"/>
              </a:rPr>
              <a:t>→</a:t>
            </a:r>
            <a:r>
              <a:rPr lang="en-US" sz="2200" b="1" i="0" u="none" strike="noStrike" baseline="0">
                <a:ln>
                  <a:noFill/>
                </a:ln>
                <a:solidFill>
                  <a:srgbClr val="FF00FF"/>
                </a:solidFill>
                <a:latin typeface="Arial" pitchFamily="18"/>
                <a:ea typeface="Nimbus Sans L" pitchFamily="2"/>
                <a:cs typeface="Lucidasans" pitchFamily="2"/>
              </a:rPr>
              <a:t>Final state effect not seen at lower energy!</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00FF"/>
                </a:solidFill>
                <a:latin typeface="Arial" pitchFamily="18"/>
                <a:ea typeface="Nimbus Sans L" pitchFamily="2"/>
                <a:cs typeface="Lucidasans" pitchFamily="2"/>
              </a:rPr>
              <a:t>Quarks and gluons loose/radiate energy as they propagate through the dense medium!</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00FF"/>
                </a:solidFill>
                <a:latin typeface="Arial" pitchFamily="18"/>
                <a:ea typeface="Nimbus Sans L" pitchFamily="2"/>
                <a:cs typeface="Lucidasans" pitchFamily="2"/>
              </a:rPr>
              <a:t>They probe the created matter</a:t>
            </a:r>
          </a:p>
        </p:txBody>
      </p:sp>
      <p:sp>
        <p:nvSpPr>
          <p:cNvPr id="7" name="TextBox 6"/>
          <p:cNvSpPr txBox="1"/>
          <p:nvPr/>
        </p:nvSpPr>
        <p:spPr>
          <a:xfrm>
            <a:off x="5367960" y="1153440"/>
            <a:ext cx="1996920" cy="165276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All 4 experiments published</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together in PRL:</a:t>
            </a:r>
          </a:p>
        </p:txBody>
      </p:sp>
      <p:sp>
        <p:nvSpPr>
          <p:cNvPr id="8" name="TextBox 7"/>
          <p:cNvSpPr txBox="1"/>
          <p:nvPr/>
        </p:nvSpPr>
        <p:spPr>
          <a:xfrm>
            <a:off x="3715200" y="1913399"/>
            <a:ext cx="883439" cy="40284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d+Au</a:t>
            </a:r>
          </a:p>
        </p:txBody>
      </p:sp>
      <p:sp>
        <p:nvSpPr>
          <p:cNvPr id="9" name="TextBox 8"/>
          <p:cNvSpPr txBox="1"/>
          <p:nvPr/>
        </p:nvSpPr>
        <p:spPr>
          <a:xfrm>
            <a:off x="3715200" y="2381760"/>
            <a:ext cx="1081440" cy="40284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Au+Au</a:t>
            </a:r>
          </a:p>
        </p:txBody>
      </p:sp>
      <p:grpSp>
        <p:nvGrpSpPr>
          <p:cNvPr id="10" name="Group 9"/>
          <p:cNvGrpSpPr/>
          <p:nvPr/>
        </p:nvGrpSpPr>
        <p:grpSpPr>
          <a:xfrm>
            <a:off x="3689639" y="2748600"/>
            <a:ext cx="1752480" cy="990719"/>
            <a:chOff x="3689639" y="2748600"/>
            <a:chExt cx="1752480" cy="990719"/>
          </a:xfrm>
        </p:grpSpPr>
        <p:sp>
          <p:nvSpPr>
            <p:cNvPr id="11" name="Freeform 10"/>
            <p:cNvSpPr/>
            <p:nvPr/>
          </p:nvSpPr>
          <p:spPr>
            <a:xfrm>
              <a:off x="4062600" y="3023280"/>
              <a:ext cx="484560" cy="335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 name="Freeform 11"/>
            <p:cNvSpPr/>
            <p:nvPr/>
          </p:nvSpPr>
          <p:spPr>
            <a:xfrm flipH="1">
              <a:off x="4553279" y="3020760"/>
              <a:ext cx="485280" cy="33516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13" name="Group 12"/>
            <p:cNvGrpSpPr/>
            <p:nvPr/>
          </p:nvGrpSpPr>
          <p:grpSpPr>
            <a:xfrm>
              <a:off x="3689639" y="2748600"/>
              <a:ext cx="596881" cy="990719"/>
              <a:chOff x="3689639" y="2748600"/>
              <a:chExt cx="596881" cy="990719"/>
            </a:xfrm>
          </p:grpSpPr>
          <p:sp>
            <p:nvSpPr>
              <p:cNvPr id="14" name="Freeform 13"/>
              <p:cNvSpPr/>
              <p:nvPr/>
            </p:nvSpPr>
            <p:spPr>
              <a:xfrm>
                <a:off x="3794759"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5" name="Freeform 14"/>
              <p:cNvSpPr/>
              <p:nvPr/>
            </p:nvSpPr>
            <p:spPr>
              <a:xfrm>
                <a:off x="3759839" y="292319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6" name="Freeform 15"/>
              <p:cNvSpPr/>
              <p:nvPr/>
            </p:nvSpPr>
            <p:spPr>
              <a:xfrm>
                <a:off x="3759839" y="30398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7" name="Freeform 16"/>
              <p:cNvSpPr/>
              <p:nvPr/>
            </p:nvSpPr>
            <p:spPr>
              <a:xfrm>
                <a:off x="3900240"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8" name="Freeform 17"/>
              <p:cNvSpPr/>
              <p:nvPr/>
            </p:nvSpPr>
            <p:spPr>
              <a:xfrm>
                <a:off x="3865319" y="32731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Freeform 18"/>
              <p:cNvSpPr/>
              <p:nvPr/>
            </p:nvSpPr>
            <p:spPr>
              <a:xfrm>
                <a:off x="3935159" y="28648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0" name="Freeform 19"/>
              <p:cNvSpPr/>
              <p:nvPr/>
            </p:nvSpPr>
            <p:spPr>
              <a:xfrm>
                <a:off x="3935159"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1" name="Freeform 20"/>
              <p:cNvSpPr/>
              <p:nvPr/>
            </p:nvSpPr>
            <p:spPr>
              <a:xfrm>
                <a:off x="3830039" y="2806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2" name="Freeform 21"/>
              <p:cNvSpPr/>
              <p:nvPr/>
            </p:nvSpPr>
            <p:spPr>
              <a:xfrm>
                <a:off x="3970440" y="29815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3" name="Freeform 22"/>
              <p:cNvSpPr/>
              <p:nvPr/>
            </p:nvSpPr>
            <p:spPr>
              <a:xfrm>
                <a:off x="3935159"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4" name="Freeform 23"/>
              <p:cNvSpPr/>
              <p:nvPr/>
            </p:nvSpPr>
            <p:spPr>
              <a:xfrm>
                <a:off x="3865319" y="292319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5" name="Freeform 24"/>
              <p:cNvSpPr/>
              <p:nvPr/>
            </p:nvSpPr>
            <p:spPr>
              <a:xfrm>
                <a:off x="4040639"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6" name="Freeform 25"/>
              <p:cNvSpPr/>
              <p:nvPr/>
            </p:nvSpPr>
            <p:spPr>
              <a:xfrm>
                <a:off x="4040639" y="28648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7" name="Freeform 26"/>
              <p:cNvSpPr/>
              <p:nvPr/>
            </p:nvSpPr>
            <p:spPr>
              <a:xfrm>
                <a:off x="4040639"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8" name="Freeform 27"/>
              <p:cNvSpPr/>
              <p:nvPr/>
            </p:nvSpPr>
            <p:spPr>
              <a:xfrm>
                <a:off x="4040639" y="30398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29" name="Freeform 28"/>
              <p:cNvSpPr/>
              <p:nvPr/>
            </p:nvSpPr>
            <p:spPr>
              <a:xfrm>
                <a:off x="3935159" y="2748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0" name="Freeform 29"/>
              <p:cNvSpPr/>
              <p:nvPr/>
            </p:nvSpPr>
            <p:spPr>
              <a:xfrm>
                <a:off x="3970440" y="33894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1" name="Freeform 30"/>
              <p:cNvSpPr/>
              <p:nvPr/>
            </p:nvSpPr>
            <p:spPr>
              <a:xfrm>
                <a:off x="3830039" y="33314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2" name="Freeform 31"/>
              <p:cNvSpPr/>
              <p:nvPr/>
            </p:nvSpPr>
            <p:spPr>
              <a:xfrm>
                <a:off x="3830039" y="32148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3" name="Freeform 32"/>
              <p:cNvSpPr/>
              <p:nvPr/>
            </p:nvSpPr>
            <p:spPr>
              <a:xfrm>
                <a:off x="4110840"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4" name="Freeform 33"/>
              <p:cNvSpPr/>
              <p:nvPr/>
            </p:nvSpPr>
            <p:spPr>
              <a:xfrm>
                <a:off x="4075920" y="28648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5" name="Freeform 34"/>
              <p:cNvSpPr/>
              <p:nvPr/>
            </p:nvSpPr>
            <p:spPr>
              <a:xfrm>
                <a:off x="4040639" y="33894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6" name="Freeform 35"/>
              <p:cNvSpPr/>
              <p:nvPr/>
            </p:nvSpPr>
            <p:spPr>
              <a:xfrm>
                <a:off x="4005360" y="35063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7" name="Freeform 36"/>
              <p:cNvSpPr/>
              <p:nvPr/>
            </p:nvSpPr>
            <p:spPr>
              <a:xfrm>
                <a:off x="3865319" y="350639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8" name="Freeform 37"/>
              <p:cNvSpPr/>
              <p:nvPr/>
            </p:nvSpPr>
            <p:spPr>
              <a:xfrm>
                <a:off x="4110840" y="33314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39" name="Freeform 38"/>
              <p:cNvSpPr/>
              <p:nvPr/>
            </p:nvSpPr>
            <p:spPr>
              <a:xfrm>
                <a:off x="3689639"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0" name="Freeform 39"/>
              <p:cNvSpPr/>
              <p:nvPr/>
            </p:nvSpPr>
            <p:spPr>
              <a:xfrm>
                <a:off x="3759839" y="33894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1" name="Freeform 40"/>
              <p:cNvSpPr/>
              <p:nvPr/>
            </p:nvSpPr>
            <p:spPr>
              <a:xfrm>
                <a:off x="3689639"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2" name="Freeform 41"/>
              <p:cNvSpPr/>
              <p:nvPr/>
            </p:nvSpPr>
            <p:spPr>
              <a:xfrm>
                <a:off x="4146120" y="32148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3" name="Freeform 42"/>
              <p:cNvSpPr/>
              <p:nvPr/>
            </p:nvSpPr>
            <p:spPr>
              <a:xfrm>
                <a:off x="4146120" y="29815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4" name="Freeform 43"/>
              <p:cNvSpPr/>
              <p:nvPr/>
            </p:nvSpPr>
            <p:spPr>
              <a:xfrm>
                <a:off x="3935159"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5" name="Freeform 44"/>
              <p:cNvSpPr/>
              <p:nvPr/>
            </p:nvSpPr>
            <p:spPr>
              <a:xfrm>
                <a:off x="3759839" y="28648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6" name="Freeform 45"/>
              <p:cNvSpPr/>
              <p:nvPr/>
            </p:nvSpPr>
            <p:spPr>
              <a:xfrm>
                <a:off x="4005360" y="2806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7" name="Freeform 46"/>
              <p:cNvSpPr/>
              <p:nvPr/>
            </p:nvSpPr>
            <p:spPr>
              <a:xfrm>
                <a:off x="4040639"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8" name="Freeform 47"/>
              <p:cNvSpPr/>
              <p:nvPr/>
            </p:nvSpPr>
            <p:spPr>
              <a:xfrm>
                <a:off x="3900240" y="33314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49" name="Freeform 48"/>
              <p:cNvSpPr/>
              <p:nvPr/>
            </p:nvSpPr>
            <p:spPr>
              <a:xfrm>
                <a:off x="3830039"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50" name="Group 49"/>
            <p:cNvGrpSpPr/>
            <p:nvPr/>
          </p:nvGrpSpPr>
          <p:grpSpPr>
            <a:xfrm>
              <a:off x="4845240" y="2748600"/>
              <a:ext cx="596879" cy="990719"/>
              <a:chOff x="4845240" y="2748600"/>
              <a:chExt cx="596879" cy="990719"/>
            </a:xfrm>
          </p:grpSpPr>
          <p:sp>
            <p:nvSpPr>
              <p:cNvPr id="51" name="Freeform 50"/>
              <p:cNvSpPr/>
              <p:nvPr/>
            </p:nvSpPr>
            <p:spPr>
              <a:xfrm>
                <a:off x="4950360"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2" name="Freeform 51"/>
              <p:cNvSpPr/>
              <p:nvPr/>
            </p:nvSpPr>
            <p:spPr>
              <a:xfrm>
                <a:off x="4915440" y="292319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3" name="Freeform 52"/>
              <p:cNvSpPr/>
              <p:nvPr/>
            </p:nvSpPr>
            <p:spPr>
              <a:xfrm>
                <a:off x="4915440" y="303983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4" name="Freeform 53"/>
              <p:cNvSpPr/>
              <p:nvPr/>
            </p:nvSpPr>
            <p:spPr>
              <a:xfrm>
                <a:off x="5055840"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5" name="Freeform 54"/>
              <p:cNvSpPr/>
              <p:nvPr/>
            </p:nvSpPr>
            <p:spPr>
              <a:xfrm>
                <a:off x="5020920" y="32731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6" name="Freeform 55"/>
              <p:cNvSpPr/>
              <p:nvPr/>
            </p:nvSpPr>
            <p:spPr>
              <a:xfrm>
                <a:off x="5090759" y="28648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7" name="Freeform 56"/>
              <p:cNvSpPr/>
              <p:nvPr/>
            </p:nvSpPr>
            <p:spPr>
              <a:xfrm>
                <a:off x="5090759"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8" name="Freeform 57"/>
              <p:cNvSpPr/>
              <p:nvPr/>
            </p:nvSpPr>
            <p:spPr>
              <a:xfrm>
                <a:off x="4985640" y="2806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9" name="Freeform 58"/>
              <p:cNvSpPr/>
              <p:nvPr/>
            </p:nvSpPr>
            <p:spPr>
              <a:xfrm>
                <a:off x="5126040" y="298152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0" name="Freeform 59"/>
              <p:cNvSpPr/>
              <p:nvPr/>
            </p:nvSpPr>
            <p:spPr>
              <a:xfrm>
                <a:off x="5090759"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1" name="Freeform 60"/>
              <p:cNvSpPr/>
              <p:nvPr/>
            </p:nvSpPr>
            <p:spPr>
              <a:xfrm>
                <a:off x="5020920" y="292319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2" name="Freeform 61"/>
              <p:cNvSpPr/>
              <p:nvPr/>
            </p:nvSpPr>
            <p:spPr>
              <a:xfrm>
                <a:off x="5196240"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3" name="Freeform 62"/>
              <p:cNvSpPr/>
              <p:nvPr/>
            </p:nvSpPr>
            <p:spPr>
              <a:xfrm>
                <a:off x="5196240" y="286488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4" name="Freeform 63"/>
              <p:cNvSpPr/>
              <p:nvPr/>
            </p:nvSpPr>
            <p:spPr>
              <a:xfrm>
                <a:off x="5196240"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5" name="Freeform 64"/>
              <p:cNvSpPr/>
              <p:nvPr/>
            </p:nvSpPr>
            <p:spPr>
              <a:xfrm>
                <a:off x="5196240" y="303983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6" name="Freeform 65"/>
              <p:cNvSpPr/>
              <p:nvPr/>
            </p:nvSpPr>
            <p:spPr>
              <a:xfrm>
                <a:off x="5090759" y="27486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7" name="Freeform 66"/>
              <p:cNvSpPr/>
              <p:nvPr/>
            </p:nvSpPr>
            <p:spPr>
              <a:xfrm>
                <a:off x="5126040" y="33894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8" name="Freeform 67"/>
              <p:cNvSpPr/>
              <p:nvPr/>
            </p:nvSpPr>
            <p:spPr>
              <a:xfrm>
                <a:off x="4985640" y="33314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9" name="Freeform 68"/>
              <p:cNvSpPr/>
              <p:nvPr/>
            </p:nvSpPr>
            <p:spPr>
              <a:xfrm>
                <a:off x="4985640" y="32148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0" name="Freeform 69"/>
              <p:cNvSpPr/>
              <p:nvPr/>
            </p:nvSpPr>
            <p:spPr>
              <a:xfrm>
                <a:off x="5266440"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1" name="Freeform 70"/>
              <p:cNvSpPr/>
              <p:nvPr/>
            </p:nvSpPr>
            <p:spPr>
              <a:xfrm>
                <a:off x="5231520" y="28648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2" name="Freeform 71"/>
              <p:cNvSpPr/>
              <p:nvPr/>
            </p:nvSpPr>
            <p:spPr>
              <a:xfrm>
                <a:off x="5196240" y="33894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3" name="Freeform 72"/>
              <p:cNvSpPr/>
              <p:nvPr/>
            </p:nvSpPr>
            <p:spPr>
              <a:xfrm>
                <a:off x="5160960" y="350639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4" name="Freeform 73"/>
              <p:cNvSpPr/>
              <p:nvPr/>
            </p:nvSpPr>
            <p:spPr>
              <a:xfrm>
                <a:off x="5020920" y="3506399"/>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5" name="Freeform 74"/>
              <p:cNvSpPr/>
              <p:nvPr/>
            </p:nvSpPr>
            <p:spPr>
              <a:xfrm>
                <a:off x="5266440" y="33314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6" name="Freeform 75"/>
              <p:cNvSpPr/>
              <p:nvPr/>
            </p:nvSpPr>
            <p:spPr>
              <a:xfrm>
                <a:off x="4845240"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7" name="Freeform 76"/>
              <p:cNvSpPr/>
              <p:nvPr/>
            </p:nvSpPr>
            <p:spPr>
              <a:xfrm>
                <a:off x="4915440" y="338940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8" name="Freeform 77"/>
              <p:cNvSpPr/>
              <p:nvPr/>
            </p:nvSpPr>
            <p:spPr>
              <a:xfrm>
                <a:off x="4845240"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9" name="Freeform 78"/>
              <p:cNvSpPr/>
              <p:nvPr/>
            </p:nvSpPr>
            <p:spPr>
              <a:xfrm>
                <a:off x="5301719" y="321480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0" name="Freeform 79"/>
              <p:cNvSpPr/>
              <p:nvPr/>
            </p:nvSpPr>
            <p:spPr>
              <a:xfrm>
                <a:off x="5301719" y="29815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1" name="Freeform 80"/>
              <p:cNvSpPr/>
              <p:nvPr/>
            </p:nvSpPr>
            <p:spPr>
              <a:xfrm>
                <a:off x="5090759" y="3156479"/>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2" name="Freeform 81"/>
              <p:cNvSpPr/>
              <p:nvPr/>
            </p:nvSpPr>
            <p:spPr>
              <a:xfrm>
                <a:off x="4915440" y="2864880"/>
                <a:ext cx="14004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3" name="Freeform 82"/>
              <p:cNvSpPr/>
              <p:nvPr/>
            </p:nvSpPr>
            <p:spPr>
              <a:xfrm>
                <a:off x="5160960" y="28069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4" name="Freeform 83"/>
              <p:cNvSpPr/>
              <p:nvPr/>
            </p:nvSpPr>
            <p:spPr>
              <a:xfrm>
                <a:off x="5196240" y="327312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5" name="Freeform 84"/>
              <p:cNvSpPr/>
              <p:nvPr/>
            </p:nvSpPr>
            <p:spPr>
              <a:xfrm>
                <a:off x="5055840" y="333144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6" name="Freeform 85"/>
              <p:cNvSpPr/>
              <p:nvPr/>
            </p:nvSpPr>
            <p:spPr>
              <a:xfrm>
                <a:off x="4985640" y="3098160"/>
                <a:ext cx="140400" cy="2329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grpSp>
        <p:nvGrpSpPr>
          <p:cNvPr id="87" name="Group 86"/>
          <p:cNvGrpSpPr/>
          <p:nvPr/>
        </p:nvGrpSpPr>
        <p:grpSpPr>
          <a:xfrm>
            <a:off x="3788280" y="1327680"/>
            <a:ext cx="1218240" cy="658800"/>
            <a:chOff x="3788280" y="1327680"/>
            <a:chExt cx="1218240" cy="658800"/>
          </a:xfrm>
        </p:grpSpPr>
        <p:sp>
          <p:nvSpPr>
            <p:cNvPr id="88" name="Freeform 87"/>
            <p:cNvSpPr/>
            <p:nvPr/>
          </p:nvSpPr>
          <p:spPr>
            <a:xfrm>
              <a:off x="3928680" y="1531439"/>
              <a:ext cx="377280" cy="22320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9" name="Freeform 88"/>
            <p:cNvSpPr/>
            <p:nvPr/>
          </p:nvSpPr>
          <p:spPr>
            <a:xfrm flipH="1">
              <a:off x="4294800" y="1529640"/>
              <a:ext cx="376920" cy="22320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6E6FF"/>
            </a:solidFill>
            <a:ln>
              <a:noFill/>
              <a:prstDash val="solid"/>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nvGrpSpPr>
            <p:cNvPr id="90" name="Group 89"/>
            <p:cNvGrpSpPr/>
            <p:nvPr/>
          </p:nvGrpSpPr>
          <p:grpSpPr>
            <a:xfrm>
              <a:off x="4542479" y="1327680"/>
              <a:ext cx="464041" cy="658800"/>
              <a:chOff x="4542479" y="1327680"/>
              <a:chExt cx="464041" cy="658800"/>
            </a:xfrm>
          </p:grpSpPr>
          <p:sp>
            <p:nvSpPr>
              <p:cNvPr id="91" name="Freeform 90"/>
              <p:cNvSpPr/>
              <p:nvPr/>
            </p:nvSpPr>
            <p:spPr>
              <a:xfrm>
                <a:off x="4624200" y="15987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2" name="Freeform 91"/>
              <p:cNvSpPr/>
              <p:nvPr/>
            </p:nvSpPr>
            <p:spPr>
              <a:xfrm>
                <a:off x="4597200" y="14439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3" name="Freeform 92"/>
              <p:cNvSpPr/>
              <p:nvPr/>
            </p:nvSpPr>
            <p:spPr>
              <a:xfrm>
                <a:off x="4597200" y="15213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4" name="Freeform 93"/>
              <p:cNvSpPr/>
              <p:nvPr/>
            </p:nvSpPr>
            <p:spPr>
              <a:xfrm>
                <a:off x="4706280" y="156023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5" name="Freeform 94"/>
              <p:cNvSpPr/>
              <p:nvPr/>
            </p:nvSpPr>
            <p:spPr>
              <a:xfrm>
                <a:off x="4678920" y="167651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6" name="Freeform 95"/>
              <p:cNvSpPr/>
              <p:nvPr/>
            </p:nvSpPr>
            <p:spPr>
              <a:xfrm>
                <a:off x="4733640" y="140508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7" name="Freeform 96"/>
              <p:cNvSpPr/>
              <p:nvPr/>
            </p:nvSpPr>
            <p:spPr>
              <a:xfrm>
                <a:off x="4733640" y="167651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8" name="Freeform 97"/>
              <p:cNvSpPr/>
              <p:nvPr/>
            </p:nvSpPr>
            <p:spPr>
              <a:xfrm>
                <a:off x="4651560" y="136620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9" name="Freeform 98"/>
              <p:cNvSpPr/>
              <p:nvPr/>
            </p:nvSpPr>
            <p:spPr>
              <a:xfrm>
                <a:off x="4761000" y="148247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0" name="Freeform 99"/>
              <p:cNvSpPr/>
              <p:nvPr/>
            </p:nvSpPr>
            <p:spPr>
              <a:xfrm>
                <a:off x="4733640" y="15987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1" name="Freeform 100"/>
              <p:cNvSpPr/>
              <p:nvPr/>
            </p:nvSpPr>
            <p:spPr>
              <a:xfrm>
                <a:off x="4678920" y="14439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2" name="Freeform 101"/>
              <p:cNvSpPr/>
              <p:nvPr/>
            </p:nvSpPr>
            <p:spPr>
              <a:xfrm>
                <a:off x="4815720" y="15987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3" name="Freeform 102"/>
              <p:cNvSpPr/>
              <p:nvPr/>
            </p:nvSpPr>
            <p:spPr>
              <a:xfrm>
                <a:off x="4815720" y="140508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4" name="Freeform 103"/>
              <p:cNvSpPr/>
              <p:nvPr/>
            </p:nvSpPr>
            <p:spPr>
              <a:xfrm>
                <a:off x="4815720" y="167651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5" name="Freeform 104"/>
              <p:cNvSpPr/>
              <p:nvPr/>
            </p:nvSpPr>
            <p:spPr>
              <a:xfrm>
                <a:off x="4815720" y="15213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6" name="Freeform 105"/>
              <p:cNvSpPr/>
              <p:nvPr/>
            </p:nvSpPr>
            <p:spPr>
              <a:xfrm>
                <a:off x="4733640" y="132768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7" name="Freeform 106"/>
              <p:cNvSpPr/>
              <p:nvPr/>
            </p:nvSpPr>
            <p:spPr>
              <a:xfrm>
                <a:off x="4761000" y="175392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8" name="Freeform 107"/>
              <p:cNvSpPr/>
              <p:nvPr/>
            </p:nvSpPr>
            <p:spPr>
              <a:xfrm>
                <a:off x="4651560" y="171540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9" name="Freeform 108"/>
              <p:cNvSpPr/>
              <p:nvPr/>
            </p:nvSpPr>
            <p:spPr>
              <a:xfrm>
                <a:off x="4651560" y="163764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0" name="Freeform 109"/>
              <p:cNvSpPr/>
              <p:nvPr/>
            </p:nvSpPr>
            <p:spPr>
              <a:xfrm>
                <a:off x="4870079" y="156023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1" name="Freeform 110"/>
              <p:cNvSpPr/>
              <p:nvPr/>
            </p:nvSpPr>
            <p:spPr>
              <a:xfrm>
                <a:off x="4843080" y="140508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2" name="Freeform 111"/>
              <p:cNvSpPr/>
              <p:nvPr/>
            </p:nvSpPr>
            <p:spPr>
              <a:xfrm>
                <a:off x="4815720" y="175392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3" name="Freeform 112"/>
              <p:cNvSpPr/>
              <p:nvPr/>
            </p:nvSpPr>
            <p:spPr>
              <a:xfrm>
                <a:off x="4788360" y="183168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4" name="Freeform 113"/>
              <p:cNvSpPr/>
              <p:nvPr/>
            </p:nvSpPr>
            <p:spPr>
              <a:xfrm>
                <a:off x="4678920" y="183168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5" name="Freeform 114"/>
              <p:cNvSpPr/>
              <p:nvPr/>
            </p:nvSpPr>
            <p:spPr>
              <a:xfrm>
                <a:off x="4870079" y="171540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6" name="Freeform 115"/>
              <p:cNvSpPr/>
              <p:nvPr/>
            </p:nvSpPr>
            <p:spPr>
              <a:xfrm>
                <a:off x="4542479" y="156023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7" name="Freeform 116"/>
              <p:cNvSpPr/>
              <p:nvPr/>
            </p:nvSpPr>
            <p:spPr>
              <a:xfrm>
                <a:off x="4597200" y="175392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8" name="Freeform 117"/>
              <p:cNvSpPr/>
              <p:nvPr/>
            </p:nvSpPr>
            <p:spPr>
              <a:xfrm>
                <a:off x="4542479" y="167651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19" name="Freeform 118"/>
              <p:cNvSpPr/>
              <p:nvPr/>
            </p:nvSpPr>
            <p:spPr>
              <a:xfrm>
                <a:off x="4897440" y="163764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0" name="Freeform 119"/>
              <p:cNvSpPr/>
              <p:nvPr/>
            </p:nvSpPr>
            <p:spPr>
              <a:xfrm>
                <a:off x="4897440" y="148247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1" name="Freeform 120"/>
              <p:cNvSpPr/>
              <p:nvPr/>
            </p:nvSpPr>
            <p:spPr>
              <a:xfrm>
                <a:off x="4733640" y="159876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2" name="Freeform 121"/>
              <p:cNvSpPr/>
              <p:nvPr/>
            </p:nvSpPr>
            <p:spPr>
              <a:xfrm>
                <a:off x="4597200" y="140508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3" name="Freeform 122"/>
              <p:cNvSpPr/>
              <p:nvPr/>
            </p:nvSpPr>
            <p:spPr>
              <a:xfrm>
                <a:off x="4788360" y="136620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4" name="Freeform 123"/>
              <p:cNvSpPr/>
              <p:nvPr/>
            </p:nvSpPr>
            <p:spPr>
              <a:xfrm>
                <a:off x="4815720" y="167651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5" name="Freeform 124"/>
              <p:cNvSpPr/>
              <p:nvPr/>
            </p:nvSpPr>
            <p:spPr>
              <a:xfrm>
                <a:off x="4706280" y="1715400"/>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6" name="Freeform 125"/>
              <p:cNvSpPr/>
              <p:nvPr/>
            </p:nvSpPr>
            <p:spPr>
              <a:xfrm>
                <a:off x="4651560" y="1560239"/>
                <a:ext cx="109080" cy="154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9360">
                <a:solidFill>
                  <a:srgbClr val="000000"/>
                </a:solidFill>
                <a:prstDash val="solid"/>
                <a:miter/>
              </a:ln>
            </p:spPr>
            <p:txBody>
              <a:bodyPr vert="horz" wrap="non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nvGrpSpPr>
            <p:cNvPr id="127" name="Group 126"/>
            <p:cNvGrpSpPr/>
            <p:nvPr/>
          </p:nvGrpSpPr>
          <p:grpSpPr>
            <a:xfrm>
              <a:off x="3788280" y="1508760"/>
              <a:ext cx="174239" cy="254520"/>
              <a:chOff x="3788280" y="1508760"/>
              <a:chExt cx="174239" cy="254520"/>
            </a:xfrm>
          </p:grpSpPr>
          <p:sp>
            <p:nvSpPr>
              <p:cNvPr id="128" name="Freeform 127"/>
              <p:cNvSpPr/>
              <p:nvPr/>
            </p:nvSpPr>
            <p:spPr>
              <a:xfrm>
                <a:off x="3788280" y="1508760"/>
                <a:ext cx="104400" cy="159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29" name="Freeform 128"/>
              <p:cNvSpPr/>
              <p:nvPr/>
            </p:nvSpPr>
            <p:spPr>
              <a:xfrm>
                <a:off x="3858119" y="1604160"/>
                <a:ext cx="104400" cy="159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200 f10 1"/>
                  <a:gd name="f16" fmla="*/ 18400 f10 1"/>
                  <a:gd name="f17" fmla="*/ 18400 f11 1"/>
                  <a:gd name="f18" fmla="*/ 3200 f11 1"/>
                  <a:gd name="f19" fmla="*/ f12 1 f2"/>
                  <a:gd name="f20" fmla="*/ f13 1 f2"/>
                  <a:gd name="f21" fmla="*/ f14 1 f2"/>
                  <a:gd name="f22" fmla="*/ 10800 f10 1"/>
                  <a:gd name="f23" fmla="*/ 0 f11 1"/>
                  <a:gd name="f24" fmla="*/ 3160 f10 1"/>
                  <a:gd name="f25" fmla="*/ 3160 f11 1"/>
                  <a:gd name="f26" fmla="*/ 0 f10 1"/>
                  <a:gd name="f27" fmla="*/ 10800 f11 1"/>
                  <a:gd name="f28" fmla="*/ 18440 f11 1"/>
                  <a:gd name="f29" fmla="*/ 21600 f11 1"/>
                  <a:gd name="f30" fmla="*/ 18440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gradFill>
                <a:gsLst>
                  <a:gs pos="0">
                    <a:srgbClr val="000080"/>
                  </a:gs>
                  <a:gs pos="100000">
                    <a:srgbClr val="FFFFFF"/>
                  </a:gs>
                </a:gsLst>
                <a:lin ang="2700000"/>
              </a:gradFill>
              <a:ln w="6480">
                <a:solidFill>
                  <a:srgbClr val="000000"/>
                </a:solidFill>
                <a:prstDash val="solid"/>
                <a:miter/>
              </a:ln>
            </p:spPr>
            <p:txBody>
              <a:bodyPr vert="horz" wrap="square" lIns="90000" tIns="46800" rIns="90000" bIns="46800" anchor="ctr"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grpSp>
      </p:grpSp>
      <p:sp>
        <p:nvSpPr>
          <p:cNvPr id="130" name="Freeform 129"/>
          <p:cNvSpPr/>
          <p:nvPr/>
        </p:nvSpPr>
        <p:spPr>
          <a:xfrm>
            <a:off x="941399" y="2441520"/>
            <a:ext cx="476280" cy="94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90000" tIns="45000" rIns="90000" bIns="450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8" name="Date Placeholder 2"/>
          <p:cNvSpPr>
            <a:spLocks noGrp="1"/>
          </p:cNvSpPr>
          <p:nvPr>
            <p:ph type="dt" sz="half" idx="11"/>
          </p:nvPr>
        </p:nvSpPr>
        <p:spPr/>
        <p:txBody>
          <a:bodyPr/>
          <a:lstStyle/>
          <a:p>
            <a:pPr lvl="0"/>
            <a:r>
              <a:rPr lang="en-US" smtClean="0"/>
              <a:t>23/10-2012</a:t>
            </a:r>
            <a:endParaRPr lang="en-US"/>
          </a:p>
        </p:txBody>
      </p:sp>
      <p:sp>
        <p:nvSpPr>
          <p:cNvPr id="9" name="Slide Number Placeholder 3"/>
          <p:cNvSpPr>
            <a:spLocks noGrp="1"/>
          </p:cNvSpPr>
          <p:nvPr>
            <p:ph type="sldNum" sz="quarter" idx="12"/>
          </p:nvPr>
        </p:nvSpPr>
        <p:spPr/>
        <p:txBody>
          <a:bodyPr/>
          <a:lstStyle/>
          <a:p>
            <a:pPr lvl="0"/>
            <a:fld id="{74B59678-D4E5-4171-BC73-73124B311A2D}" type="slidenum">
              <a:t>57</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Could the binary </a:t>
            </a:r>
            <a:br>
              <a:rPr lang="en-US"/>
            </a:br>
            <a:r>
              <a:rPr lang="en-US"/>
              <a:t>scaling be wrong?</a:t>
            </a:r>
          </a:p>
        </p:txBody>
      </p:sp>
      <p:sp>
        <p:nvSpPr>
          <p:cNvPr id="3" name="Text Placeholder 2"/>
          <p:cNvSpPr txBox="1">
            <a:spLocks noGrp="1"/>
          </p:cNvSpPr>
          <p:nvPr>
            <p:ph type="body" idx="4294967295"/>
          </p:nvPr>
        </p:nvSpPr>
        <p:spPr>
          <a:xfrm>
            <a:off x="248040" y="4532760"/>
            <a:ext cx="8541360" cy="159300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marL="0" lvl="0" indent="0"/>
            <a:r>
              <a:rPr lang="en-US">
                <a:latin typeface="" pitchFamily="16"/>
              </a:rPr>
              <a:t>Direct photons does not interact with final state hadronic matter!</a:t>
            </a:r>
          </a:p>
          <a:p>
            <a:pPr marL="0" lvl="0" indent="0"/>
            <a:r>
              <a:rPr lang="en-US">
                <a:latin typeface="Albany AMT" pitchFamily="34"/>
              </a:rPr>
              <a:t>Direct photons shows no nuclear modification and therefore confirm binary scaling of hard processes!</a:t>
            </a:r>
          </a:p>
        </p:txBody>
      </p:sp>
      <p:pic>
        <p:nvPicPr>
          <p:cNvPr id="4" name="Picture 3"/>
          <p:cNvPicPr>
            <a:picLocks noChangeAspect="1"/>
          </p:cNvPicPr>
          <p:nvPr/>
        </p:nvPicPr>
        <p:blipFill>
          <a:blip r:embed="rId6">
            <a:lum/>
            <a:alphaModFix/>
          </a:blip>
          <a:srcRect/>
          <a:stretch>
            <a:fillRect/>
          </a:stretch>
        </p:blipFill>
        <p:spPr>
          <a:xfrm>
            <a:off x="4932720" y="2213640"/>
            <a:ext cx="4002840" cy="1640160"/>
          </a:xfrm>
          <a:prstGeom prst="rect">
            <a:avLst/>
          </a:prstGeom>
          <a:noFill/>
          <a:ln>
            <a:noFill/>
          </a:ln>
        </p:spPr>
      </p:pic>
      <p:sp>
        <p:nvSpPr>
          <p:cNvPr id="5" name="TextBox 4"/>
          <p:cNvSpPr txBox="1"/>
          <p:nvPr/>
        </p:nvSpPr>
        <p:spPr>
          <a:xfrm>
            <a:off x="5187960" y="1585080"/>
            <a:ext cx="3484800" cy="40284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Source of direct photons</a:t>
            </a:r>
          </a:p>
        </p:txBody>
      </p:sp>
      <p:pic>
        <p:nvPicPr>
          <p:cNvPr id="6" name="Picture 17"/>
          <p:cNvPicPr>
            <a:picLocks noChangeAspect="1"/>
          </p:cNvPicPr>
          <p:nvPr/>
        </p:nvPicPr>
        <p:blipFill>
          <a:blip r:embed="rId7">
            <a:lum/>
            <a:alphaModFix/>
          </a:blip>
          <a:srcRect/>
          <a:stretch>
            <a:fillRect/>
          </a:stretch>
        </p:blipFill>
        <p:spPr>
          <a:xfrm>
            <a:off x="152640" y="1371599"/>
            <a:ext cx="4674960" cy="3098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4E4A254A-88C9-460F-90C9-852578107F5E}" type="slidenum">
              <a:t>58</a:t>
            </a:fld>
            <a:endParaRPr lang="en-US"/>
          </a:p>
        </p:txBody>
      </p:sp>
      <p:sp>
        <p:nvSpPr>
          <p:cNvPr id="2" name="Title 1"/>
          <p:cNvSpPr txBox="1">
            <a:spLocks noGrp="1"/>
          </p:cNvSpPr>
          <p:nvPr>
            <p:ph type="title" idx="4294967295"/>
          </p:nvPr>
        </p:nvSpPr>
        <p:spPr>
          <a:xfrm>
            <a:off x="1113480" y="-47520"/>
            <a:ext cx="7801920" cy="1238039"/>
          </a:xfrm>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New “standard candle” at LHC: ATLAS measures Z bosons</a:t>
            </a:r>
          </a:p>
        </p:txBody>
      </p:sp>
      <p:sp>
        <p:nvSpPr>
          <p:cNvPr id="3" name="Text Placeholder 2"/>
          <p:cNvSpPr txBox="1">
            <a:spLocks noGrp="1"/>
          </p:cNvSpPr>
          <p:nvPr>
            <p:ph type="body" idx="4294967295"/>
          </p:nvPr>
        </p:nvSpPr>
        <p:spPr>
          <a:xfrm>
            <a:off x="457200" y="4572000"/>
            <a:ext cx="8229600" cy="115956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3"/>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5"/>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a:latin typeface="" pitchFamily="16"/>
              </a:rPr>
              <a:t>The Z does not interact strongly and so can also be used to check binary scaling at LHC</a:t>
            </a:r>
          </a:p>
        </p:txBody>
      </p:sp>
      <p:pic>
        <p:nvPicPr>
          <p:cNvPr id="4" name="Picture 3"/>
          <p:cNvPicPr>
            <a:picLocks noChangeAspect="1"/>
          </p:cNvPicPr>
          <p:nvPr/>
        </p:nvPicPr>
        <p:blipFill>
          <a:blip r:embed="rId6">
            <a:lum/>
            <a:alphaModFix/>
          </a:blip>
          <a:srcRect/>
          <a:stretch>
            <a:fillRect/>
          </a:stretch>
        </p:blipFill>
        <p:spPr>
          <a:xfrm>
            <a:off x="457200" y="1482840"/>
            <a:ext cx="3788639" cy="2631960"/>
          </a:xfrm>
          <a:prstGeom prst="rect">
            <a:avLst/>
          </a:prstGeom>
          <a:noFill/>
          <a:ln>
            <a:noFill/>
          </a:ln>
        </p:spPr>
      </p:pic>
      <p:pic>
        <p:nvPicPr>
          <p:cNvPr id="5" name="Picture 4"/>
          <p:cNvPicPr>
            <a:picLocks noChangeAspect="1"/>
          </p:cNvPicPr>
          <p:nvPr/>
        </p:nvPicPr>
        <p:blipFill>
          <a:blip r:embed="rId7">
            <a:lum/>
            <a:alphaModFix/>
          </a:blip>
          <a:srcRect/>
          <a:stretch>
            <a:fillRect/>
          </a:stretch>
        </p:blipFill>
        <p:spPr>
          <a:xfrm>
            <a:off x="5204520" y="1371599"/>
            <a:ext cx="3025080" cy="29023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lvl="0"/>
            <a:fld id="{895BC197-2B6E-4A53-963A-EE4D71F5BD6B}" type="slidenum">
              <a:t>59</a:t>
            </a:fld>
            <a:endParaRPr lang="en-US" dirty="0"/>
          </a:p>
        </p:txBody>
      </p:sp>
      <p:pic>
        <p:nvPicPr>
          <p:cNvPr id="2" name="Picture Placeholder 1"/>
          <p:cNvPicPr>
            <a:picLocks noGrp="1" noChangeAspect="1"/>
          </p:cNvPicPr>
          <p:nvPr>
            <p:ph type="pic" idx="4294967295"/>
          </p:nvPr>
        </p:nvPicPr>
        <p:blipFill>
          <a:blip r:embed="rId3">
            <a:extLst>
              <a:ext uri="{28A0092B-C50C-407E-A947-70E740481C1C}">
                <a14:useLocalDpi xmlns:a14="http://schemas.microsoft.com/office/drawing/2010/main" val="0"/>
              </a:ext>
            </a:extLst>
          </a:blip>
          <a:stretch>
            <a:fillRect/>
          </a:stretch>
        </p:blipFill>
        <p:spPr>
          <a:xfrm>
            <a:off x="662782" y="1455002"/>
            <a:ext cx="3603320" cy="4515603"/>
          </a:xfrm>
        </p:spPr>
      </p:pic>
      <p:sp>
        <p:nvSpPr>
          <p:cNvPr id="3" name="Title 2"/>
          <p:cNvSpPr txBox="1">
            <a:spLocks noGrp="1"/>
          </p:cNvSpPr>
          <p:nvPr>
            <p:ph type="title" idx="4294967295"/>
          </p:nvPr>
        </p:nvSpPr>
        <p:spPr>
          <a:xfrm>
            <a:off x="1370435" y="-58767"/>
            <a:ext cx="7315296" cy="125551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E</a:t>
            </a:r>
            <a:r>
              <a:rPr lang="en-US" dirty="0" smtClean="0"/>
              <a:t>lliptic </a:t>
            </a:r>
            <a:r>
              <a:rPr lang="en-US" dirty="0"/>
              <a:t>and triangular </a:t>
            </a:r>
            <a:r>
              <a:rPr lang="en-US" dirty="0" smtClean="0"/>
              <a:t>flow for identified </a:t>
            </a:r>
            <a:r>
              <a:rPr lang="en-US" dirty="0"/>
              <a:t>particles at high </a:t>
            </a:r>
            <a:r>
              <a:rPr lang="en-US" dirty="0" smtClean="0"/>
              <a:t>p</a:t>
            </a:r>
            <a:r>
              <a:rPr lang="en-US" baseline="-25000" dirty="0" smtClean="0"/>
              <a:t>T</a:t>
            </a:r>
            <a:endParaRPr lang="en-US" baseline="-25000" dirty="0"/>
          </a:p>
        </p:txBody>
      </p:sp>
      <p:sp>
        <p:nvSpPr>
          <p:cNvPr id="4" name="Text Placeholder 3"/>
          <p:cNvSpPr txBox="1">
            <a:spLocks noGrp="1"/>
          </p:cNvSpPr>
          <p:nvPr>
            <p:ph type="body" idx="4294967295"/>
          </p:nvPr>
        </p:nvSpPr>
        <p:spPr>
          <a:xfrm>
            <a:off x="4673113" y="4157161"/>
            <a:ext cx="4015232" cy="1491934"/>
          </a:xfrm>
        </p:spPr>
        <p:txBody>
          <a:bodyPr/>
          <a:lstStyle>
            <a:defPPr marL="432000" marR="0" lvl="0" indent="-324000">
              <a:spcBef>
                <a:spcPts val="0"/>
              </a:spcBef>
              <a:spcAft>
                <a:spcPts val="1417"/>
              </a:spcAft>
              <a:buSzPct val="45000"/>
              <a:buFont typeface="StarSymbol"/>
              <a:buNone/>
              <a:defRPr lang="en-US" sz="3200" b="0" i="0" u="none" strike="noStrike" kern="1200">
                <a:ln>
                  <a:noFill/>
                </a:ln>
                <a:latin typeface="Liberation Sans" pitchFamily="18"/>
                <a:ea typeface="Droid Sans Fallback" pitchFamily="2"/>
                <a:cs typeface="DejaVu Sans" pitchFamily="2"/>
              </a:defRPr>
            </a:defPPr>
            <a:lvl1pPr marL="432000" marR="0" lvl="0" indent="-324000">
              <a:spcBef>
                <a:spcPts val="0"/>
              </a:spcBef>
              <a:spcAft>
                <a:spcPts val="1417"/>
              </a:spcAft>
              <a:buSzPct val="45000"/>
              <a:buFont typeface="StarSymbol"/>
              <a:buChar char="●"/>
              <a:defRPr lang="en-US" sz="3200" b="0" i="0" u="none" strike="noStrike" kern="1200">
                <a:ln>
                  <a:noFill/>
                </a:ln>
                <a:latin typeface="Liberation Sans" pitchFamily="18"/>
                <a:ea typeface="Droid Sans Fallback" pitchFamily="2"/>
                <a:cs typeface="DejaVu Sans" pitchFamily="2"/>
              </a:defRPr>
            </a:lvl1pPr>
            <a:lvl2pPr marL="864000" marR="0" lvl="1" indent="-324000">
              <a:spcBef>
                <a:spcPts val="0"/>
              </a:spcBef>
              <a:spcAft>
                <a:spcPts val="1134"/>
              </a:spcAft>
              <a:buSzPct val="45000"/>
              <a:buFont typeface="StarSymbol"/>
              <a:buChar char="●"/>
              <a:defRPr lang="en-US" sz="2800" b="0" i="0" u="none" strike="noStrike" kern="1200">
                <a:ln>
                  <a:noFill/>
                </a:ln>
                <a:latin typeface="Liberation Sans" pitchFamily="18"/>
                <a:ea typeface="Droid Sans Fallback" pitchFamily="2"/>
                <a:cs typeface="DejaVu Sans" pitchFamily="2"/>
              </a:defRPr>
            </a:lvl2pPr>
            <a:lvl3pPr marL="1295999" marR="0" lvl="2" indent="-288000">
              <a:spcBef>
                <a:spcPts val="0"/>
              </a:spcBef>
              <a:spcAft>
                <a:spcPts val="850"/>
              </a:spcAft>
              <a:buSzPct val="75000"/>
              <a:buFont typeface="StarSymbol"/>
              <a:buChar char="–"/>
              <a:defRPr lang="en-US" sz="2400" b="0" i="0" u="none" strike="noStrike" kern="1200">
                <a:ln>
                  <a:noFill/>
                </a:ln>
                <a:latin typeface="Liberation Sans" pitchFamily="18"/>
                <a:ea typeface="Droid Sans Fallback" pitchFamily="2"/>
                <a:cs typeface="DejaVu Sans" pitchFamily="2"/>
              </a:defRPr>
            </a:lvl3pPr>
            <a:lvl4pPr marL="1728000" marR="0" lvl="3" indent="-216000">
              <a:spcBef>
                <a:spcPts val="0"/>
              </a:spcBef>
              <a:spcAft>
                <a:spcPts val="567"/>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4pPr>
            <a:lvl5pPr marL="2160000" marR="0" lvl="4" indent="-216000">
              <a:spcBef>
                <a:spcPts val="0"/>
              </a:spcBef>
              <a:spcAft>
                <a:spcPts val="283"/>
              </a:spcAft>
              <a:buSzPct val="75000"/>
              <a:buFont typeface="StarSymbol"/>
              <a:buChar char="–"/>
              <a:defRPr lang="en-US" sz="2000" b="0" i="0" u="none" strike="noStrike" kern="1200">
                <a:ln>
                  <a:noFill/>
                </a:ln>
                <a:latin typeface="Liberation Sans" pitchFamily="18"/>
                <a:ea typeface="Droid Sans Fallback" pitchFamily="2"/>
                <a:cs typeface="DejaVu Sans"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9pPr>
          </a:lstStyle>
          <a:p>
            <a:pPr lvl="0"/>
            <a:r>
              <a:rPr lang="en-US" dirty="0" smtClean="0"/>
              <a:t>PID using “clean” regions of dE/dx on the relativistic rise</a:t>
            </a:r>
            <a:endParaRPr lang="en-US" dirty="0"/>
          </a:p>
        </p:txBody>
      </p:sp>
      <p:pic>
        <p:nvPicPr>
          <p:cNvPr id="6" name="Picture 5"/>
          <p:cNvPicPr>
            <a:picLocks noChangeAspect="1"/>
          </p:cNvPicPr>
          <p:nvPr/>
        </p:nvPicPr>
        <p:blipFill>
          <a:blip r:embed="rId4">
            <a:lum/>
            <a:alphaModFix/>
          </a:blip>
          <a:srcRect/>
          <a:stretch>
            <a:fillRect/>
          </a:stretch>
        </p:blipFill>
        <p:spPr>
          <a:xfrm>
            <a:off x="4926270" y="2123062"/>
            <a:ext cx="2902975" cy="1948570"/>
          </a:xfrm>
          <a:prstGeom prst="rect">
            <a:avLst/>
          </a:prstGeom>
          <a:noFill/>
          <a:ln>
            <a:noFill/>
          </a:ln>
        </p:spPr>
      </p:pic>
      <p:sp>
        <p:nvSpPr>
          <p:cNvPr id="7" name="TextBox 6"/>
          <p:cNvSpPr txBox="1"/>
          <p:nvPr/>
        </p:nvSpPr>
        <p:spPr>
          <a:xfrm>
            <a:off x="4877330" y="1543121"/>
            <a:ext cx="3197947" cy="583857"/>
          </a:xfrm>
          <a:prstGeom prst="rect">
            <a:avLst/>
          </a:prstGeom>
          <a:noFill/>
          <a:ln>
            <a:noFill/>
          </a:ln>
        </p:spPr>
        <p:txBody>
          <a:bodyPr vert="horz" wrap="none" lIns="81639" tIns="40820" rIns="81639" bIns="40820" anchorCtr="0" compatLnSpc="0">
            <a:spAutoFit/>
          </a:bodyPr>
          <a:lstStyle/>
          <a:p>
            <a:pPr algn="ctr" hangingPunct="0"/>
            <a:r>
              <a:rPr lang="en-US" sz="1600" dirty="0">
                <a:solidFill>
                  <a:schemeClr val="bg1"/>
                </a:solidFill>
                <a:latin typeface="Liberation Sans" pitchFamily="18"/>
                <a:ea typeface="Droid Sans Fallback" pitchFamily="2"/>
                <a:cs typeface="DejaVu Sans" pitchFamily="2"/>
              </a:rPr>
              <a:t>PID using TPC: dE/dx - &lt;dE/dx&gt;</a:t>
            </a:r>
            <a:r>
              <a:rPr lang="en-US" sz="1600" baseline="-33000" dirty="0">
                <a:solidFill>
                  <a:schemeClr val="bg1"/>
                </a:solidFill>
                <a:latin typeface="Liberation Sans" pitchFamily="34"/>
                <a:ea typeface="Liberation Sans" pitchFamily="34"/>
                <a:cs typeface="Liberation Sans" pitchFamily="34"/>
              </a:rPr>
              <a:t>π</a:t>
            </a:r>
          </a:p>
          <a:p>
            <a:pPr algn="ctr" hangingPunct="0"/>
            <a:r>
              <a:rPr lang="sv-SE" dirty="0">
                <a:solidFill>
                  <a:schemeClr val="bg1"/>
                </a:solidFill>
                <a:latin typeface="Liberation Sans" pitchFamily="18"/>
                <a:ea typeface="Droid Sans Fallback" pitchFamily="2"/>
                <a:cs typeface="DejaVu Sans" pitchFamily="2"/>
              </a:rPr>
              <a:t>4.5 &lt; p</a:t>
            </a:r>
            <a:r>
              <a:rPr lang="sv-SE" baseline="-25000" dirty="0">
                <a:solidFill>
                  <a:schemeClr val="bg1"/>
                </a:solidFill>
                <a:latin typeface="Liberation Sans" pitchFamily="18"/>
                <a:ea typeface="Droid Sans Fallback" pitchFamily="2"/>
                <a:cs typeface="DejaVu Sans" pitchFamily="2"/>
              </a:rPr>
              <a:t>T</a:t>
            </a:r>
            <a:r>
              <a:rPr lang="sv-SE" dirty="0">
                <a:solidFill>
                  <a:schemeClr val="bg1"/>
                </a:solidFill>
                <a:latin typeface="Liberation Sans" pitchFamily="18"/>
                <a:ea typeface="Droid Sans Fallback" pitchFamily="2"/>
                <a:cs typeface="DejaVu Sans" pitchFamily="2"/>
              </a:rPr>
              <a:t> &lt; 5.0 </a:t>
            </a:r>
            <a:r>
              <a:rPr lang="sv-SE" dirty="0" smtClean="0">
                <a:solidFill>
                  <a:schemeClr val="bg1"/>
                </a:solidFill>
                <a:latin typeface="Liberation Sans" pitchFamily="18"/>
                <a:ea typeface="Droid Sans Fallback" pitchFamily="2"/>
                <a:cs typeface="DejaVu Sans" pitchFamily="2"/>
              </a:rPr>
              <a:t>GeV/c</a:t>
            </a:r>
            <a:endParaRPr lang="en-US" dirty="0">
              <a:solidFill>
                <a:schemeClr val="bg1"/>
              </a:solidFill>
              <a:latin typeface="Liberation Sans" pitchFamily="18"/>
              <a:ea typeface="Droid Sans Fallback" pitchFamily="2"/>
              <a:cs typeface="DejaVu Sans" pitchFamily="2"/>
            </a:endParaRPr>
          </a:p>
        </p:txBody>
      </p:sp>
      <p:sp>
        <p:nvSpPr>
          <p:cNvPr id="11" name="Rectangle 10"/>
          <p:cNvSpPr/>
          <p:nvPr/>
        </p:nvSpPr>
        <p:spPr>
          <a:xfrm>
            <a:off x="1718381" y="5877272"/>
            <a:ext cx="1379380" cy="699309"/>
          </a:xfrm>
          <a:prstGeom prst="rect">
            <a:avLst/>
          </a:prstGeom>
        </p:spPr>
        <p:txBody>
          <a:bodyPr wrap="none" lIns="82945" tIns="41473" rIns="82945" bIns="41473">
            <a:spAutoFit/>
          </a:bodyPr>
          <a:lstStyle/>
          <a:p>
            <a:pPr algn="ctr"/>
            <a:r>
              <a:rPr lang="en-US" sz="2000" dirty="0">
                <a:solidFill>
                  <a:schemeClr val="bg1"/>
                </a:solidFill>
                <a:latin typeface="Liberation Sans" pitchFamily="18"/>
                <a:ea typeface="Droid Sans Fallback" pitchFamily="2"/>
                <a:cs typeface="DejaVu Sans" pitchFamily="2"/>
              </a:rPr>
              <a:t>arXiv:</a:t>
            </a:r>
          </a:p>
          <a:p>
            <a:pPr algn="ctr"/>
            <a:r>
              <a:rPr lang="en-US" sz="2000" dirty="0">
                <a:solidFill>
                  <a:schemeClr val="bg1"/>
                </a:solidFill>
                <a:latin typeface="Liberation Sans" pitchFamily="18"/>
                <a:ea typeface="Droid Sans Fallback" pitchFamily="2"/>
                <a:cs typeface="DejaVu Sans" pitchFamily="2"/>
              </a:rPr>
              <a:t>1205.5761</a:t>
            </a:r>
          </a:p>
        </p:txBody>
      </p:sp>
      <p:sp>
        <p:nvSpPr>
          <p:cNvPr id="12" name="Footer Placeholder 1"/>
          <p:cNvSpPr>
            <a:spLocks noGrp="1"/>
          </p:cNvSpPr>
          <p:nvPr>
            <p:ph type="ftr" sz="quarter" idx="10"/>
          </p:nvPr>
        </p:nvSpPr>
        <p:spPr>
          <a:xfrm>
            <a:off x="1828800" y="6396120"/>
            <a:ext cx="4990320" cy="457559"/>
          </a:xfrm>
        </p:spPr>
        <p:txBody>
          <a:bodyPr/>
          <a:lstStyle/>
          <a:p>
            <a:pPr lvl="0"/>
            <a:r>
              <a:rPr lang="en-US" smtClean="0"/>
              <a:t>The Highest Man-Made Temperature</a:t>
            </a:r>
          </a:p>
          <a:p>
            <a:pPr lvl="0"/>
            <a:r>
              <a:rPr lang="en-US" smtClean="0"/>
              <a:t> P. Christiansen (Lund)</a:t>
            </a:r>
            <a:endParaRPr lang="en-US"/>
          </a:p>
        </p:txBody>
      </p:sp>
      <p:sp>
        <p:nvSpPr>
          <p:cNvPr id="13" name="Date Placeholder 2"/>
          <p:cNvSpPr>
            <a:spLocks noGrp="1"/>
          </p:cNvSpPr>
          <p:nvPr>
            <p:ph type="dt" sz="half" idx="11"/>
          </p:nvPr>
        </p:nvSpPr>
        <p:spPr>
          <a:xfrm>
            <a:off x="456839" y="6314760"/>
            <a:ext cx="1066680" cy="466920"/>
          </a:xfrm>
        </p:spPr>
        <p:txBody>
          <a:bodyPr/>
          <a:lstStyle/>
          <a:p>
            <a:pPr lvl="0"/>
            <a:r>
              <a:rPr lang="en-US" smtClean="0"/>
              <a:t>23/10-2012</a:t>
            </a:r>
            <a:endParaRPr lang="en-US"/>
          </a:p>
        </p:txBody>
      </p:sp>
    </p:spTree>
    <p:extLst>
      <p:ext uri="{BB962C8B-B14F-4D97-AF65-F5344CB8AC3E}">
        <p14:creationId xmlns:p14="http://schemas.microsoft.com/office/powerpoint/2010/main" val="1387439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2" name="Date Placeholder 2"/>
          <p:cNvSpPr>
            <a:spLocks noGrp="1"/>
          </p:cNvSpPr>
          <p:nvPr>
            <p:ph type="dt" sz="half" idx="11"/>
          </p:nvPr>
        </p:nvSpPr>
        <p:spPr/>
        <p:txBody>
          <a:bodyPr/>
          <a:lstStyle/>
          <a:p>
            <a:pPr lvl="0"/>
            <a:r>
              <a:rPr lang="en-US" smtClean="0"/>
              <a:t>23/10-2012</a:t>
            </a:r>
            <a:endParaRPr lang="en-US"/>
          </a:p>
        </p:txBody>
      </p:sp>
      <p:sp>
        <p:nvSpPr>
          <p:cNvPr id="13" name="Slide Number Placeholder 3"/>
          <p:cNvSpPr>
            <a:spLocks noGrp="1"/>
          </p:cNvSpPr>
          <p:nvPr>
            <p:ph type="sldNum" sz="quarter" idx="12"/>
          </p:nvPr>
        </p:nvSpPr>
        <p:spPr/>
        <p:txBody>
          <a:bodyPr/>
          <a:lstStyle/>
          <a:p>
            <a:pPr lvl="0"/>
            <a:fld id="{F24EA302-8A49-4969-9A53-8AABF618E867}" type="slidenum">
              <a:t>6</a:t>
            </a:fld>
            <a:endParaRPr lang="en-US"/>
          </a:p>
        </p:txBody>
      </p:sp>
      <p:pic>
        <p:nvPicPr>
          <p:cNvPr id="2" name="quarks"/>
          <p:cNvPicPr>
            <a:picLocks noChangeAspect="1"/>
          </p:cNvPicPr>
          <p:nvPr/>
        </p:nvPicPr>
        <p:blipFill>
          <a:blip r:embed="rId3">
            <a:lum/>
            <a:alphaModFix/>
          </a:blip>
          <a:srcRect/>
          <a:stretch>
            <a:fillRect/>
          </a:stretch>
        </p:blipFill>
        <p:spPr>
          <a:xfrm>
            <a:off x="5562720" y="2148480"/>
            <a:ext cx="2901960" cy="3810240"/>
          </a:xfrm>
          <a:prstGeom prst="rect">
            <a:avLst/>
          </a:prstGeom>
          <a:noFill/>
          <a:ln>
            <a:noFill/>
          </a:ln>
        </p:spPr>
      </p:pic>
      <p:sp>
        <p:nvSpPr>
          <p:cNvPr id="3" name="Title 2"/>
          <p:cNvSpPr txBox="1">
            <a:spLocks noGrp="1"/>
          </p:cNvSpPr>
          <p:nvPr>
            <p:ph type="title" idx="4294967295"/>
          </p:nvPr>
        </p:nvSpPr>
        <p:spPr>
          <a:xfrm>
            <a:off x="1113480" y="-94320"/>
            <a:ext cx="7445519" cy="1331640"/>
          </a:xfrm>
        </p:spPr>
        <p:txBody>
          <a:bodyPr wrap="square" lIns="90000" tIns="46800" rIns="90000" bIns="46800" anchorCtr="0">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Quantum Chromo Dynamics (QCD)</a:t>
            </a:r>
          </a:p>
        </p:txBody>
      </p:sp>
      <p:sp>
        <p:nvSpPr>
          <p:cNvPr id="4" name="Freeform 3"/>
          <p:cNvSpPr/>
          <p:nvPr/>
        </p:nvSpPr>
        <p:spPr>
          <a:xfrm>
            <a:off x="211320" y="1458719"/>
            <a:ext cx="4372200" cy="4698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10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3 color charges</a:t>
            </a:r>
            <a:r>
              <a:rPr lang="en-US" sz="2400" b="0" i="0" u="none" strike="noStrike" baseline="0">
                <a:ln>
                  <a:noFill/>
                </a:ln>
                <a:solidFill>
                  <a:srgbClr val="3333CC"/>
                </a:solidFill>
                <a:latin typeface="Arial" pitchFamily="18"/>
                <a:ea typeface="Nimbus Sans L" pitchFamily="2"/>
                <a:cs typeface="Lucidasans" pitchFamily="2"/>
              </a:rPr>
              <a:t> (</a:t>
            </a:r>
            <a:r>
              <a:rPr lang="en-US" sz="2400" b="0" i="0" u="none" strike="noStrike" baseline="0">
                <a:ln>
                  <a:noFill/>
                </a:ln>
                <a:solidFill>
                  <a:srgbClr val="FF0000"/>
                </a:solidFill>
                <a:latin typeface="Arial" pitchFamily="18"/>
                <a:ea typeface="Nimbus Sans L" pitchFamily="2"/>
                <a:cs typeface="Lucidasans" pitchFamily="2"/>
              </a:rPr>
              <a:t>red</a:t>
            </a:r>
            <a:r>
              <a:rPr lang="en-US" sz="2400" b="0" i="0" u="none" strike="noStrike" baseline="0">
                <a:ln>
                  <a:noFill/>
                </a:ln>
                <a:solidFill>
                  <a:srgbClr val="3333CC"/>
                </a:solidFill>
                <a:latin typeface="Arial" pitchFamily="18"/>
                <a:ea typeface="Nimbus Sans L" pitchFamily="2"/>
                <a:cs typeface="Lucidasans" pitchFamily="2"/>
              </a:rPr>
              <a:t>, </a:t>
            </a:r>
            <a:r>
              <a:rPr lang="en-US" sz="2400" b="0" i="0" u="none" strike="noStrike" baseline="0">
                <a:ln>
                  <a:noFill/>
                </a:ln>
                <a:solidFill>
                  <a:srgbClr val="00FF00"/>
                </a:solidFill>
                <a:latin typeface="Arial" pitchFamily="18"/>
                <a:ea typeface="Nimbus Sans L" pitchFamily="2"/>
                <a:cs typeface="Lucidasans" pitchFamily="2"/>
              </a:rPr>
              <a:t>green</a:t>
            </a:r>
            <a:r>
              <a:rPr lang="en-US" sz="2400" b="0" i="0" u="none" strike="noStrike" baseline="0">
                <a:ln>
                  <a:noFill/>
                </a:ln>
                <a:solidFill>
                  <a:srgbClr val="3333CC"/>
                </a:solidFill>
                <a:latin typeface="Arial" pitchFamily="18"/>
                <a:ea typeface="Nimbus Sans L" pitchFamily="2"/>
                <a:cs typeface="Lucidasans" pitchFamily="2"/>
              </a:rPr>
              <a:t>, </a:t>
            </a:r>
            <a:r>
              <a:rPr lang="en-US" sz="2400" b="0" i="0" u="none" strike="noStrike" baseline="0">
                <a:ln>
                  <a:noFill/>
                </a:ln>
                <a:solidFill>
                  <a:srgbClr val="33CCFF"/>
                </a:solidFill>
                <a:latin typeface="Arial" pitchFamily="18"/>
                <a:ea typeface="Nimbus Sans L" pitchFamily="2"/>
                <a:cs typeface="Lucidasans" pitchFamily="2"/>
              </a:rPr>
              <a:t>blue</a:t>
            </a:r>
            <a:r>
              <a:rPr lang="en-US" sz="2400" b="0" i="0" u="none" strike="noStrike" baseline="0">
                <a:ln>
                  <a:noFill/>
                </a:ln>
                <a:solidFill>
                  <a:srgbClr val="FFFFFF"/>
                </a:solidFill>
                <a:latin typeface="Arial" pitchFamily="18"/>
                <a:ea typeface="Nimbus Sans L" pitchFamily="2"/>
                <a:cs typeface="Lucidasans" pitchFamily="2"/>
              </a:rPr>
              <a:t>)</a:t>
            </a:r>
          </a:p>
          <a:p>
            <a:pPr marL="0" marR="0" lvl="0" indent="0" algn="l" rtl="0" hangingPunct="0">
              <a:lnSpc>
                <a:spcPct val="10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Hadrons have to be colorless</a:t>
            </a:r>
          </a:p>
          <a:p>
            <a:pPr marL="0" marR="0" lvl="0" indent="0" algn="l" rtl="0" hangingPunct="0">
              <a:lnSpc>
                <a:spcPct val="10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Baryons have all 3 colors</a:t>
            </a:r>
          </a:p>
          <a:p>
            <a:pPr marL="0" marR="0" lvl="0" indent="0" algn="l" rtl="0" hangingPunct="0">
              <a:lnSpc>
                <a:spcPct val="10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Mesons has a color and an anti-color</a:t>
            </a:r>
          </a:p>
          <a:p>
            <a:pPr marL="0" marR="0" lvl="0" indent="0" algn="l" rtl="0" hangingPunct="0">
              <a:lnSpc>
                <a:spcPct val="10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A single quark cannot be observed because it has color!</a:t>
            </a:r>
          </a:p>
          <a:p>
            <a:pPr marL="0" marR="0" lvl="0" indent="0" algn="l" rtl="0" hangingPunct="0">
              <a:lnSpc>
                <a:spcPct val="10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The quarks are confined inside the hadrons!</a:t>
            </a:r>
          </a:p>
        </p:txBody>
      </p:sp>
      <p:sp>
        <p:nvSpPr>
          <p:cNvPr id="5" name="Freeform 4"/>
          <p:cNvSpPr/>
          <p:nvPr/>
        </p:nvSpPr>
        <p:spPr>
          <a:xfrm>
            <a:off x="5810400" y="1386719"/>
            <a:ext cx="13312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FFFFFF"/>
                </a:solidFill>
                <a:latin typeface="Arial" pitchFamily="18"/>
                <a:ea typeface="Nimbus Sans L" pitchFamily="2"/>
                <a:cs typeface="Lucidasans" pitchFamily="2"/>
              </a:rPr>
              <a:t>Hadrons</a:t>
            </a:r>
          </a:p>
        </p:txBody>
      </p:sp>
      <p:sp>
        <p:nvSpPr>
          <p:cNvPr id="6" name="Freeform 5"/>
          <p:cNvSpPr/>
          <p:nvPr/>
        </p:nvSpPr>
        <p:spPr>
          <a:xfrm>
            <a:off x="5055480" y="2072519"/>
            <a:ext cx="334080" cy="2014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100000"/>
              </a:lnSpc>
              <a:spcBef>
                <a:spcPts val="1123"/>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Baryons</a:t>
            </a:r>
          </a:p>
        </p:txBody>
      </p:sp>
      <p:sp>
        <p:nvSpPr>
          <p:cNvPr id="7" name="Freeform 6"/>
          <p:cNvSpPr/>
          <p:nvPr/>
        </p:nvSpPr>
        <p:spPr>
          <a:xfrm>
            <a:off x="5099760" y="4358520"/>
            <a:ext cx="321120" cy="1739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100000"/>
              </a:lnSpc>
              <a:spcBef>
                <a:spcPts val="1123"/>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Mesons</a:t>
            </a:r>
          </a:p>
        </p:txBody>
      </p:sp>
      <p:sp>
        <p:nvSpPr>
          <p:cNvPr id="8" name="Freeform 7"/>
          <p:cNvSpPr/>
          <p:nvPr/>
        </p:nvSpPr>
        <p:spPr>
          <a:xfrm>
            <a:off x="4952880" y="4205880"/>
            <a:ext cx="3657600" cy="19814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FF"/>
            </a:solidFill>
            <a:prstDash val="solid"/>
            <a:miter/>
          </a:ln>
        </p:spPr>
        <p:txBody>
          <a:bodyPr vert="horz" wrap="none" lIns="103320" tIns="60120" rIns="103320" bIns="6012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9" name="Freeform 8"/>
          <p:cNvSpPr/>
          <p:nvPr/>
        </p:nvSpPr>
        <p:spPr>
          <a:xfrm>
            <a:off x="4952880" y="1996200"/>
            <a:ext cx="3657600" cy="2133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FF"/>
            </a:solidFill>
            <a:prstDash val="solid"/>
            <a:miter/>
          </a:ln>
        </p:spPr>
        <p:txBody>
          <a:bodyPr vert="horz" wrap="none" lIns="103320" tIns="60120" rIns="103320" bIns="6012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0" name="Freeform 9"/>
          <p:cNvSpPr/>
          <p:nvPr/>
        </p:nvSpPr>
        <p:spPr>
          <a:xfrm>
            <a:off x="4724280" y="1386719"/>
            <a:ext cx="3962520" cy="4952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FFFF"/>
            </a:solidFill>
            <a:prstDash val="solid"/>
            <a:miter/>
          </a:ln>
        </p:spPr>
        <p:txBody>
          <a:bodyPr vert="horz" wrap="none" lIns="103320" tIns="60120" rIns="103320" bIns="6012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lvl="0"/>
            <a:fld id="{895BC197-2B6E-4A53-963A-EE4D71F5BD6B}" type="slidenum">
              <a:t>60</a:t>
            </a:fld>
            <a:endParaRPr lang="en-US" dirty="0"/>
          </a:p>
        </p:txBody>
      </p:sp>
      <p:pic>
        <p:nvPicPr>
          <p:cNvPr id="2" name="Picture Placeholder 1"/>
          <p:cNvPicPr>
            <a:picLocks noGrp="1" noChangeAspect="1"/>
          </p:cNvPicPr>
          <p:nvPr>
            <p:ph type="pic" idx="4294967295"/>
          </p:nvPr>
        </p:nvPicPr>
        <p:blipFill>
          <a:blip r:embed="rId3">
            <a:extLst>
              <a:ext uri="{28A0092B-C50C-407E-A947-70E740481C1C}">
                <a14:useLocalDpi xmlns:a14="http://schemas.microsoft.com/office/drawing/2010/main" val="0"/>
              </a:ext>
            </a:extLst>
          </a:blip>
          <a:stretch>
            <a:fillRect/>
          </a:stretch>
        </p:blipFill>
        <p:spPr>
          <a:xfrm>
            <a:off x="662782" y="1455002"/>
            <a:ext cx="3603320" cy="4515603"/>
          </a:xfrm>
        </p:spPr>
      </p:pic>
      <p:sp>
        <p:nvSpPr>
          <p:cNvPr id="3" name="Title 2"/>
          <p:cNvSpPr txBox="1">
            <a:spLocks noGrp="1"/>
          </p:cNvSpPr>
          <p:nvPr>
            <p:ph type="title" idx="4294967295"/>
          </p:nvPr>
        </p:nvSpPr>
        <p:spPr>
          <a:xfrm>
            <a:off x="1370435" y="-58767"/>
            <a:ext cx="7315296" cy="125551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E</a:t>
            </a:r>
            <a:r>
              <a:rPr lang="en-US" dirty="0" smtClean="0"/>
              <a:t>lliptic </a:t>
            </a:r>
            <a:r>
              <a:rPr lang="en-US" dirty="0"/>
              <a:t>and triangular </a:t>
            </a:r>
            <a:r>
              <a:rPr lang="en-US" dirty="0" smtClean="0"/>
              <a:t>flow for identified </a:t>
            </a:r>
            <a:r>
              <a:rPr lang="en-US" dirty="0"/>
              <a:t>particles at high </a:t>
            </a:r>
            <a:r>
              <a:rPr lang="en-US" dirty="0" smtClean="0"/>
              <a:t>p</a:t>
            </a:r>
            <a:r>
              <a:rPr lang="en-US" baseline="-25000" dirty="0" smtClean="0"/>
              <a:t>T</a:t>
            </a:r>
            <a:endParaRPr lang="en-US" baseline="-25000" dirty="0"/>
          </a:p>
        </p:txBody>
      </p:sp>
      <p:sp>
        <p:nvSpPr>
          <p:cNvPr id="4" name="Text Placeholder 3"/>
          <p:cNvSpPr txBox="1">
            <a:spLocks noGrp="1"/>
          </p:cNvSpPr>
          <p:nvPr>
            <p:ph type="body" idx="4294967295"/>
          </p:nvPr>
        </p:nvSpPr>
        <p:spPr>
          <a:xfrm>
            <a:off x="4049296" y="1641784"/>
            <a:ext cx="4900355" cy="4399094"/>
          </a:xfrm>
        </p:spPr>
        <p:txBody>
          <a:bodyPr>
            <a:normAutofit fontScale="70000" lnSpcReduction="20000"/>
          </a:bodyPr>
          <a:lstStyle>
            <a:defPPr marL="432000" marR="0" lvl="0" indent="-324000">
              <a:spcBef>
                <a:spcPts val="0"/>
              </a:spcBef>
              <a:spcAft>
                <a:spcPts val="1417"/>
              </a:spcAft>
              <a:buSzPct val="45000"/>
              <a:buFont typeface="StarSymbol"/>
              <a:buNone/>
              <a:defRPr lang="en-US" sz="3200" b="0" i="0" u="none" strike="noStrike" kern="1200">
                <a:ln>
                  <a:noFill/>
                </a:ln>
                <a:latin typeface="Liberation Sans" pitchFamily="18"/>
                <a:ea typeface="Droid Sans Fallback" pitchFamily="2"/>
                <a:cs typeface="DejaVu Sans" pitchFamily="2"/>
              </a:defRPr>
            </a:defPPr>
            <a:lvl1pPr marL="432000" marR="0" lvl="0" indent="-324000">
              <a:spcBef>
                <a:spcPts val="0"/>
              </a:spcBef>
              <a:spcAft>
                <a:spcPts val="1417"/>
              </a:spcAft>
              <a:buSzPct val="45000"/>
              <a:buFont typeface="StarSymbol"/>
              <a:buChar char="●"/>
              <a:defRPr lang="en-US" sz="3200" b="0" i="0" u="none" strike="noStrike" kern="1200">
                <a:ln>
                  <a:noFill/>
                </a:ln>
                <a:latin typeface="Liberation Sans" pitchFamily="18"/>
                <a:ea typeface="Droid Sans Fallback" pitchFamily="2"/>
                <a:cs typeface="DejaVu Sans" pitchFamily="2"/>
              </a:defRPr>
            </a:lvl1pPr>
            <a:lvl2pPr marL="864000" marR="0" lvl="1" indent="-324000">
              <a:spcBef>
                <a:spcPts val="0"/>
              </a:spcBef>
              <a:spcAft>
                <a:spcPts val="1134"/>
              </a:spcAft>
              <a:buSzPct val="45000"/>
              <a:buFont typeface="StarSymbol"/>
              <a:buChar char="●"/>
              <a:defRPr lang="en-US" sz="2800" b="0" i="0" u="none" strike="noStrike" kern="1200">
                <a:ln>
                  <a:noFill/>
                </a:ln>
                <a:latin typeface="Liberation Sans" pitchFamily="18"/>
                <a:ea typeface="Droid Sans Fallback" pitchFamily="2"/>
                <a:cs typeface="DejaVu Sans" pitchFamily="2"/>
              </a:defRPr>
            </a:lvl2pPr>
            <a:lvl3pPr marL="1295999" marR="0" lvl="2" indent="-288000">
              <a:spcBef>
                <a:spcPts val="0"/>
              </a:spcBef>
              <a:spcAft>
                <a:spcPts val="850"/>
              </a:spcAft>
              <a:buSzPct val="75000"/>
              <a:buFont typeface="StarSymbol"/>
              <a:buChar char="–"/>
              <a:defRPr lang="en-US" sz="2400" b="0" i="0" u="none" strike="noStrike" kern="1200">
                <a:ln>
                  <a:noFill/>
                </a:ln>
                <a:latin typeface="Liberation Sans" pitchFamily="18"/>
                <a:ea typeface="Droid Sans Fallback" pitchFamily="2"/>
                <a:cs typeface="DejaVu Sans" pitchFamily="2"/>
              </a:defRPr>
            </a:lvl3pPr>
            <a:lvl4pPr marL="1728000" marR="0" lvl="3" indent="-216000">
              <a:spcBef>
                <a:spcPts val="0"/>
              </a:spcBef>
              <a:spcAft>
                <a:spcPts val="567"/>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4pPr>
            <a:lvl5pPr marL="2160000" marR="0" lvl="4" indent="-216000">
              <a:spcBef>
                <a:spcPts val="0"/>
              </a:spcBef>
              <a:spcAft>
                <a:spcPts val="283"/>
              </a:spcAft>
              <a:buSzPct val="75000"/>
              <a:buFont typeface="StarSymbol"/>
              <a:buChar char="–"/>
              <a:defRPr lang="en-US" sz="2000" b="0" i="0" u="none" strike="noStrike" kern="1200">
                <a:ln>
                  <a:noFill/>
                </a:ln>
                <a:latin typeface="Liberation Sans" pitchFamily="18"/>
                <a:ea typeface="Droid Sans Fallback" pitchFamily="2"/>
                <a:cs typeface="DejaVu Sans"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Liberation Sans" pitchFamily="18"/>
                <a:ea typeface="Droid Sans Fallback" pitchFamily="2"/>
                <a:cs typeface="DejaVu Sans" pitchFamily="2"/>
              </a:defRPr>
            </a:lvl9pPr>
          </a:lstStyle>
          <a:p>
            <a:r>
              <a:rPr lang="en-US" dirty="0"/>
              <a:t>The v</a:t>
            </a:r>
            <a:r>
              <a:rPr lang="en-US" baseline="-33000" dirty="0"/>
              <a:t>2</a:t>
            </a:r>
            <a:r>
              <a:rPr lang="en-US" dirty="0"/>
              <a:t> and </a:t>
            </a:r>
            <a:r>
              <a:rPr lang="en-US" dirty="0" smtClean="0"/>
              <a:t>v</a:t>
            </a:r>
            <a:r>
              <a:rPr lang="en-US" baseline="-33000" dirty="0" smtClean="0"/>
              <a:t>3</a:t>
            </a:r>
            <a:r>
              <a:rPr lang="en-US" dirty="0" smtClean="0"/>
              <a:t> also peaks </a:t>
            </a:r>
            <a:r>
              <a:rPr lang="en-US" dirty="0"/>
              <a:t>in the intermediate p</a:t>
            </a:r>
            <a:r>
              <a:rPr lang="en-US" baseline="-33000" dirty="0"/>
              <a:t>T</a:t>
            </a:r>
            <a:r>
              <a:rPr lang="en-US" dirty="0"/>
              <a:t> </a:t>
            </a:r>
            <a:r>
              <a:rPr lang="en-US" dirty="0" smtClean="0"/>
              <a:t>region</a:t>
            </a:r>
          </a:p>
          <a:p>
            <a:pPr lvl="1"/>
            <a:r>
              <a:rPr lang="en-US" dirty="0" smtClean="0"/>
              <a:t>Large particle species dependence</a:t>
            </a:r>
          </a:p>
          <a:p>
            <a:r>
              <a:rPr lang="en-US" dirty="0"/>
              <a:t>End of hydrodynamic </a:t>
            </a:r>
            <a:r>
              <a:rPr lang="en-US" dirty="0" smtClean="0"/>
              <a:t>flow</a:t>
            </a:r>
            <a:r>
              <a:rPr lang="en-US" dirty="0"/>
              <a:t> </a:t>
            </a:r>
            <a:r>
              <a:rPr lang="en-US" dirty="0" smtClean="0"/>
              <a:t>for 	p</a:t>
            </a:r>
            <a:r>
              <a:rPr lang="en-US" baseline="-25000" dirty="0" smtClean="0"/>
              <a:t>T</a:t>
            </a:r>
            <a:r>
              <a:rPr lang="en-US" dirty="0" smtClean="0"/>
              <a:t> </a:t>
            </a:r>
            <a:r>
              <a:rPr lang="en-US" dirty="0"/>
              <a:t>≥ 9-10 </a:t>
            </a:r>
            <a:r>
              <a:rPr lang="en-US" dirty="0" smtClean="0"/>
              <a:t>GeV/c ?</a:t>
            </a:r>
          </a:p>
          <a:p>
            <a:pPr lvl="1"/>
            <a:r>
              <a:rPr lang="en-US" dirty="0" smtClean="0"/>
              <a:t>Triangular flow </a:t>
            </a:r>
            <a:r>
              <a:rPr lang="en-US" dirty="0"/>
              <a:t>which is not sensitive to collision </a:t>
            </a:r>
            <a:r>
              <a:rPr lang="en-US" dirty="0" smtClean="0"/>
              <a:t>geometry becomes small </a:t>
            </a:r>
          </a:p>
          <a:p>
            <a:pPr lvl="1"/>
            <a:r>
              <a:rPr lang="en-US" dirty="0" smtClean="0"/>
              <a:t>No or small particle species dependence for v</a:t>
            </a:r>
            <a:r>
              <a:rPr lang="en-US" baseline="-25000" dirty="0" smtClean="0"/>
              <a:t>2</a:t>
            </a:r>
            <a:r>
              <a:rPr lang="en-US" dirty="0"/>
              <a:t> 	</a:t>
            </a:r>
            <a:r>
              <a:rPr lang="en-US" dirty="0" smtClean="0"/>
              <a:t>		(little mass dependence)</a:t>
            </a:r>
          </a:p>
          <a:p>
            <a:pPr lvl="1"/>
            <a:r>
              <a:rPr lang="en-US" dirty="0" smtClean="0"/>
              <a:t>And pion v</a:t>
            </a:r>
            <a:r>
              <a:rPr lang="en-US" baseline="-25000" dirty="0" smtClean="0"/>
              <a:t>2</a:t>
            </a:r>
            <a:r>
              <a:rPr lang="en-US" dirty="0" smtClean="0"/>
              <a:t> is well described by jet quenching prediction</a:t>
            </a:r>
          </a:p>
        </p:txBody>
      </p:sp>
      <p:sp>
        <p:nvSpPr>
          <p:cNvPr id="11" name="Footer Placeholder 1"/>
          <p:cNvSpPr>
            <a:spLocks noGrp="1"/>
          </p:cNvSpPr>
          <p:nvPr>
            <p:ph type="ftr" sz="quarter" idx="10"/>
          </p:nvPr>
        </p:nvSpPr>
        <p:spPr>
          <a:xfrm>
            <a:off x="1828800" y="6396120"/>
            <a:ext cx="4990320" cy="457559"/>
          </a:xfrm>
        </p:spPr>
        <p:txBody>
          <a:bodyPr/>
          <a:lstStyle/>
          <a:p>
            <a:pPr lvl="0"/>
            <a:r>
              <a:rPr lang="en-US" smtClean="0"/>
              <a:t>The Highest Man-Made Temperature</a:t>
            </a:r>
          </a:p>
          <a:p>
            <a:pPr lvl="0"/>
            <a:r>
              <a:rPr lang="en-US" smtClean="0"/>
              <a:t> P. Christiansen (Lund)</a:t>
            </a:r>
            <a:endParaRPr lang="en-US"/>
          </a:p>
        </p:txBody>
      </p:sp>
      <p:sp>
        <p:nvSpPr>
          <p:cNvPr id="13" name="Date Placeholder 2"/>
          <p:cNvSpPr>
            <a:spLocks noGrp="1"/>
          </p:cNvSpPr>
          <p:nvPr>
            <p:ph type="dt" sz="half" idx="11"/>
          </p:nvPr>
        </p:nvSpPr>
        <p:spPr>
          <a:xfrm>
            <a:off x="456839" y="6314760"/>
            <a:ext cx="1066680" cy="466920"/>
          </a:xfrm>
        </p:spPr>
        <p:txBody>
          <a:bodyPr/>
          <a:lstStyle/>
          <a:p>
            <a:pPr lvl="0"/>
            <a:r>
              <a:rPr lang="en-US" smtClean="0"/>
              <a:t>23/10-2012</a:t>
            </a:r>
            <a:endParaRPr lang="en-US"/>
          </a:p>
        </p:txBody>
      </p:sp>
    </p:spTree>
    <p:extLst>
      <p:ext uri="{BB962C8B-B14F-4D97-AF65-F5344CB8AC3E}">
        <p14:creationId xmlns:p14="http://schemas.microsoft.com/office/powerpoint/2010/main" val="59304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1" name="Date Placeholder 2"/>
          <p:cNvSpPr>
            <a:spLocks noGrp="1"/>
          </p:cNvSpPr>
          <p:nvPr>
            <p:ph type="dt" sz="half" idx="11"/>
          </p:nvPr>
        </p:nvSpPr>
        <p:spPr/>
        <p:txBody>
          <a:bodyPr/>
          <a:lstStyle/>
          <a:p>
            <a:pPr lvl="0"/>
            <a:r>
              <a:rPr lang="en-US" smtClean="0"/>
              <a:t>23/10-2012</a:t>
            </a:r>
            <a:endParaRPr lang="en-US"/>
          </a:p>
        </p:txBody>
      </p:sp>
      <p:sp>
        <p:nvSpPr>
          <p:cNvPr id="12" name="Slide Number Placeholder 3"/>
          <p:cNvSpPr>
            <a:spLocks noGrp="1"/>
          </p:cNvSpPr>
          <p:nvPr>
            <p:ph type="sldNum" sz="quarter" idx="12"/>
          </p:nvPr>
        </p:nvSpPr>
        <p:spPr/>
        <p:txBody>
          <a:bodyPr/>
          <a:lstStyle/>
          <a:p>
            <a:pPr lvl="0"/>
            <a:fld id="{9E8F0BC9-0138-4778-AE44-8F9E3E1E0AC5}" type="slidenum">
              <a:t>61</a:t>
            </a:fld>
            <a:endParaRPr lang="en-US"/>
          </a:p>
        </p:txBody>
      </p:sp>
      <p:sp>
        <p:nvSpPr>
          <p:cNvPr id="2" name="Freeform 1"/>
          <p:cNvSpPr/>
          <p:nvPr/>
        </p:nvSpPr>
        <p:spPr>
          <a:xfrm>
            <a:off x="-360" y="-36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3" name="Picture 2"/>
          <p:cNvPicPr>
            <a:picLocks noChangeAspect="1"/>
          </p:cNvPicPr>
          <p:nvPr/>
        </p:nvPicPr>
        <p:blipFill>
          <a:blip r:embed="rId3">
            <a:lum/>
            <a:alphaModFix/>
          </a:blip>
          <a:srcRect l="12529" t="2030" r="12529" b="2030"/>
          <a:stretch>
            <a:fillRect/>
          </a:stretch>
        </p:blipFill>
        <p:spPr>
          <a:xfrm>
            <a:off x="0" y="0"/>
            <a:ext cx="4626000" cy="4568760"/>
          </a:xfrm>
          <a:prstGeom prst="rect">
            <a:avLst/>
          </a:prstGeom>
          <a:noFill/>
          <a:ln>
            <a:noFill/>
          </a:ln>
        </p:spPr>
      </p:pic>
      <p:pic>
        <p:nvPicPr>
          <p:cNvPr id="4" name="Picture 3"/>
          <p:cNvPicPr>
            <a:picLocks noChangeAspect="1"/>
          </p:cNvPicPr>
          <p:nvPr/>
        </p:nvPicPr>
        <p:blipFill>
          <a:blip r:embed="rId4">
            <a:lum/>
            <a:alphaModFix/>
          </a:blip>
          <a:srcRect l="4698" t="5074" r="3915" b="5074"/>
          <a:stretch>
            <a:fillRect/>
          </a:stretch>
        </p:blipFill>
        <p:spPr>
          <a:xfrm>
            <a:off x="4343040" y="3219120"/>
            <a:ext cx="4800600" cy="3638519"/>
          </a:xfrm>
          <a:prstGeom prst="rect">
            <a:avLst/>
          </a:prstGeom>
          <a:noFill/>
          <a:ln>
            <a:noFill/>
          </a:ln>
        </p:spPr>
      </p:pic>
      <p:sp>
        <p:nvSpPr>
          <p:cNvPr id="5" name="Freeform 4"/>
          <p:cNvSpPr/>
          <p:nvPr/>
        </p:nvSpPr>
        <p:spPr>
          <a:xfrm>
            <a:off x="4708440" y="1270080"/>
            <a:ext cx="4191120" cy="812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9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400" b="1" i="0" u="none" strike="noStrike" baseline="0">
                <a:ln>
                  <a:noFill/>
                </a:ln>
                <a:solidFill>
                  <a:srgbClr val="FF0000"/>
                </a:solidFill>
                <a:latin typeface="Arial" pitchFamily="18"/>
                <a:ea typeface="Nimbus Sans L" pitchFamily="2"/>
                <a:cs typeface="Lucidasans" pitchFamily="2"/>
              </a:rPr>
              <a:t>Peripheral </a:t>
            </a:r>
            <a:r>
              <a:rPr lang="en-GB" sz="2400" b="1" i="0" u="none" strike="noStrike" baseline="0">
                <a:ln>
                  <a:noFill/>
                </a:ln>
                <a:solidFill>
                  <a:srgbClr val="FFFFFF"/>
                </a:solidFill>
                <a:latin typeface="Arial" pitchFamily="18"/>
                <a:ea typeface="Nimbus Sans L" pitchFamily="2"/>
                <a:cs typeface="Lucidasans" pitchFamily="2"/>
              </a:rPr>
              <a:t>Event</a:t>
            </a:r>
          </a:p>
          <a:p>
            <a:pPr marL="0" marR="0" lvl="0" indent="0" algn="l" rtl="0" hangingPunct="0">
              <a:lnSpc>
                <a:spcPct val="90000"/>
              </a:lnSpc>
              <a:spcBef>
                <a:spcPts val="1123"/>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1" i="0" u="none" strike="noStrike" baseline="0">
                <a:ln>
                  <a:noFill/>
                </a:ln>
                <a:solidFill>
                  <a:srgbClr val="FFFFFF"/>
                </a:solidFill>
                <a:latin typeface="Arial" pitchFamily="18"/>
                <a:ea typeface="Nimbus Sans L" pitchFamily="2"/>
                <a:cs typeface="Lucidasans" pitchFamily="2"/>
              </a:rPr>
              <a:t>From real-time Level 3 display.</a:t>
            </a:r>
          </a:p>
        </p:txBody>
      </p:sp>
      <p:grpSp>
        <p:nvGrpSpPr>
          <p:cNvPr id="6" name="Group 5"/>
          <p:cNvGrpSpPr/>
          <p:nvPr/>
        </p:nvGrpSpPr>
        <p:grpSpPr>
          <a:xfrm>
            <a:off x="15120" y="6190560"/>
            <a:ext cx="1271879" cy="655560"/>
            <a:chOff x="15120" y="6190560"/>
            <a:chExt cx="1271879" cy="655560"/>
          </a:xfrm>
        </p:grpSpPr>
        <p:sp>
          <p:nvSpPr>
            <p:cNvPr id="7" name="Freeform 6"/>
            <p:cNvSpPr/>
            <p:nvPr/>
          </p:nvSpPr>
          <p:spPr>
            <a:xfrm>
              <a:off x="15120" y="6190560"/>
              <a:ext cx="744480" cy="65556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9360">
              <a:solidFill>
                <a:srgbClr val="FF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 name="Freeform 7"/>
            <p:cNvSpPr/>
            <p:nvPr/>
          </p:nvSpPr>
          <p:spPr>
            <a:xfrm>
              <a:off x="278640" y="6369840"/>
              <a:ext cx="1008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1" i="1" u="none" strike="noStrike" baseline="0">
                  <a:ln>
                    <a:noFill/>
                  </a:ln>
                  <a:solidFill>
                    <a:srgbClr val="3333CC"/>
                  </a:solidFill>
                  <a:effectLst>
                    <a:outerShdw dist="17961" dir="2700000">
                      <a:scrgbClr r="0" g="0" b="0"/>
                    </a:outerShdw>
                  </a:effectLst>
                  <a:latin typeface="Helvetica" pitchFamily="34"/>
                  <a:ea typeface="Nimbus Sans L" pitchFamily="2"/>
                  <a:cs typeface="Lucidasans" pitchFamily="2"/>
                </a:rPr>
                <a:t>STAR</a:t>
              </a:r>
            </a:p>
          </p:txBody>
        </p:sp>
      </p:grpSp>
      <p:sp>
        <p:nvSpPr>
          <p:cNvPr id="9" name="Freeform 8"/>
          <p:cNvSpPr/>
          <p:nvPr/>
        </p:nvSpPr>
        <p:spPr>
          <a:xfrm>
            <a:off x="76320" y="5105520"/>
            <a:ext cx="4190759" cy="4337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9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400" b="0" i="0" u="none" strike="noStrike" baseline="0">
                <a:ln>
                  <a:noFill/>
                </a:ln>
                <a:solidFill>
                  <a:srgbClr val="33CC33"/>
                </a:solidFill>
                <a:latin typeface="Arial" pitchFamily="18"/>
                <a:ea typeface="Nimbus Sans L" pitchFamily="2"/>
                <a:cs typeface="Lucidasans" pitchFamily="2"/>
              </a:rPr>
              <a:t>color code </a:t>
            </a:r>
            <a:r>
              <a:rPr lang="en-GB" sz="2400" b="0" i="0" u="none" strike="noStrike" baseline="0">
                <a:ln>
                  <a:noFill/>
                </a:ln>
                <a:solidFill>
                  <a:srgbClr val="33CC33"/>
                </a:solidFill>
                <a:latin typeface="Symbol" pitchFamily="18"/>
                <a:ea typeface="Nimbus Sans L" pitchFamily="2"/>
                <a:cs typeface="Lucidasans" pitchFamily="2"/>
              </a:rPr>
              <a:t></a:t>
            </a:r>
            <a:r>
              <a:rPr lang="en-GB" sz="2400" b="0" i="0" u="none" strike="noStrike" baseline="0">
                <a:ln>
                  <a:noFill/>
                </a:ln>
                <a:solidFill>
                  <a:srgbClr val="33CC33"/>
                </a:solidFill>
                <a:latin typeface="Arial" pitchFamily="18"/>
                <a:ea typeface="Nimbus Sans L" pitchFamily="2"/>
                <a:cs typeface="Lucidasans" pitchFamily="2"/>
              </a:rPr>
              <a:t> energy loss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0" name="Date Placeholder 2"/>
          <p:cNvSpPr>
            <a:spLocks noGrp="1"/>
          </p:cNvSpPr>
          <p:nvPr>
            <p:ph type="dt" sz="half" idx="11"/>
          </p:nvPr>
        </p:nvSpPr>
        <p:spPr/>
        <p:txBody>
          <a:bodyPr/>
          <a:lstStyle/>
          <a:p>
            <a:pPr lvl="0"/>
            <a:r>
              <a:rPr lang="en-US" smtClean="0"/>
              <a:t>23/10-2012</a:t>
            </a:r>
            <a:endParaRPr lang="en-US"/>
          </a:p>
        </p:txBody>
      </p:sp>
      <p:sp>
        <p:nvSpPr>
          <p:cNvPr id="11" name="Slide Number Placeholder 3"/>
          <p:cNvSpPr>
            <a:spLocks noGrp="1"/>
          </p:cNvSpPr>
          <p:nvPr>
            <p:ph type="sldNum" sz="quarter" idx="12"/>
          </p:nvPr>
        </p:nvSpPr>
        <p:spPr/>
        <p:txBody>
          <a:bodyPr/>
          <a:lstStyle/>
          <a:p>
            <a:pPr lvl="0"/>
            <a:fld id="{13EC3DBB-0DD9-49E5-8948-6126CDAD86A0}" type="slidenum">
              <a:t>62</a:t>
            </a:fld>
            <a:endParaRPr lang="en-US"/>
          </a:p>
        </p:txBody>
      </p:sp>
      <p:sp>
        <p:nvSpPr>
          <p:cNvPr id="2" name="Freeform 1"/>
          <p:cNvSpPr/>
          <p:nvPr/>
        </p:nvSpPr>
        <p:spPr>
          <a:xfrm>
            <a:off x="-360" y="-36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3" name="Picture 2"/>
          <p:cNvPicPr>
            <a:picLocks noChangeAspect="1"/>
          </p:cNvPicPr>
          <p:nvPr/>
        </p:nvPicPr>
        <p:blipFill>
          <a:blip r:embed="rId3">
            <a:lum/>
            <a:alphaModFix/>
          </a:blip>
          <a:srcRect l="14095" t="3044" r="14095" b="3044"/>
          <a:stretch>
            <a:fillRect/>
          </a:stretch>
        </p:blipFill>
        <p:spPr>
          <a:xfrm>
            <a:off x="0" y="0"/>
            <a:ext cx="4533840" cy="4575240"/>
          </a:xfrm>
          <a:prstGeom prst="rect">
            <a:avLst/>
          </a:prstGeom>
          <a:noFill/>
          <a:ln>
            <a:noFill/>
          </a:ln>
        </p:spPr>
      </p:pic>
      <p:pic>
        <p:nvPicPr>
          <p:cNvPr id="4" name="Picture 3"/>
          <p:cNvPicPr>
            <a:picLocks noChangeAspect="1"/>
          </p:cNvPicPr>
          <p:nvPr/>
        </p:nvPicPr>
        <p:blipFill>
          <a:blip r:embed="rId4">
            <a:lum/>
            <a:alphaModFix/>
          </a:blip>
          <a:srcRect l="3915" t="5074" r="4698" b="5074"/>
          <a:stretch>
            <a:fillRect/>
          </a:stretch>
        </p:blipFill>
        <p:spPr>
          <a:xfrm>
            <a:off x="4266720" y="3155760"/>
            <a:ext cx="4876920" cy="3701880"/>
          </a:xfrm>
          <a:prstGeom prst="rect">
            <a:avLst/>
          </a:prstGeom>
          <a:noFill/>
          <a:ln>
            <a:noFill/>
          </a:ln>
        </p:spPr>
      </p:pic>
      <p:sp>
        <p:nvSpPr>
          <p:cNvPr id="5" name="Freeform 4"/>
          <p:cNvSpPr/>
          <p:nvPr/>
        </p:nvSpPr>
        <p:spPr>
          <a:xfrm>
            <a:off x="4708440" y="1270080"/>
            <a:ext cx="4191120" cy="812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9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400" b="1" i="0" u="none" strike="noStrike" baseline="0">
                <a:ln>
                  <a:noFill/>
                </a:ln>
                <a:solidFill>
                  <a:srgbClr val="FF0000"/>
                </a:solidFill>
                <a:latin typeface="Arial" pitchFamily="18"/>
                <a:ea typeface="Nimbus Sans L" pitchFamily="2"/>
                <a:cs typeface="Lucidasans" pitchFamily="2"/>
              </a:rPr>
              <a:t>Mid-Central</a:t>
            </a:r>
            <a:r>
              <a:rPr lang="en-GB" sz="2400" b="1" i="0" u="none" strike="noStrike" baseline="0">
                <a:ln>
                  <a:noFill/>
                </a:ln>
                <a:solidFill>
                  <a:srgbClr val="0066FF"/>
                </a:solidFill>
                <a:latin typeface="Arial" pitchFamily="18"/>
                <a:ea typeface="Nimbus Sans L" pitchFamily="2"/>
                <a:cs typeface="Lucidasans" pitchFamily="2"/>
              </a:rPr>
              <a:t> </a:t>
            </a:r>
            <a:r>
              <a:rPr lang="en-GB" sz="2400" b="1" i="0" u="none" strike="noStrike" baseline="0">
                <a:ln>
                  <a:noFill/>
                </a:ln>
                <a:solidFill>
                  <a:srgbClr val="FFFFFF"/>
                </a:solidFill>
                <a:latin typeface="Arial" pitchFamily="18"/>
                <a:ea typeface="Nimbus Sans L" pitchFamily="2"/>
                <a:cs typeface="Lucidasans" pitchFamily="2"/>
              </a:rPr>
              <a:t>Event</a:t>
            </a:r>
          </a:p>
          <a:p>
            <a:pPr marL="0" marR="0" lvl="0" indent="0" algn="l" rtl="0" hangingPunct="0">
              <a:lnSpc>
                <a:spcPct val="90000"/>
              </a:lnSpc>
              <a:spcBef>
                <a:spcPts val="1123"/>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1" i="0" u="none" strike="noStrike" baseline="0">
                <a:ln>
                  <a:noFill/>
                </a:ln>
                <a:solidFill>
                  <a:srgbClr val="FFFFFF"/>
                </a:solidFill>
                <a:latin typeface="Arial" pitchFamily="18"/>
                <a:ea typeface="Nimbus Sans L" pitchFamily="2"/>
                <a:cs typeface="Lucidasans" pitchFamily="2"/>
              </a:rPr>
              <a:t>From real-time Level 3 display.</a:t>
            </a:r>
          </a:p>
        </p:txBody>
      </p:sp>
      <p:grpSp>
        <p:nvGrpSpPr>
          <p:cNvPr id="6" name="Group 5"/>
          <p:cNvGrpSpPr/>
          <p:nvPr/>
        </p:nvGrpSpPr>
        <p:grpSpPr>
          <a:xfrm>
            <a:off x="15120" y="6189840"/>
            <a:ext cx="1271879" cy="655920"/>
            <a:chOff x="15120" y="6189840"/>
            <a:chExt cx="1271879" cy="655920"/>
          </a:xfrm>
        </p:grpSpPr>
        <p:sp>
          <p:nvSpPr>
            <p:cNvPr id="7" name="Freeform 6"/>
            <p:cNvSpPr/>
            <p:nvPr/>
          </p:nvSpPr>
          <p:spPr>
            <a:xfrm>
              <a:off x="15120" y="6189840"/>
              <a:ext cx="744480" cy="65592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9360">
              <a:solidFill>
                <a:srgbClr val="FF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8" name="Freeform 7"/>
            <p:cNvSpPr/>
            <p:nvPr/>
          </p:nvSpPr>
          <p:spPr>
            <a:xfrm>
              <a:off x="278640" y="6369480"/>
              <a:ext cx="1008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1" i="1" u="none" strike="noStrike" baseline="0">
                  <a:ln>
                    <a:noFill/>
                  </a:ln>
                  <a:solidFill>
                    <a:srgbClr val="3333CC"/>
                  </a:solidFill>
                  <a:effectLst>
                    <a:outerShdw dist="17961" dir="2700000">
                      <a:scrgbClr r="0" g="0" b="0"/>
                    </a:outerShdw>
                  </a:effectLst>
                  <a:latin typeface="Helvetica" pitchFamily="34"/>
                  <a:ea typeface="Nimbus Sans L" pitchFamily="2"/>
                  <a:cs typeface="Lucidasans" pitchFamily="2"/>
                </a:rPr>
                <a:t>STAR</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10" name="Date Placeholder 2"/>
          <p:cNvSpPr>
            <a:spLocks noGrp="1"/>
          </p:cNvSpPr>
          <p:nvPr>
            <p:ph type="dt" sz="half" idx="11"/>
          </p:nvPr>
        </p:nvSpPr>
        <p:spPr/>
        <p:txBody>
          <a:bodyPr/>
          <a:lstStyle/>
          <a:p>
            <a:pPr lvl="0"/>
            <a:r>
              <a:rPr lang="en-US" smtClean="0"/>
              <a:t>23/10-2012</a:t>
            </a:r>
            <a:endParaRPr lang="en-US"/>
          </a:p>
        </p:txBody>
      </p:sp>
      <p:sp>
        <p:nvSpPr>
          <p:cNvPr id="11" name="Slide Number Placeholder 3"/>
          <p:cNvSpPr>
            <a:spLocks noGrp="1"/>
          </p:cNvSpPr>
          <p:nvPr>
            <p:ph type="sldNum" sz="quarter" idx="12"/>
          </p:nvPr>
        </p:nvSpPr>
        <p:spPr/>
        <p:txBody>
          <a:bodyPr/>
          <a:lstStyle/>
          <a:p>
            <a:pPr lvl="0"/>
            <a:fld id="{EA694A6F-F673-4836-8587-1924F272FA00}" type="slidenum">
              <a:t>63</a:t>
            </a:fld>
            <a:endParaRPr lang="en-US"/>
          </a:p>
        </p:txBody>
      </p:sp>
      <p:sp>
        <p:nvSpPr>
          <p:cNvPr id="2" name="Freeform 1"/>
          <p:cNvSpPr/>
          <p:nvPr/>
        </p:nvSpPr>
        <p:spPr>
          <a:xfrm>
            <a:off x="-360" y="-36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3" name="Picture 2"/>
          <p:cNvPicPr>
            <a:picLocks noChangeAspect="1"/>
          </p:cNvPicPr>
          <p:nvPr/>
        </p:nvPicPr>
        <p:blipFill>
          <a:blip r:embed="rId3">
            <a:lum/>
            <a:alphaModFix/>
          </a:blip>
          <a:srcRect l="13312" t="3044" r="13312" b="3044"/>
          <a:stretch>
            <a:fillRect/>
          </a:stretch>
        </p:blipFill>
        <p:spPr>
          <a:xfrm>
            <a:off x="0" y="0"/>
            <a:ext cx="4626000" cy="4572000"/>
          </a:xfrm>
          <a:prstGeom prst="rect">
            <a:avLst/>
          </a:prstGeom>
          <a:noFill/>
          <a:ln>
            <a:noFill/>
          </a:ln>
        </p:spPr>
      </p:pic>
      <p:sp>
        <p:nvSpPr>
          <p:cNvPr id="4" name="Freeform 3"/>
          <p:cNvSpPr/>
          <p:nvPr/>
        </p:nvSpPr>
        <p:spPr>
          <a:xfrm>
            <a:off x="4708440" y="1270080"/>
            <a:ext cx="4191120" cy="812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90000"/>
              </a:lnSpc>
              <a:spcBef>
                <a:spcPts val="15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2400" b="1" i="0" u="none" strike="noStrike" baseline="0">
                <a:ln>
                  <a:noFill/>
                </a:ln>
                <a:solidFill>
                  <a:srgbClr val="FF0000"/>
                </a:solidFill>
                <a:latin typeface="Arial" pitchFamily="18"/>
                <a:ea typeface="Nimbus Sans L" pitchFamily="2"/>
                <a:cs typeface="Lucidasans" pitchFamily="2"/>
              </a:rPr>
              <a:t>Central </a:t>
            </a:r>
            <a:r>
              <a:rPr lang="en-GB" sz="2400" b="1" i="0" u="none" strike="noStrike" baseline="0">
                <a:ln>
                  <a:noFill/>
                </a:ln>
                <a:solidFill>
                  <a:srgbClr val="FFFFFF"/>
                </a:solidFill>
                <a:latin typeface="Arial" pitchFamily="18"/>
                <a:ea typeface="Nimbus Sans L" pitchFamily="2"/>
                <a:cs typeface="Lucidasans" pitchFamily="2"/>
              </a:rPr>
              <a:t>Event</a:t>
            </a:r>
          </a:p>
          <a:p>
            <a:pPr marL="0" marR="0" lvl="0" indent="0" algn="l" rtl="0" hangingPunct="0">
              <a:lnSpc>
                <a:spcPct val="90000"/>
              </a:lnSpc>
              <a:spcBef>
                <a:spcPts val="1123"/>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1" i="0" u="none" strike="noStrike" baseline="0">
                <a:ln>
                  <a:noFill/>
                </a:ln>
                <a:solidFill>
                  <a:srgbClr val="FFFFFF"/>
                </a:solidFill>
                <a:latin typeface="Arial" pitchFamily="18"/>
                <a:ea typeface="Nimbus Sans L" pitchFamily="2"/>
                <a:cs typeface="Lucidasans" pitchFamily="2"/>
              </a:rPr>
              <a:t>From real-time Level 3 display.</a:t>
            </a:r>
          </a:p>
        </p:txBody>
      </p:sp>
      <p:grpSp>
        <p:nvGrpSpPr>
          <p:cNvPr id="5" name="Group 4"/>
          <p:cNvGrpSpPr/>
          <p:nvPr/>
        </p:nvGrpSpPr>
        <p:grpSpPr>
          <a:xfrm>
            <a:off x="15120" y="6189840"/>
            <a:ext cx="1271879" cy="655920"/>
            <a:chOff x="15120" y="6189840"/>
            <a:chExt cx="1271879" cy="655920"/>
          </a:xfrm>
        </p:grpSpPr>
        <p:sp>
          <p:nvSpPr>
            <p:cNvPr id="6" name="Freeform 5"/>
            <p:cNvSpPr/>
            <p:nvPr/>
          </p:nvSpPr>
          <p:spPr>
            <a:xfrm>
              <a:off x="15120" y="6189840"/>
              <a:ext cx="744480" cy="65592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9360">
              <a:solidFill>
                <a:srgbClr val="FF0000"/>
              </a:solidFill>
              <a:prstDash val="solid"/>
              <a:miter/>
            </a:ln>
          </p:spPr>
          <p:txBody>
            <a:bodyPr vert="horz" wrap="none" lIns="90000" tIns="46800" rIns="90000" bIns="46800" anchor="ctr"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7" name="Freeform 6"/>
            <p:cNvSpPr/>
            <p:nvPr/>
          </p:nvSpPr>
          <p:spPr>
            <a:xfrm>
              <a:off x="278640" y="6369480"/>
              <a:ext cx="1008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GB" sz="1800" b="1" i="1" u="none" strike="noStrike" baseline="0">
                  <a:ln>
                    <a:noFill/>
                  </a:ln>
                  <a:solidFill>
                    <a:srgbClr val="3333CC"/>
                  </a:solidFill>
                  <a:effectLst>
                    <a:outerShdw dist="17961" dir="2700000">
                      <a:scrgbClr r="0" g="0" b="0"/>
                    </a:outerShdw>
                  </a:effectLst>
                  <a:latin typeface="Helvetica" pitchFamily="34"/>
                  <a:ea typeface="Nimbus Sans L" pitchFamily="2"/>
                  <a:cs typeface="Lucidasans" pitchFamily="2"/>
                </a:rPr>
                <a:t>STAR</a:t>
              </a:r>
            </a:p>
          </p:txBody>
        </p:sp>
      </p:grpSp>
      <p:pic>
        <p:nvPicPr>
          <p:cNvPr id="8" name="Picture 7"/>
          <p:cNvPicPr>
            <a:picLocks noChangeAspect="1"/>
          </p:cNvPicPr>
          <p:nvPr/>
        </p:nvPicPr>
        <p:blipFill>
          <a:blip r:embed="rId4">
            <a:lum/>
            <a:alphaModFix/>
          </a:blip>
          <a:srcRect l="6264" t="6089" r="6264" b="6089"/>
          <a:stretch>
            <a:fillRect/>
          </a:stretch>
        </p:blipFill>
        <p:spPr>
          <a:xfrm>
            <a:off x="4343040" y="3138119"/>
            <a:ext cx="4800600" cy="37195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Nuclear Physics Goals for Heavy Ions">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9" name="Date Placeholder 2"/>
          <p:cNvSpPr>
            <a:spLocks noGrp="1"/>
          </p:cNvSpPr>
          <p:nvPr>
            <p:ph type="dt" sz="half" idx="11"/>
          </p:nvPr>
        </p:nvSpPr>
        <p:spPr/>
        <p:txBody>
          <a:bodyPr/>
          <a:lstStyle/>
          <a:p>
            <a:pPr lvl="0"/>
            <a:r>
              <a:rPr lang="en-US" smtClean="0"/>
              <a:t>23/10-2012</a:t>
            </a:r>
            <a:endParaRPr lang="en-US"/>
          </a:p>
        </p:txBody>
      </p:sp>
      <p:sp>
        <p:nvSpPr>
          <p:cNvPr id="10" name="Slide Number Placeholder 3"/>
          <p:cNvSpPr>
            <a:spLocks noGrp="1"/>
          </p:cNvSpPr>
          <p:nvPr>
            <p:ph type="sldNum" sz="quarter" idx="12"/>
          </p:nvPr>
        </p:nvSpPr>
        <p:spPr/>
        <p:txBody>
          <a:bodyPr/>
          <a:lstStyle/>
          <a:p>
            <a:pPr lvl="0"/>
            <a:fld id="{1CA06858-9E9B-411D-89D4-043E0653ACE2}" type="slidenum">
              <a:t>7</a:t>
            </a:fld>
            <a:endParaRPr lang="en-US"/>
          </a:p>
        </p:txBody>
      </p:sp>
      <p:pic>
        <p:nvPicPr>
          <p:cNvPr id="3" name="Picture 14"/>
          <p:cNvPicPr>
            <a:picLocks noGrp="1" noChangeAspect="1"/>
          </p:cNvPicPr>
          <p:nvPr>
            <p:ph type="pic" idx="4294967295"/>
          </p:nvPr>
        </p:nvPicPr>
        <p:blipFill>
          <a:blip r:embed="rId3">
            <a:lum/>
            <a:alphaModFix/>
          </a:blip>
          <a:srcRect l="1647" t="1262" b="2423"/>
          <a:stretch>
            <a:fillRect/>
          </a:stretch>
        </p:blipFill>
        <p:spPr>
          <a:xfrm>
            <a:off x="2777400" y="1294920"/>
            <a:ext cx="3589200" cy="3977640"/>
          </a:xfrm>
        </p:spPr>
      </p:pic>
      <p:sp>
        <p:nvSpPr>
          <p:cNvPr id="4" name="Rectangle 7"/>
          <p:cNvSpPr/>
          <p:nvPr/>
        </p:nvSpPr>
        <p:spPr>
          <a:xfrm>
            <a:off x="3162600" y="1556792"/>
            <a:ext cx="3117240" cy="2065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tx1"/>
          </a:solidFill>
          <a:ln w="9360">
            <a:solidFill>
              <a:srgbClr val="000000"/>
            </a:solidFill>
            <a:prstDash val="solid"/>
            <a:roun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6" name="Title 5"/>
          <p:cNvSpPr txBox="1">
            <a:spLocks noGrp="1"/>
          </p:cNvSpPr>
          <p:nvPr>
            <p:ph type="title" idx="4294967295"/>
          </p:nvPr>
        </p:nvSpPr>
        <p:spPr/>
        <p:txBody>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QCD phase diagram</a:t>
            </a:r>
          </a:p>
        </p:txBody>
      </p:sp>
      <p:sp>
        <p:nvSpPr>
          <p:cNvPr id="7" name="Text Placeholder 6"/>
          <p:cNvSpPr txBox="1">
            <a:spLocks noGrp="1"/>
          </p:cNvSpPr>
          <p:nvPr>
            <p:ph type="body" idx="4294967295"/>
          </p:nvPr>
        </p:nvSpPr>
        <p:spPr>
          <a:xfrm>
            <a:off x="490680" y="5283360"/>
            <a:ext cx="8229600" cy="972000"/>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a:latin typeface="" pitchFamily="16"/>
              </a:rPr>
              <a:t>Hadronic matter phase (quarks and gluons are confined)</a:t>
            </a:r>
          </a:p>
        </p:txBody>
      </p:sp>
      <p:sp>
        <p:nvSpPr>
          <p:cNvPr id="13" name="Freeform 12"/>
          <p:cNvSpPr/>
          <p:nvPr/>
        </p:nvSpPr>
        <p:spPr>
          <a:xfrm>
            <a:off x="3766457" y="3439886"/>
            <a:ext cx="2569029" cy="1328057"/>
          </a:xfrm>
          <a:custGeom>
            <a:avLst/>
            <a:gdLst>
              <a:gd name="connsiteX0" fmla="*/ 0 w 2569029"/>
              <a:gd name="connsiteY0" fmla="*/ 97971 h 1328057"/>
              <a:gd name="connsiteX1" fmla="*/ 0 w 2569029"/>
              <a:gd name="connsiteY1" fmla="*/ 97971 h 1328057"/>
              <a:gd name="connsiteX2" fmla="*/ 130629 w 2569029"/>
              <a:gd name="connsiteY2" fmla="*/ 141514 h 1328057"/>
              <a:gd name="connsiteX3" fmla="*/ 163286 w 2569029"/>
              <a:gd name="connsiteY3" fmla="*/ 152400 h 1328057"/>
              <a:gd name="connsiteX4" fmla="*/ 239486 w 2569029"/>
              <a:gd name="connsiteY4" fmla="*/ 217714 h 1328057"/>
              <a:gd name="connsiteX5" fmla="*/ 261257 w 2569029"/>
              <a:gd name="connsiteY5" fmla="*/ 250371 h 1328057"/>
              <a:gd name="connsiteX6" fmla="*/ 326572 w 2569029"/>
              <a:gd name="connsiteY6" fmla="*/ 293914 h 1328057"/>
              <a:gd name="connsiteX7" fmla="*/ 370114 w 2569029"/>
              <a:gd name="connsiteY7" fmla="*/ 348343 h 1328057"/>
              <a:gd name="connsiteX8" fmla="*/ 435429 w 2569029"/>
              <a:gd name="connsiteY8" fmla="*/ 370114 h 1328057"/>
              <a:gd name="connsiteX9" fmla="*/ 598714 w 2569029"/>
              <a:gd name="connsiteY9" fmla="*/ 424543 h 1328057"/>
              <a:gd name="connsiteX10" fmla="*/ 696686 w 2569029"/>
              <a:gd name="connsiteY10" fmla="*/ 457200 h 1328057"/>
              <a:gd name="connsiteX11" fmla="*/ 729343 w 2569029"/>
              <a:gd name="connsiteY11" fmla="*/ 468085 h 1328057"/>
              <a:gd name="connsiteX12" fmla="*/ 783772 w 2569029"/>
              <a:gd name="connsiteY12" fmla="*/ 500743 h 1328057"/>
              <a:gd name="connsiteX13" fmla="*/ 849086 w 2569029"/>
              <a:gd name="connsiteY13" fmla="*/ 544285 h 1328057"/>
              <a:gd name="connsiteX14" fmla="*/ 892629 w 2569029"/>
              <a:gd name="connsiteY14" fmla="*/ 587828 h 1328057"/>
              <a:gd name="connsiteX15" fmla="*/ 914400 w 2569029"/>
              <a:gd name="connsiteY15" fmla="*/ 609600 h 1328057"/>
              <a:gd name="connsiteX16" fmla="*/ 947057 w 2569029"/>
              <a:gd name="connsiteY16" fmla="*/ 620485 h 1328057"/>
              <a:gd name="connsiteX17" fmla="*/ 1001486 w 2569029"/>
              <a:gd name="connsiteY17" fmla="*/ 653143 h 1328057"/>
              <a:gd name="connsiteX18" fmla="*/ 1066800 w 2569029"/>
              <a:gd name="connsiteY18" fmla="*/ 685800 h 1328057"/>
              <a:gd name="connsiteX19" fmla="*/ 1132114 w 2569029"/>
              <a:gd name="connsiteY19" fmla="*/ 729343 h 1328057"/>
              <a:gd name="connsiteX20" fmla="*/ 1175657 w 2569029"/>
              <a:gd name="connsiteY20" fmla="*/ 783771 h 1328057"/>
              <a:gd name="connsiteX21" fmla="*/ 1230086 w 2569029"/>
              <a:gd name="connsiteY21" fmla="*/ 827314 h 1328057"/>
              <a:gd name="connsiteX22" fmla="*/ 1251857 w 2569029"/>
              <a:gd name="connsiteY22" fmla="*/ 859971 h 1328057"/>
              <a:gd name="connsiteX23" fmla="*/ 1306286 w 2569029"/>
              <a:gd name="connsiteY23" fmla="*/ 914400 h 1328057"/>
              <a:gd name="connsiteX24" fmla="*/ 1317172 w 2569029"/>
              <a:gd name="connsiteY24" fmla="*/ 947057 h 1328057"/>
              <a:gd name="connsiteX25" fmla="*/ 1349829 w 2569029"/>
              <a:gd name="connsiteY25" fmla="*/ 979714 h 1328057"/>
              <a:gd name="connsiteX26" fmla="*/ 1371600 w 2569029"/>
              <a:gd name="connsiteY26" fmla="*/ 1012371 h 1328057"/>
              <a:gd name="connsiteX27" fmla="*/ 1436914 w 2569029"/>
              <a:gd name="connsiteY27" fmla="*/ 1099457 h 1328057"/>
              <a:gd name="connsiteX28" fmla="*/ 1447800 w 2569029"/>
              <a:gd name="connsiteY28" fmla="*/ 1132114 h 1328057"/>
              <a:gd name="connsiteX29" fmla="*/ 1469572 w 2569029"/>
              <a:gd name="connsiteY29" fmla="*/ 1208314 h 1328057"/>
              <a:gd name="connsiteX30" fmla="*/ 1491343 w 2569029"/>
              <a:gd name="connsiteY30" fmla="*/ 1240971 h 1328057"/>
              <a:gd name="connsiteX31" fmla="*/ 1534886 w 2569029"/>
              <a:gd name="connsiteY31" fmla="*/ 1251857 h 1328057"/>
              <a:gd name="connsiteX32" fmla="*/ 1600200 w 2569029"/>
              <a:gd name="connsiteY32" fmla="*/ 1273628 h 1328057"/>
              <a:gd name="connsiteX33" fmla="*/ 1926772 w 2569029"/>
              <a:gd name="connsiteY33" fmla="*/ 1295400 h 1328057"/>
              <a:gd name="connsiteX34" fmla="*/ 2035629 w 2569029"/>
              <a:gd name="connsiteY34" fmla="*/ 1306285 h 1328057"/>
              <a:gd name="connsiteX35" fmla="*/ 2068286 w 2569029"/>
              <a:gd name="connsiteY35" fmla="*/ 1317171 h 1328057"/>
              <a:gd name="connsiteX36" fmla="*/ 2122714 w 2569029"/>
              <a:gd name="connsiteY36" fmla="*/ 1328057 h 1328057"/>
              <a:gd name="connsiteX37" fmla="*/ 2383972 w 2569029"/>
              <a:gd name="connsiteY37" fmla="*/ 1306285 h 1328057"/>
              <a:gd name="connsiteX38" fmla="*/ 2449286 w 2569029"/>
              <a:gd name="connsiteY38" fmla="*/ 1284514 h 1328057"/>
              <a:gd name="connsiteX39" fmla="*/ 2525486 w 2569029"/>
              <a:gd name="connsiteY39" fmla="*/ 1186543 h 1328057"/>
              <a:gd name="connsiteX40" fmla="*/ 2536372 w 2569029"/>
              <a:gd name="connsiteY40" fmla="*/ 1153885 h 1328057"/>
              <a:gd name="connsiteX41" fmla="*/ 2569029 w 2569029"/>
              <a:gd name="connsiteY41" fmla="*/ 1088571 h 1328057"/>
              <a:gd name="connsiteX42" fmla="*/ 2558143 w 2569029"/>
              <a:gd name="connsiteY42" fmla="*/ 664028 h 1328057"/>
              <a:gd name="connsiteX43" fmla="*/ 2547257 w 2569029"/>
              <a:gd name="connsiteY43" fmla="*/ 631371 h 1328057"/>
              <a:gd name="connsiteX44" fmla="*/ 2536372 w 2569029"/>
              <a:gd name="connsiteY44" fmla="*/ 576943 h 1328057"/>
              <a:gd name="connsiteX45" fmla="*/ 2514600 w 2569029"/>
              <a:gd name="connsiteY45" fmla="*/ 478971 h 1328057"/>
              <a:gd name="connsiteX46" fmla="*/ 2503714 w 2569029"/>
              <a:gd name="connsiteY46" fmla="*/ 239485 h 1328057"/>
              <a:gd name="connsiteX47" fmla="*/ 2481943 w 2569029"/>
              <a:gd name="connsiteY47" fmla="*/ 174171 h 1328057"/>
              <a:gd name="connsiteX48" fmla="*/ 2471057 w 2569029"/>
              <a:gd name="connsiteY48" fmla="*/ 130628 h 1328057"/>
              <a:gd name="connsiteX49" fmla="*/ 2460172 w 2569029"/>
              <a:gd name="connsiteY49" fmla="*/ 97971 h 1328057"/>
              <a:gd name="connsiteX50" fmla="*/ 2383972 w 2569029"/>
              <a:gd name="connsiteY50" fmla="*/ 87085 h 1328057"/>
              <a:gd name="connsiteX51" fmla="*/ 2318657 w 2569029"/>
              <a:gd name="connsiteY51" fmla="*/ 65314 h 1328057"/>
              <a:gd name="connsiteX52" fmla="*/ 2264229 w 2569029"/>
              <a:gd name="connsiteY52" fmla="*/ 54428 h 1328057"/>
              <a:gd name="connsiteX53" fmla="*/ 1948543 w 2569029"/>
              <a:gd name="connsiteY53" fmla="*/ 32657 h 1328057"/>
              <a:gd name="connsiteX54" fmla="*/ 1828800 w 2569029"/>
              <a:gd name="connsiteY54" fmla="*/ 10885 h 1328057"/>
              <a:gd name="connsiteX55" fmla="*/ 1001486 w 2569029"/>
              <a:gd name="connsiteY55" fmla="*/ 0 h 1328057"/>
              <a:gd name="connsiteX56" fmla="*/ 272143 w 2569029"/>
              <a:gd name="connsiteY56" fmla="*/ 10885 h 1328057"/>
              <a:gd name="connsiteX57" fmla="*/ 152400 w 2569029"/>
              <a:gd name="connsiteY57" fmla="*/ 43543 h 1328057"/>
              <a:gd name="connsiteX58" fmla="*/ 119743 w 2569029"/>
              <a:gd name="connsiteY58" fmla="*/ 54428 h 1328057"/>
              <a:gd name="connsiteX59" fmla="*/ 54429 w 2569029"/>
              <a:gd name="connsiteY59" fmla="*/ 87085 h 1328057"/>
              <a:gd name="connsiteX60" fmla="*/ 0 w 2569029"/>
              <a:gd name="connsiteY60" fmla="*/ 97971 h 132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569029" h="1328057">
                <a:moveTo>
                  <a:pt x="0" y="97971"/>
                </a:moveTo>
                <a:lnTo>
                  <a:pt x="0" y="97971"/>
                </a:lnTo>
                <a:cubicBezTo>
                  <a:pt x="203550" y="143205"/>
                  <a:pt x="33843" y="93121"/>
                  <a:pt x="130629" y="141514"/>
                </a:cubicBezTo>
                <a:cubicBezTo>
                  <a:pt x="140892" y="146646"/>
                  <a:pt x="153023" y="147268"/>
                  <a:pt x="163286" y="152400"/>
                </a:cubicBezTo>
                <a:cubicBezTo>
                  <a:pt x="187908" y="164711"/>
                  <a:pt x="226094" y="197626"/>
                  <a:pt x="239486" y="217714"/>
                </a:cubicBezTo>
                <a:cubicBezTo>
                  <a:pt x="246743" y="228600"/>
                  <a:pt x="251411" y="241756"/>
                  <a:pt x="261257" y="250371"/>
                </a:cubicBezTo>
                <a:cubicBezTo>
                  <a:pt x="280949" y="267602"/>
                  <a:pt x="326572" y="293914"/>
                  <a:pt x="326572" y="293914"/>
                </a:cubicBezTo>
                <a:cubicBezTo>
                  <a:pt x="334262" y="305450"/>
                  <a:pt x="354604" y="340588"/>
                  <a:pt x="370114" y="348343"/>
                </a:cubicBezTo>
                <a:cubicBezTo>
                  <a:pt x="390640" y="358606"/>
                  <a:pt x="413657" y="362857"/>
                  <a:pt x="435429" y="370114"/>
                </a:cubicBezTo>
                <a:lnTo>
                  <a:pt x="598714" y="424543"/>
                </a:lnTo>
                <a:lnTo>
                  <a:pt x="696686" y="457200"/>
                </a:lnTo>
                <a:lnTo>
                  <a:pt x="729343" y="468085"/>
                </a:lnTo>
                <a:cubicBezTo>
                  <a:pt x="797139" y="535884"/>
                  <a:pt x="698990" y="444222"/>
                  <a:pt x="783772" y="500743"/>
                </a:cubicBezTo>
                <a:cubicBezTo>
                  <a:pt x="865312" y="555103"/>
                  <a:pt x="771437" y="518403"/>
                  <a:pt x="849086" y="544285"/>
                </a:cubicBezTo>
                <a:lnTo>
                  <a:pt x="892629" y="587828"/>
                </a:lnTo>
                <a:cubicBezTo>
                  <a:pt x="899886" y="595085"/>
                  <a:pt x="904663" y="606355"/>
                  <a:pt x="914400" y="609600"/>
                </a:cubicBezTo>
                <a:lnTo>
                  <a:pt x="947057" y="620485"/>
                </a:lnTo>
                <a:cubicBezTo>
                  <a:pt x="989582" y="663010"/>
                  <a:pt x="944962" y="624881"/>
                  <a:pt x="1001486" y="653143"/>
                </a:cubicBezTo>
                <a:cubicBezTo>
                  <a:pt x="1085895" y="695347"/>
                  <a:pt x="984716" y="658438"/>
                  <a:pt x="1066800" y="685800"/>
                </a:cubicBezTo>
                <a:cubicBezTo>
                  <a:pt x="1116720" y="735717"/>
                  <a:pt x="1053030" y="676620"/>
                  <a:pt x="1132114" y="729343"/>
                </a:cubicBezTo>
                <a:cubicBezTo>
                  <a:pt x="1154646" y="744365"/>
                  <a:pt x="1159017" y="762970"/>
                  <a:pt x="1175657" y="783771"/>
                </a:cubicBezTo>
                <a:cubicBezTo>
                  <a:pt x="1193384" y="805930"/>
                  <a:pt x="1205837" y="811148"/>
                  <a:pt x="1230086" y="827314"/>
                </a:cubicBezTo>
                <a:cubicBezTo>
                  <a:pt x="1237343" y="838200"/>
                  <a:pt x="1243242" y="850125"/>
                  <a:pt x="1251857" y="859971"/>
                </a:cubicBezTo>
                <a:cubicBezTo>
                  <a:pt x="1268753" y="879281"/>
                  <a:pt x="1306286" y="914400"/>
                  <a:pt x="1306286" y="914400"/>
                </a:cubicBezTo>
                <a:cubicBezTo>
                  <a:pt x="1309915" y="925286"/>
                  <a:pt x="1310807" y="937510"/>
                  <a:pt x="1317172" y="947057"/>
                </a:cubicBezTo>
                <a:cubicBezTo>
                  <a:pt x="1325711" y="959866"/>
                  <a:pt x="1339974" y="967887"/>
                  <a:pt x="1349829" y="979714"/>
                </a:cubicBezTo>
                <a:cubicBezTo>
                  <a:pt x="1358204" y="989765"/>
                  <a:pt x="1363427" y="1002155"/>
                  <a:pt x="1371600" y="1012371"/>
                </a:cubicBezTo>
                <a:cubicBezTo>
                  <a:pt x="1401075" y="1049215"/>
                  <a:pt x="1415210" y="1034348"/>
                  <a:pt x="1436914" y="1099457"/>
                </a:cubicBezTo>
                <a:cubicBezTo>
                  <a:pt x="1440543" y="1110343"/>
                  <a:pt x="1444648" y="1121081"/>
                  <a:pt x="1447800" y="1132114"/>
                </a:cubicBezTo>
                <a:cubicBezTo>
                  <a:pt x="1452451" y="1148392"/>
                  <a:pt x="1460871" y="1190912"/>
                  <a:pt x="1469572" y="1208314"/>
                </a:cubicBezTo>
                <a:cubicBezTo>
                  <a:pt x="1475423" y="1220016"/>
                  <a:pt x="1480457" y="1233714"/>
                  <a:pt x="1491343" y="1240971"/>
                </a:cubicBezTo>
                <a:cubicBezTo>
                  <a:pt x="1503791" y="1249270"/>
                  <a:pt x="1520556" y="1247558"/>
                  <a:pt x="1534886" y="1251857"/>
                </a:cubicBezTo>
                <a:cubicBezTo>
                  <a:pt x="1556867" y="1258451"/>
                  <a:pt x="1578429" y="1266371"/>
                  <a:pt x="1600200" y="1273628"/>
                </a:cubicBezTo>
                <a:cubicBezTo>
                  <a:pt x="1725869" y="1315518"/>
                  <a:pt x="1621353" y="1284088"/>
                  <a:pt x="1926772" y="1295400"/>
                </a:cubicBezTo>
                <a:cubicBezTo>
                  <a:pt x="1963058" y="1299028"/>
                  <a:pt x="1999586" y="1300740"/>
                  <a:pt x="2035629" y="1306285"/>
                </a:cubicBezTo>
                <a:cubicBezTo>
                  <a:pt x="2046970" y="1308030"/>
                  <a:pt x="2057154" y="1314388"/>
                  <a:pt x="2068286" y="1317171"/>
                </a:cubicBezTo>
                <a:cubicBezTo>
                  <a:pt x="2086236" y="1321659"/>
                  <a:pt x="2104571" y="1324428"/>
                  <a:pt x="2122714" y="1328057"/>
                </a:cubicBezTo>
                <a:cubicBezTo>
                  <a:pt x="2150353" y="1326214"/>
                  <a:pt x="2333241" y="1316431"/>
                  <a:pt x="2383972" y="1306285"/>
                </a:cubicBezTo>
                <a:cubicBezTo>
                  <a:pt x="2406475" y="1301784"/>
                  <a:pt x="2449286" y="1284514"/>
                  <a:pt x="2449286" y="1284514"/>
                </a:cubicBezTo>
                <a:cubicBezTo>
                  <a:pt x="2502044" y="1231755"/>
                  <a:pt x="2500552" y="1244721"/>
                  <a:pt x="2525486" y="1186543"/>
                </a:cubicBezTo>
                <a:cubicBezTo>
                  <a:pt x="2530006" y="1175996"/>
                  <a:pt x="2531240" y="1164148"/>
                  <a:pt x="2536372" y="1153885"/>
                </a:cubicBezTo>
                <a:cubicBezTo>
                  <a:pt x="2578578" y="1069472"/>
                  <a:pt x="2541666" y="1170659"/>
                  <a:pt x="2569029" y="1088571"/>
                </a:cubicBezTo>
                <a:cubicBezTo>
                  <a:pt x="2565400" y="947057"/>
                  <a:pt x="2564877" y="805429"/>
                  <a:pt x="2558143" y="664028"/>
                </a:cubicBezTo>
                <a:cubicBezTo>
                  <a:pt x="2557597" y="652566"/>
                  <a:pt x="2550040" y="642503"/>
                  <a:pt x="2547257" y="631371"/>
                </a:cubicBezTo>
                <a:cubicBezTo>
                  <a:pt x="2542770" y="613421"/>
                  <a:pt x="2540859" y="594893"/>
                  <a:pt x="2536372" y="576943"/>
                </a:cubicBezTo>
                <a:cubicBezTo>
                  <a:pt x="2509571" y="469738"/>
                  <a:pt x="2544559" y="658717"/>
                  <a:pt x="2514600" y="478971"/>
                </a:cubicBezTo>
                <a:cubicBezTo>
                  <a:pt x="2510971" y="399142"/>
                  <a:pt x="2512227" y="318941"/>
                  <a:pt x="2503714" y="239485"/>
                </a:cubicBezTo>
                <a:cubicBezTo>
                  <a:pt x="2501269" y="216667"/>
                  <a:pt x="2487509" y="196435"/>
                  <a:pt x="2481943" y="174171"/>
                </a:cubicBezTo>
                <a:cubicBezTo>
                  <a:pt x="2478314" y="159657"/>
                  <a:pt x="2475167" y="145013"/>
                  <a:pt x="2471057" y="130628"/>
                </a:cubicBezTo>
                <a:cubicBezTo>
                  <a:pt x="2467905" y="119595"/>
                  <a:pt x="2470435" y="103103"/>
                  <a:pt x="2460172" y="97971"/>
                </a:cubicBezTo>
                <a:cubicBezTo>
                  <a:pt x="2437223" y="86496"/>
                  <a:pt x="2409372" y="90714"/>
                  <a:pt x="2383972" y="87085"/>
                </a:cubicBezTo>
                <a:cubicBezTo>
                  <a:pt x="2362200" y="79828"/>
                  <a:pt x="2341161" y="69815"/>
                  <a:pt x="2318657" y="65314"/>
                </a:cubicBezTo>
                <a:cubicBezTo>
                  <a:pt x="2300514" y="61685"/>
                  <a:pt x="2282588" y="56723"/>
                  <a:pt x="2264229" y="54428"/>
                </a:cubicBezTo>
                <a:cubicBezTo>
                  <a:pt x="2170119" y="42664"/>
                  <a:pt x="2036338" y="37535"/>
                  <a:pt x="1948543" y="32657"/>
                </a:cubicBezTo>
                <a:cubicBezTo>
                  <a:pt x="1929226" y="28794"/>
                  <a:pt x="1844661" y="11272"/>
                  <a:pt x="1828800" y="10885"/>
                </a:cubicBezTo>
                <a:cubicBezTo>
                  <a:pt x="1553087" y="4160"/>
                  <a:pt x="1277257" y="3628"/>
                  <a:pt x="1001486" y="0"/>
                </a:cubicBezTo>
                <a:lnTo>
                  <a:pt x="272143" y="10885"/>
                </a:lnTo>
                <a:cubicBezTo>
                  <a:pt x="238571" y="11818"/>
                  <a:pt x="181485" y="33848"/>
                  <a:pt x="152400" y="43543"/>
                </a:cubicBezTo>
                <a:lnTo>
                  <a:pt x="119743" y="54428"/>
                </a:lnTo>
                <a:cubicBezTo>
                  <a:pt x="87815" y="75714"/>
                  <a:pt x="90485" y="78072"/>
                  <a:pt x="54429" y="87085"/>
                </a:cubicBezTo>
                <a:cubicBezTo>
                  <a:pt x="50909" y="87965"/>
                  <a:pt x="9071" y="96157"/>
                  <a:pt x="0" y="97971"/>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4"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25" name="Date Placeholder 2"/>
          <p:cNvSpPr>
            <a:spLocks noGrp="1"/>
          </p:cNvSpPr>
          <p:nvPr>
            <p:ph type="dt" sz="half" idx="11"/>
          </p:nvPr>
        </p:nvSpPr>
        <p:spPr/>
        <p:txBody>
          <a:bodyPr/>
          <a:lstStyle/>
          <a:p>
            <a:pPr lvl="0"/>
            <a:r>
              <a:rPr lang="en-US" smtClean="0"/>
              <a:t>23/10-2012</a:t>
            </a:r>
            <a:endParaRPr lang="en-US"/>
          </a:p>
        </p:txBody>
      </p:sp>
      <p:sp>
        <p:nvSpPr>
          <p:cNvPr id="26" name="Slide Number Placeholder 3"/>
          <p:cNvSpPr>
            <a:spLocks noGrp="1"/>
          </p:cNvSpPr>
          <p:nvPr>
            <p:ph type="sldNum" sz="quarter" idx="12"/>
          </p:nvPr>
        </p:nvSpPr>
        <p:spPr/>
        <p:txBody>
          <a:bodyPr/>
          <a:lstStyle/>
          <a:p>
            <a:pPr lvl="0"/>
            <a:fld id="{605299A4-4ECF-42F3-828A-29DE9A0D4122}" type="slidenum">
              <a:t>8</a:t>
            </a:fld>
            <a:endParaRPr lang="en-US"/>
          </a:p>
        </p:txBody>
      </p:sp>
      <p:sp>
        <p:nvSpPr>
          <p:cNvPr id="2" name="Title 1"/>
          <p:cNvSpPr txBox="1">
            <a:spLocks noGrp="1"/>
          </p:cNvSpPr>
          <p:nvPr>
            <p:ph type="title" idx="4294967295"/>
          </p:nvPr>
        </p:nvSpPr>
        <p:spPr>
          <a:xfrm>
            <a:off x="1113480" y="-47520"/>
            <a:ext cx="7445519" cy="1238039"/>
          </a:xfrm>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What happens at higher energy densities?</a:t>
            </a:r>
          </a:p>
        </p:txBody>
      </p:sp>
      <p:grpSp>
        <p:nvGrpSpPr>
          <p:cNvPr id="3" name="Group 2"/>
          <p:cNvGrpSpPr/>
          <p:nvPr/>
        </p:nvGrpSpPr>
        <p:grpSpPr>
          <a:xfrm>
            <a:off x="4868280" y="1834919"/>
            <a:ext cx="3922920" cy="2743200"/>
            <a:chOff x="4868280" y="1834919"/>
            <a:chExt cx="3922920" cy="2743200"/>
          </a:xfrm>
        </p:grpSpPr>
        <p:sp>
          <p:nvSpPr>
            <p:cNvPr id="4" name="Freeform 3"/>
            <p:cNvSpPr/>
            <p:nvPr/>
          </p:nvSpPr>
          <p:spPr>
            <a:xfrm>
              <a:off x="4868280" y="1834919"/>
              <a:ext cx="3922920" cy="2743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5" name="Freeform 4"/>
            <p:cNvSpPr/>
            <p:nvPr/>
          </p:nvSpPr>
          <p:spPr>
            <a:xfrm>
              <a:off x="4868280" y="1834919"/>
              <a:ext cx="3922920" cy="2743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pic>
          <p:nvPicPr>
            <p:cNvPr id="6" name="Picture 5"/>
            <p:cNvPicPr>
              <a:picLocks noChangeAspect="1"/>
            </p:cNvPicPr>
            <p:nvPr/>
          </p:nvPicPr>
          <p:blipFill>
            <a:blip r:embed="rId3">
              <a:lum/>
              <a:alphaModFix/>
            </a:blip>
            <a:srcRect/>
            <a:stretch>
              <a:fillRect/>
            </a:stretch>
          </p:blipFill>
          <p:spPr>
            <a:xfrm>
              <a:off x="4868280" y="4061159"/>
              <a:ext cx="3922920" cy="516960"/>
            </a:xfrm>
            <a:prstGeom prst="rect">
              <a:avLst/>
            </a:prstGeom>
            <a:noFill/>
            <a:ln>
              <a:noFill/>
            </a:ln>
          </p:spPr>
        </p:pic>
        <p:pic>
          <p:nvPicPr>
            <p:cNvPr id="7" name="Picture 6"/>
            <p:cNvPicPr>
              <a:picLocks noChangeAspect="1"/>
            </p:cNvPicPr>
            <p:nvPr/>
          </p:nvPicPr>
          <p:blipFill>
            <a:blip r:embed="rId4">
              <a:lum/>
              <a:alphaModFix/>
            </a:blip>
            <a:srcRect/>
            <a:stretch>
              <a:fillRect/>
            </a:stretch>
          </p:blipFill>
          <p:spPr>
            <a:xfrm>
              <a:off x="4868280" y="3543840"/>
              <a:ext cx="3922920" cy="516960"/>
            </a:xfrm>
            <a:prstGeom prst="rect">
              <a:avLst/>
            </a:prstGeom>
            <a:noFill/>
            <a:ln>
              <a:noFill/>
            </a:ln>
          </p:spPr>
        </p:pic>
        <p:pic>
          <p:nvPicPr>
            <p:cNvPr id="8" name="Picture 7"/>
            <p:cNvPicPr>
              <a:picLocks noChangeAspect="1"/>
            </p:cNvPicPr>
            <p:nvPr/>
          </p:nvPicPr>
          <p:blipFill>
            <a:blip r:embed="rId5">
              <a:lum/>
              <a:alphaModFix/>
            </a:blip>
            <a:srcRect/>
            <a:stretch>
              <a:fillRect/>
            </a:stretch>
          </p:blipFill>
          <p:spPr>
            <a:xfrm>
              <a:off x="4868280" y="3025440"/>
              <a:ext cx="3922920" cy="518039"/>
            </a:xfrm>
            <a:prstGeom prst="rect">
              <a:avLst/>
            </a:prstGeom>
            <a:noFill/>
            <a:ln>
              <a:noFill/>
            </a:ln>
          </p:spPr>
        </p:pic>
        <p:pic>
          <p:nvPicPr>
            <p:cNvPr id="9" name="Picture 8"/>
            <p:cNvPicPr>
              <a:picLocks noChangeAspect="1"/>
            </p:cNvPicPr>
            <p:nvPr/>
          </p:nvPicPr>
          <p:blipFill>
            <a:blip r:embed="rId6">
              <a:lum/>
              <a:alphaModFix/>
            </a:blip>
            <a:srcRect/>
            <a:stretch>
              <a:fillRect/>
            </a:stretch>
          </p:blipFill>
          <p:spPr>
            <a:xfrm>
              <a:off x="4868280" y="2508480"/>
              <a:ext cx="3922920" cy="516960"/>
            </a:xfrm>
            <a:prstGeom prst="rect">
              <a:avLst/>
            </a:prstGeom>
            <a:noFill/>
            <a:ln>
              <a:noFill/>
            </a:ln>
          </p:spPr>
        </p:pic>
        <p:pic>
          <p:nvPicPr>
            <p:cNvPr id="10" name="Picture 9"/>
            <p:cNvPicPr>
              <a:picLocks noChangeAspect="1"/>
            </p:cNvPicPr>
            <p:nvPr/>
          </p:nvPicPr>
          <p:blipFill>
            <a:blip r:embed="rId7">
              <a:lum/>
              <a:alphaModFix/>
            </a:blip>
            <a:srcRect/>
            <a:stretch>
              <a:fillRect/>
            </a:stretch>
          </p:blipFill>
          <p:spPr>
            <a:xfrm>
              <a:off x="4868280" y="1991520"/>
              <a:ext cx="3922920" cy="516960"/>
            </a:xfrm>
            <a:prstGeom prst="rect">
              <a:avLst/>
            </a:prstGeom>
            <a:noFill/>
            <a:ln>
              <a:noFill/>
            </a:ln>
          </p:spPr>
        </p:pic>
        <p:pic>
          <p:nvPicPr>
            <p:cNvPr id="11" name="Picture 10"/>
            <p:cNvPicPr>
              <a:picLocks noChangeAspect="1"/>
            </p:cNvPicPr>
            <p:nvPr/>
          </p:nvPicPr>
          <p:blipFill>
            <a:blip r:embed="rId8">
              <a:lum/>
              <a:alphaModFix/>
            </a:blip>
            <a:srcRect/>
            <a:stretch>
              <a:fillRect/>
            </a:stretch>
          </p:blipFill>
          <p:spPr>
            <a:xfrm>
              <a:off x="4868280" y="1834919"/>
              <a:ext cx="3922920" cy="156600"/>
            </a:xfrm>
            <a:prstGeom prst="rect">
              <a:avLst/>
            </a:prstGeom>
            <a:noFill/>
            <a:ln>
              <a:noFill/>
            </a:ln>
          </p:spPr>
        </p:pic>
      </p:grpSp>
      <p:sp>
        <p:nvSpPr>
          <p:cNvPr id="12" name="Freeform 11"/>
          <p:cNvSpPr/>
          <p:nvPr/>
        </p:nvSpPr>
        <p:spPr>
          <a:xfrm>
            <a:off x="5772960" y="3928680"/>
            <a:ext cx="274319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400" b="0" i="0" u="none" strike="noStrike" baseline="0">
                <a:ln>
                  <a:noFill/>
                </a:ln>
                <a:solidFill>
                  <a:srgbClr val="000000"/>
                </a:solidFill>
                <a:latin typeface="Tahoma" pitchFamily="34"/>
                <a:ea typeface="Nimbus Sans L" pitchFamily="2"/>
                <a:cs typeface="Lucidasans" pitchFamily="2"/>
              </a:rPr>
              <a:t>(F. Karsch, hep-lat/0106019)</a:t>
            </a:r>
          </a:p>
        </p:txBody>
      </p:sp>
      <p:sp>
        <p:nvSpPr>
          <p:cNvPr id="13" name="TextBox 12"/>
          <p:cNvSpPr txBox="1"/>
          <p:nvPr/>
        </p:nvSpPr>
        <p:spPr>
          <a:xfrm>
            <a:off x="430920" y="1117080"/>
            <a:ext cx="4150800" cy="715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Accumulated hadronic states</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(Hagedorn)</a:t>
            </a:r>
          </a:p>
        </p:txBody>
      </p:sp>
      <p:sp>
        <p:nvSpPr>
          <p:cNvPr id="14" name="TextBox 13"/>
          <p:cNvSpPr txBox="1"/>
          <p:nvPr/>
        </p:nvSpPr>
        <p:spPr>
          <a:xfrm>
            <a:off x="5553720" y="1117080"/>
            <a:ext cx="2926799" cy="715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QCD energy denisty</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FFFFFF"/>
                </a:solidFill>
                <a:latin typeface="Arial" pitchFamily="18"/>
                <a:ea typeface="Nimbus Sans L" pitchFamily="2"/>
                <a:cs typeface="Lucidasans" pitchFamily="2"/>
              </a:rPr>
              <a:t>(Lattice QCD)</a:t>
            </a:r>
          </a:p>
        </p:txBody>
      </p:sp>
      <p:pic>
        <p:nvPicPr>
          <p:cNvPr id="15" name="Picture 14"/>
          <p:cNvPicPr>
            <a:picLocks noChangeAspect="1"/>
          </p:cNvPicPr>
          <p:nvPr/>
        </p:nvPicPr>
        <p:blipFill>
          <a:blip r:embed="rId9">
            <a:lum/>
            <a:alphaModFix/>
          </a:blip>
          <a:srcRect/>
          <a:stretch>
            <a:fillRect/>
          </a:stretch>
        </p:blipFill>
        <p:spPr>
          <a:xfrm>
            <a:off x="4938120" y="1837080"/>
            <a:ext cx="3785760" cy="2743199"/>
          </a:xfrm>
          <a:prstGeom prst="rect">
            <a:avLst/>
          </a:prstGeom>
          <a:noFill/>
          <a:ln>
            <a:noFill/>
          </a:ln>
        </p:spPr>
      </p:pic>
      <p:sp>
        <p:nvSpPr>
          <p:cNvPr id="16" name="TextBox 15"/>
          <p:cNvSpPr txBox="1"/>
          <p:nvPr/>
        </p:nvSpPr>
        <p:spPr>
          <a:xfrm>
            <a:off x="4927320" y="5622120"/>
            <a:ext cx="247284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Gluon spin and color</a:t>
            </a:r>
          </a:p>
        </p:txBody>
      </p:sp>
      <p:sp>
        <p:nvSpPr>
          <p:cNvPr id="17" name="TextBox 16"/>
          <p:cNvSpPr txBox="1"/>
          <p:nvPr/>
        </p:nvSpPr>
        <p:spPr>
          <a:xfrm>
            <a:off x="4874040" y="6094079"/>
            <a:ext cx="3970800" cy="34632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a:ln>
                  <a:noFill/>
                </a:ln>
                <a:solidFill>
                  <a:srgbClr val="FFFFFF"/>
                </a:solidFill>
                <a:latin typeface="Arial" pitchFamily="18"/>
                <a:ea typeface="Nimbus Sans L" pitchFamily="2"/>
                <a:cs typeface="Lucidasans" pitchFamily="2"/>
              </a:rPr>
              <a:t>(Anti+)quark spin, color and flavor</a:t>
            </a:r>
          </a:p>
        </p:txBody>
      </p:sp>
      <p:sp>
        <p:nvSpPr>
          <p:cNvPr id="18" name="Straight Connector 17"/>
          <p:cNvSpPr/>
          <p:nvPr/>
        </p:nvSpPr>
        <p:spPr>
          <a:xfrm flipV="1">
            <a:off x="6292440" y="5205960"/>
            <a:ext cx="0" cy="362160"/>
          </a:xfrm>
          <a:prstGeom prst="line">
            <a:avLst/>
          </a:prstGeom>
          <a:noFill/>
          <a:ln w="0">
            <a:solidFill>
              <a:srgbClr val="FFFFFF"/>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p:sp>
        <p:nvSpPr>
          <p:cNvPr id="19" name="Straight Connector 18"/>
          <p:cNvSpPr/>
          <p:nvPr/>
        </p:nvSpPr>
        <p:spPr>
          <a:xfrm flipH="1" flipV="1">
            <a:off x="7984440" y="5277960"/>
            <a:ext cx="5400" cy="809280"/>
          </a:xfrm>
          <a:prstGeom prst="line">
            <a:avLst/>
          </a:prstGeom>
          <a:noFill/>
          <a:ln w="0">
            <a:solidFill>
              <a:srgbClr val="FFFFFF"/>
            </a:solidFill>
            <a:prstDash val="solid"/>
            <a:tailEnd type="arrow"/>
          </a:ln>
        </p:spPr>
        <p:txBody>
          <a:bodyPr vert="horz" wrap="none" lIns="90000" tIns="45000" rIns="90000" bIns="45000" anchor="ctr" anchorCtr="1"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800" b="0" i="0" u="none" strike="noStrike" baseline="0">
              <a:ln>
                <a:noFill/>
              </a:ln>
              <a:solidFill>
                <a:srgbClr val="FFFFFF"/>
              </a:solidFill>
              <a:latin typeface="Arial" pitchFamily="18"/>
              <a:ea typeface="Nimbus Sans L" pitchFamily="2"/>
              <a:cs typeface="Lucidasans" pitchFamily="2"/>
            </a:endParaRPr>
          </a:p>
        </p:txBody>
      </p:sp>
      <mc:AlternateContent xmlns:mc="http://schemas.openxmlformats.org/markup-compatibility/2006" xmlns:a14="http://schemas.microsoft.com/office/drawing/2010/main">
        <mc:Choice Requires="a14">
          <p:sp>
            <p:nvSpPr>
              <p:cNvPr id="20" name="TextBox 19"/>
              <p:cNvSpPr txBox="1">
                <a:spLocks noResize="1"/>
              </p:cNvSpPr>
              <p:nvPr/>
            </p:nvSpPr>
            <p:spPr>
              <a:xfrm>
                <a:off x="4872240" y="4664160"/>
                <a:ext cx="3924360" cy="730080"/>
              </a:xfrm>
              <a:prstGeom prst="rect">
                <a:avLst/>
              </a:prstGeom>
              <a:noFill/>
              <a:ln>
                <a:noFill/>
              </a:ln>
            </p:spPr>
            <p:txBody>
              <a:bodyPr vert="horz" wrap="none" lIns="90000" tIns="45000" rIns="90000" bIns="4500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14:m>
                  <m:oMathPara xmlns:m="http://schemas.openxmlformats.org/officeDocument/2006/math">
                    <m:oMathParaPr>
                      <m:jc m:val="centerGroup"/>
                    </m:oMathParaPr>
                    <m:oMath xmlns:m="http://schemas.openxmlformats.org/officeDocument/2006/math">
                      <m:sSub>
                        <m:sSubPr>
                          <m:ctrlPr>
                            <a:rPr lang="sv-SE" i="1" smtClean="0">
                              <a:solidFill>
                                <a:srgbClr val="FFFFFF"/>
                              </a:solidFill>
                              <a:latin typeface="Cambria Math"/>
                            </a:rPr>
                          </m:ctrlPr>
                        </m:sSubPr>
                        <m:e>
                          <m:r>
                            <m:rPr>
                              <m:sty m:val="p"/>
                            </m:rPr>
                            <a:rPr lang="sv-SE">
                              <a:solidFill>
                                <a:srgbClr val="FFFFFF"/>
                              </a:solidFill>
                              <a:latin typeface="Cambria Math"/>
                            </a:rPr>
                            <m:t>ε</m:t>
                          </m:r>
                        </m:e>
                        <m:sub>
                          <m:r>
                            <a:rPr lang="sv-SE" i="1">
                              <a:solidFill>
                                <a:srgbClr val="FFFFFF"/>
                              </a:solidFill>
                              <a:latin typeface="Cambria Math"/>
                            </a:rPr>
                            <m:t>𝑄𝐶𝐷</m:t>
                          </m:r>
                        </m:sub>
                      </m:sSub>
                      <m:r>
                        <a:rPr lang="sv-SE" i="0">
                          <a:solidFill>
                            <a:srgbClr val="FFFFFF"/>
                          </a:solidFill>
                          <a:latin typeface="Cambria Math"/>
                        </a:rPr>
                        <m:t>=</m:t>
                      </m:r>
                      <m:f>
                        <m:fPr>
                          <m:ctrlPr>
                            <a:rPr lang="sv-SE" i="1">
                              <a:solidFill>
                                <a:srgbClr val="FFFFFF"/>
                              </a:solidFill>
                              <a:latin typeface="Cambria Math"/>
                            </a:rPr>
                          </m:ctrlPr>
                        </m:fPr>
                        <m:num>
                          <m:sSup>
                            <m:sSupPr>
                              <m:ctrlPr>
                                <a:rPr lang="sv-SE" i="1">
                                  <a:solidFill>
                                    <a:srgbClr val="FFFFFF"/>
                                  </a:solidFill>
                                  <a:latin typeface="Cambria Math"/>
                                </a:rPr>
                              </m:ctrlPr>
                            </m:sSupPr>
                            <m:e>
                              <m:r>
                                <m:rPr>
                                  <m:sty m:val="p"/>
                                </m:rPr>
                                <a:rPr lang="sv-SE" i="0">
                                  <a:solidFill>
                                    <a:srgbClr val="FFFFFF"/>
                                  </a:solidFill>
                                  <a:latin typeface="Cambria Math"/>
                                </a:rPr>
                                <m:t>π</m:t>
                              </m:r>
                            </m:e>
                            <m:sup>
                              <m:r>
                                <a:rPr lang="sv-SE" i="0">
                                  <a:solidFill>
                                    <a:srgbClr val="FFFFFF"/>
                                  </a:solidFill>
                                  <a:latin typeface="Cambria Math"/>
                                </a:rPr>
                                <m:t>2</m:t>
                              </m:r>
                            </m:sup>
                          </m:sSup>
                        </m:num>
                        <m:den>
                          <m:r>
                            <a:rPr lang="sv-SE" i="0">
                              <a:solidFill>
                                <a:srgbClr val="FFFFFF"/>
                              </a:solidFill>
                              <a:latin typeface="Cambria Math"/>
                            </a:rPr>
                            <m:t>30</m:t>
                          </m:r>
                        </m:den>
                      </m:f>
                      <m:d>
                        <m:dPr>
                          <m:begChr m:val=""/>
                          <m:endChr m:val=""/>
                          <m:ctrlPr>
                            <a:rPr lang="sv-SE" i="1" smtClean="0">
                              <a:solidFill>
                                <a:srgbClr val="FFFFFF"/>
                              </a:solidFill>
                              <a:latin typeface="Cambria Math"/>
                            </a:rPr>
                          </m:ctrlPr>
                        </m:dPr>
                        <m:e>
                          <m:r>
                            <a:rPr lang="sv-SE" b="0" i="0" smtClean="0">
                              <a:solidFill>
                                <a:srgbClr val="FFFFFF"/>
                              </a:solidFill>
                              <a:latin typeface="Cambria Math"/>
                            </a:rPr>
                            <m:t>(</m:t>
                          </m:r>
                          <m:r>
                            <a:rPr lang="sv-SE" i="0">
                              <a:solidFill>
                                <a:srgbClr val="FFFFFF"/>
                              </a:solidFill>
                              <a:latin typeface="Cambria Math"/>
                            </a:rPr>
                            <m:t>2×8+</m:t>
                          </m:r>
                          <m:f>
                            <m:fPr>
                              <m:ctrlPr>
                                <a:rPr lang="sv-SE" i="1">
                                  <a:solidFill>
                                    <a:srgbClr val="FFFFFF"/>
                                  </a:solidFill>
                                  <a:latin typeface="Cambria Math"/>
                                </a:rPr>
                              </m:ctrlPr>
                            </m:fPr>
                            <m:num>
                              <m:r>
                                <a:rPr lang="sv-SE" i="0">
                                  <a:solidFill>
                                    <a:srgbClr val="FFFFFF"/>
                                  </a:solidFill>
                                  <a:latin typeface="Cambria Math"/>
                                </a:rPr>
                                <m:t>7</m:t>
                              </m:r>
                            </m:num>
                            <m:den>
                              <m:r>
                                <a:rPr lang="sv-SE" i="0">
                                  <a:solidFill>
                                    <a:srgbClr val="FFFFFF"/>
                                  </a:solidFill>
                                  <a:latin typeface="Cambria Math"/>
                                </a:rPr>
                                <m:t>8</m:t>
                              </m:r>
                            </m:den>
                          </m:f>
                          <m:r>
                            <a:rPr lang="sv-SE" i="0">
                              <a:solidFill>
                                <a:srgbClr val="FFFFFF"/>
                              </a:solidFill>
                              <a:latin typeface="Cambria Math"/>
                            </a:rPr>
                            <m:t>2×2×3×3</m:t>
                          </m:r>
                          <m:r>
                            <a:rPr lang="sv-SE" b="0" i="1" smtClean="0">
                              <a:solidFill>
                                <a:srgbClr val="FFFFFF"/>
                              </a:solidFill>
                              <a:latin typeface="Cambria Math"/>
                            </a:rPr>
                            <m:t>)</m:t>
                          </m:r>
                        </m:e>
                      </m:d>
                      <m:sSup>
                        <m:sSupPr>
                          <m:ctrlPr>
                            <a:rPr lang="sv-SE" i="1">
                              <a:solidFill>
                                <a:srgbClr val="FFFFFF"/>
                              </a:solidFill>
                              <a:latin typeface="Cambria Math"/>
                            </a:rPr>
                          </m:ctrlPr>
                        </m:sSupPr>
                        <m:e>
                          <m:r>
                            <a:rPr lang="sv-SE" i="1">
                              <a:solidFill>
                                <a:srgbClr val="FFFFFF"/>
                              </a:solidFill>
                              <a:latin typeface="Cambria Math"/>
                            </a:rPr>
                            <m:t>𝑇</m:t>
                          </m:r>
                        </m:e>
                        <m:sup>
                          <m:r>
                            <a:rPr lang="sv-SE" i="0">
                              <a:solidFill>
                                <a:srgbClr val="FFFFFF"/>
                              </a:solidFill>
                              <a:latin typeface="Cambria Math"/>
                            </a:rPr>
                            <m:t>4</m:t>
                          </m:r>
                        </m:sup>
                      </m:sSup>
                    </m:oMath>
                  </m:oMathPara>
                </a14:m>
                <a:endParaRPr lang="sv-SE" i="0" dirty="0">
                  <a:solidFill>
                    <a:srgbClr val="FFFFFF"/>
                  </a:solidFill>
                  <a:latin typeface="Arial" pitchFamily="18"/>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872240" y="4664160"/>
                <a:ext cx="3924360" cy="730080"/>
              </a:xfrm>
              <a:prstGeom prst="rect">
                <a:avLst/>
              </a:prstGeom>
              <a:blipFill rotWithShape="1">
                <a:blip r:embed="rId10"/>
                <a:stretch>
                  <a:fillRect/>
                </a:stretch>
              </a:blipFill>
              <a:ln>
                <a:noFill/>
              </a:ln>
            </p:spPr>
            <p:txBody>
              <a:bodyPr/>
              <a:lstStyle/>
              <a:p>
                <a:r>
                  <a:rPr lang="sv-SE">
                    <a:noFill/>
                  </a:rPr>
                  <a:t> </a:t>
                </a:r>
              </a:p>
            </p:txBody>
          </p:sp>
        </mc:Fallback>
      </mc:AlternateContent>
      <p:pic>
        <p:nvPicPr>
          <p:cNvPr id="21" name="Picture 20"/>
          <p:cNvPicPr>
            <a:picLocks noChangeAspect="1"/>
          </p:cNvPicPr>
          <p:nvPr/>
        </p:nvPicPr>
        <p:blipFill>
          <a:blip r:embed="rId11">
            <a:lum/>
            <a:alphaModFix/>
          </a:blip>
          <a:srcRect/>
          <a:stretch>
            <a:fillRect/>
          </a:stretch>
        </p:blipFill>
        <p:spPr>
          <a:xfrm>
            <a:off x="373680" y="1811880"/>
            <a:ext cx="4093920" cy="2859120"/>
          </a:xfrm>
          <a:prstGeom prst="rect">
            <a:avLst/>
          </a:prstGeom>
          <a:noFill/>
          <a:ln>
            <a:noFill/>
          </a:ln>
        </p:spPr>
      </p:pic>
      <p:sp>
        <p:nvSpPr>
          <p:cNvPr id="22" name="TextBox 21"/>
          <p:cNvSpPr txBox="1"/>
          <p:nvPr/>
        </p:nvSpPr>
        <p:spPr>
          <a:xfrm>
            <a:off x="2987824" y="4348080"/>
            <a:ext cx="920879" cy="403200"/>
          </a:xfrm>
          <a:prstGeom prst="rect">
            <a:avLst/>
          </a:prstGeom>
          <a:noFill/>
          <a:ln>
            <a:noFill/>
          </a:ln>
        </p:spPr>
        <p:txBody>
          <a:bodyPr vert="horz" wrap="none" lIns="90000" tIns="45000" rIns="90000" bIns="4500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dirty="0">
                <a:ln>
                  <a:noFill/>
                </a:ln>
                <a:solidFill>
                  <a:srgbClr val="000000"/>
                </a:solidFill>
                <a:latin typeface="Arial" pitchFamily="18"/>
                <a:ea typeface="Nimbus Sans L" pitchFamily="2"/>
                <a:cs typeface="Lucidasans" pitchFamily="2"/>
              </a:rPr>
              <a:t>Mass</a:t>
            </a:r>
          </a:p>
        </p:txBody>
      </p:sp>
      <p:sp>
        <p:nvSpPr>
          <p:cNvPr id="23" name="TextBox 22"/>
          <p:cNvSpPr txBox="1"/>
          <p:nvPr/>
        </p:nvSpPr>
        <p:spPr>
          <a:xfrm>
            <a:off x="392040" y="4797720"/>
            <a:ext cx="4212720" cy="1370520"/>
          </a:xfrm>
          <a:prstGeom prst="rect">
            <a:avLst/>
          </a:prstGeom>
          <a:noFill/>
          <a:ln>
            <a:noFill/>
          </a:ln>
        </p:spPr>
        <p:txBody>
          <a:bodyPr vert="horz" wrap="square" lIns="90000" tIns="45000" rIns="90000" bIns="4500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dirty="0">
                <a:ln>
                  <a:noFill/>
                </a:ln>
                <a:solidFill>
                  <a:srgbClr val="FFFFFF"/>
                </a:solidFill>
                <a:latin typeface="Arial" pitchFamily="18"/>
                <a:ea typeface="Nimbus Sans L" pitchFamily="2"/>
                <a:cs typeface="Lucidasans" pitchFamily="2"/>
              </a:rPr>
              <a:t>In a statistical model the </a:t>
            </a:r>
            <a:r>
              <a:rPr lang="en-US" sz="1800" b="1" i="0" u="none" strike="noStrike" baseline="0" dirty="0" err="1">
                <a:ln>
                  <a:noFill/>
                </a:ln>
                <a:solidFill>
                  <a:srgbClr val="FFFFFF"/>
                </a:solidFill>
                <a:latin typeface="Arial" pitchFamily="18"/>
                <a:ea typeface="Nimbus Sans L" pitchFamily="2"/>
                <a:cs typeface="Lucidasans" pitchFamily="2"/>
              </a:rPr>
              <a:t>hadronic</a:t>
            </a:r>
            <a:r>
              <a:rPr lang="en-US" sz="1800" b="1" i="0" u="none" strike="noStrike" baseline="0" dirty="0">
                <a:ln>
                  <a:noFill/>
                </a:ln>
                <a:solidFill>
                  <a:srgbClr val="FFFFFF"/>
                </a:solidFill>
                <a:latin typeface="Arial" pitchFamily="18"/>
                <a:ea typeface="Nimbus Sans L" pitchFamily="2"/>
                <a:cs typeface="Lucidasans" pitchFamily="2"/>
              </a:rPr>
              <a:t> states are populated proportional to: </a:t>
            </a:r>
            <a:r>
              <a:rPr lang="en-US" sz="1800" b="1" i="0" u="none" strike="noStrike" baseline="0" dirty="0" err="1">
                <a:ln>
                  <a:noFill/>
                </a:ln>
                <a:solidFill>
                  <a:srgbClr val="FFFFFF"/>
                </a:solidFill>
                <a:latin typeface="Arial" pitchFamily="18"/>
                <a:ea typeface="Nimbus Sans L" pitchFamily="2"/>
                <a:cs typeface="Lucidasans" pitchFamily="2"/>
              </a:rPr>
              <a:t>exp</a:t>
            </a:r>
            <a:r>
              <a:rPr lang="en-US" sz="1800" b="1" i="0" u="none" strike="noStrike" baseline="0" dirty="0">
                <a:ln>
                  <a:noFill/>
                </a:ln>
                <a:solidFill>
                  <a:srgbClr val="FFFFFF"/>
                </a:solidFill>
                <a:latin typeface="Arial" pitchFamily="18"/>
                <a:ea typeface="Nimbus Sans L" pitchFamily="2"/>
                <a:cs typeface="Lucidasans" pitchFamily="2"/>
              </a:rPr>
              <a:t>(-m/T)</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dirty="0">
                <a:ln>
                  <a:noFill/>
                </a:ln>
                <a:solidFill>
                  <a:srgbClr val="FFFFFF"/>
                </a:solidFill>
                <a:latin typeface="Arial" pitchFamily="18"/>
                <a:ea typeface="Nimbus Sans L" pitchFamily="2"/>
                <a:cs typeface="Lucidasans" pitchFamily="2"/>
              </a:rPr>
              <a:t>Critical (</a:t>
            </a:r>
            <a:r>
              <a:rPr lang="en-US" sz="1800" b="1" i="0" u="none" strike="noStrike" baseline="0" dirty="0" err="1">
                <a:ln>
                  <a:noFill/>
                </a:ln>
                <a:solidFill>
                  <a:srgbClr val="FFFFFF"/>
                </a:solidFill>
                <a:latin typeface="Arial" pitchFamily="18"/>
                <a:ea typeface="Nimbus Sans L" pitchFamily="2"/>
                <a:cs typeface="Lucidasans" pitchFamily="2"/>
              </a:rPr>
              <a:t>Hagedorn</a:t>
            </a:r>
            <a:r>
              <a:rPr lang="en-US" sz="1800" b="1" i="0" u="none" strike="noStrike" baseline="0" dirty="0">
                <a:ln>
                  <a:noFill/>
                </a:ln>
                <a:solidFill>
                  <a:srgbClr val="FFFFFF"/>
                </a:solidFill>
                <a:latin typeface="Arial" pitchFamily="18"/>
                <a:ea typeface="Nimbus Sans L" pitchFamily="2"/>
                <a:cs typeface="Lucidasans" pitchFamily="2"/>
              </a:rPr>
              <a:t>) temperature</a:t>
            </a:r>
          </a:p>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dirty="0">
                <a:ln>
                  <a:noFill/>
                </a:ln>
                <a:solidFill>
                  <a:srgbClr val="FFFFFF"/>
                </a:solidFill>
                <a:latin typeface="Arial" pitchFamily="18"/>
                <a:ea typeface="Nimbus Sans L" pitchFamily="2"/>
                <a:cs typeface="Lucidasans" pitchFamily="2"/>
              </a:rPr>
              <a:t>~ 200-300 MeV.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pPr lvl="0"/>
            <a:r>
              <a:rPr lang="en-US" smtClean="0"/>
              <a:t>The Highest Man-Made Temperature</a:t>
            </a:r>
          </a:p>
          <a:p>
            <a:pPr lvl="0"/>
            <a:r>
              <a:rPr lang="en-US" smtClean="0"/>
              <a:t> P. Christiansen (Lund)</a:t>
            </a:r>
            <a:endParaRPr lang="en-US"/>
          </a:p>
        </p:txBody>
      </p:sp>
      <p:sp>
        <p:nvSpPr>
          <p:cNvPr id="7" name="Date Placeholder 2"/>
          <p:cNvSpPr>
            <a:spLocks noGrp="1"/>
          </p:cNvSpPr>
          <p:nvPr>
            <p:ph type="dt" sz="half" idx="11"/>
          </p:nvPr>
        </p:nvSpPr>
        <p:spPr/>
        <p:txBody>
          <a:bodyPr/>
          <a:lstStyle/>
          <a:p>
            <a:pPr lvl="0"/>
            <a:r>
              <a:rPr lang="en-US" smtClean="0"/>
              <a:t>23/10-2012</a:t>
            </a:r>
            <a:endParaRPr lang="en-US"/>
          </a:p>
        </p:txBody>
      </p:sp>
      <p:sp>
        <p:nvSpPr>
          <p:cNvPr id="8" name="Slide Number Placeholder 3"/>
          <p:cNvSpPr>
            <a:spLocks noGrp="1"/>
          </p:cNvSpPr>
          <p:nvPr>
            <p:ph type="sldNum" sz="quarter" idx="12"/>
          </p:nvPr>
        </p:nvSpPr>
        <p:spPr/>
        <p:txBody>
          <a:bodyPr/>
          <a:lstStyle/>
          <a:p>
            <a:pPr lvl="0"/>
            <a:fld id="{FB5E55A5-BB43-4951-9AB2-6ECC2BBECE31}" type="slidenum">
              <a:t>9</a:t>
            </a:fld>
            <a:endParaRPr lang="en-US"/>
          </a:p>
        </p:txBody>
      </p:sp>
      <p:pic>
        <p:nvPicPr>
          <p:cNvPr id="3" name="Picture 14"/>
          <p:cNvPicPr>
            <a:picLocks noGrp="1" noChangeAspect="1"/>
          </p:cNvPicPr>
          <p:nvPr>
            <p:ph type="pic" idx="4294967295"/>
          </p:nvPr>
        </p:nvPicPr>
        <p:blipFill>
          <a:blip r:embed="rId3">
            <a:lum/>
            <a:alphaModFix/>
          </a:blip>
          <a:srcRect l="1647" t="1262" b="2423"/>
          <a:stretch>
            <a:fillRect/>
          </a:stretch>
        </p:blipFill>
        <p:spPr>
          <a:xfrm>
            <a:off x="2777400" y="1294920"/>
            <a:ext cx="3589200" cy="3977640"/>
          </a:xfrm>
        </p:spPr>
      </p:pic>
      <p:sp>
        <p:nvSpPr>
          <p:cNvPr id="4" name="Title 3"/>
          <p:cNvSpPr txBox="1">
            <a:spLocks noGrp="1"/>
          </p:cNvSpPr>
          <p:nvPr>
            <p:ph type="title" idx="4294967295"/>
          </p:nvPr>
        </p:nvSpPr>
        <p:spPr/>
        <p:txBody>
          <a:bodyPr>
            <a:spAutoFit/>
          </a:bodyPr>
          <a:lstStyle>
            <a:defPPr lvl="0">
              <a:buClr>
                <a:srgbClr val="FFFFFF"/>
              </a:buClr>
              <a:buSzPct val="100000"/>
              <a:buFont typeface="Times New Roman" pitchFamily="18"/>
              <a:buNone/>
            </a:defPPr>
            <a:lvl1pPr lvl="0">
              <a:buClr>
                <a:srgbClr val="FFFFFF"/>
              </a:buClr>
              <a:buSzPct val="100000"/>
              <a:buFont typeface="Times New Roman" pitchFamily="18"/>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QCD phase diagram</a:t>
            </a:r>
          </a:p>
        </p:txBody>
      </p:sp>
      <p:sp>
        <p:nvSpPr>
          <p:cNvPr id="5" name="Text Placeholder 4"/>
          <p:cNvSpPr txBox="1">
            <a:spLocks noGrp="1"/>
          </p:cNvSpPr>
          <p:nvPr>
            <p:ph type="body" idx="4294967295"/>
          </p:nvPr>
        </p:nvSpPr>
        <p:spPr>
          <a:xfrm>
            <a:off x="490680" y="5283000"/>
            <a:ext cx="8229600" cy="1019879"/>
          </a:xfrm>
        </p:spPr>
        <p:txBody>
          <a:bodyPr/>
          <a:lstStyle>
            <a:defPPr marL="342720" marR="0" lvl="0" indent="-342720" algn="l" hangingPunct="1">
              <a:lnSpc>
                <a:spcPct val="100000"/>
              </a:lnSpc>
              <a:spcBef>
                <a:spcPts val="598"/>
              </a:spcBef>
              <a:spcAft>
                <a:spcPts val="0"/>
              </a:spcAft>
              <a:buSzPts val="2223"/>
              <a:buNone/>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defPPr>
            <a:lvl1pPr marL="342720" marR="0" lvl="0" indent="-342720" algn="l" hangingPunct="1">
              <a:lnSpc>
                <a:spcPct val="100000"/>
              </a:lnSpc>
              <a:spcBef>
                <a:spcPts val="598"/>
              </a:spcBef>
              <a:spcAft>
                <a:spcPts val="0"/>
              </a:spcAft>
              <a:buSzPts val="2223"/>
              <a:buBlip>
                <a:blip r:embed="rId4"/>
              </a:buBlip>
              <a:tabLst>
                <a:tab pos="571320" algn="l"/>
                <a:tab pos="1485719" algn="l"/>
                <a:tab pos="2400119" algn="l"/>
                <a:tab pos="3314519" algn="l"/>
                <a:tab pos="4228919" algn="l"/>
                <a:tab pos="5143320" algn="l"/>
                <a:tab pos="6057720" algn="l"/>
                <a:tab pos="6972120" algn="l"/>
                <a:tab pos="7886520" algn="l"/>
                <a:tab pos="8800920" algn="l"/>
                <a:tab pos="9715320" algn="l"/>
              </a:tabLst>
              <a:defRPr lang="en-US" sz="24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1pPr>
            <a:lvl2pPr marL="742680" marR="0" lvl="1" indent="-285480" algn="l" hangingPunct="1">
              <a:lnSpc>
                <a:spcPct val="100000"/>
              </a:lnSpc>
              <a:spcBef>
                <a:spcPts val="499"/>
              </a:spcBef>
              <a:spcAft>
                <a:spcPts val="0"/>
              </a:spcAft>
              <a:buClr>
                <a:srgbClr val="FFFFFF"/>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2pPr>
            <a:lvl3pPr marL="1143000" marR="0" lvl="2" indent="-228600" algn="l" hangingPunct="1">
              <a:lnSpc>
                <a:spcPct val="100000"/>
              </a:lnSpc>
              <a:spcBef>
                <a:spcPts val="448"/>
              </a:spcBef>
              <a:spcAft>
                <a:spcPts val="0"/>
              </a:spcAft>
              <a:buSzPts val="1664"/>
              <a:buBlip>
                <a:blip r:embed="rId5"/>
              </a:buBlip>
              <a:tabLst>
                <a:tab pos="685799" algn="l"/>
                <a:tab pos="1600200" algn="l"/>
                <a:tab pos="2514600" algn="l"/>
                <a:tab pos="3429000" algn="l"/>
                <a:tab pos="4343400" algn="l"/>
                <a:tab pos="5257800" algn="l"/>
                <a:tab pos="6172200" algn="l"/>
                <a:tab pos="7086600" algn="l"/>
                <a:tab pos="8000999" algn="l"/>
                <a:tab pos="8915399" algn="l"/>
              </a:tabLst>
              <a:defRPr lang="en-US" sz="18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3pPr>
            <a:lvl4pPr marL="1600199" marR="0" lvl="3" indent="-228600" algn="l" hangingPunct="1">
              <a:lnSpc>
                <a:spcPct val="100000"/>
              </a:lnSpc>
              <a:spcBef>
                <a:spcPts val="499"/>
              </a:spcBef>
              <a:spcAft>
                <a:spcPts val="0"/>
              </a:spcAft>
              <a:buClr>
                <a:srgbClr val="FFFFFF"/>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4pPr>
            <a:lvl5pPr marL="2057400" marR="0" lvl="4"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5pPr>
            <a:lvl6pPr marL="2057400" marR="0" lvl="5"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6pPr>
            <a:lvl7pPr marL="2057400" marR="0" lvl="6"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7pPr>
            <a:lvl8pPr marL="2057400" marR="0" lvl="7" indent="-228600" algn="l" hangingPunct="1">
              <a:lnSpc>
                <a:spcPct val="100000"/>
              </a:lnSpc>
              <a:spcBef>
                <a:spcPts val="499"/>
              </a:spcBef>
              <a:spcAft>
                <a:spcPts val="0"/>
              </a:spcAft>
              <a:buSzPts val="1850"/>
              <a:buBlip>
                <a:blip r:embed="rId6"/>
              </a:buBlip>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8pPr>
            <a:lvl9pPr marL="1944000" marR="0" lvl="8" indent="-216000" algn="l" hangingPunct="1">
              <a:lnSpc>
                <a:spcPct val="100000"/>
              </a:lnSpc>
              <a:spcBef>
                <a:spcPts val="499"/>
              </a:spcBef>
              <a:spcAft>
                <a:spcPts val="0"/>
              </a:spcAft>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en-US" sz="2000" b="0" i="0" u="none" strike="noStrike" baseline="0">
                <a:ln>
                  <a:noFill/>
                </a:ln>
                <a:solidFill>
                  <a:srgbClr val="FFFFFF"/>
                </a:solidFill>
                <a:effectLst>
                  <a:outerShdw dist="17961" dir="2700000">
                    <a:scrgbClr r="0" g="0" b="0"/>
                  </a:outerShdw>
                </a:effectLst>
                <a:latin typeface="Arial" pitchFamily="2"/>
                <a:ea typeface="Nimbus Sans L" pitchFamily="2"/>
                <a:cs typeface="Lucidasans" pitchFamily="2"/>
              </a:defRPr>
            </a:lvl9pPr>
          </a:lstStyle>
          <a:p>
            <a:pPr lvl="0"/>
            <a:r>
              <a:rPr lang="en-US">
                <a:latin typeface="" pitchFamily="16"/>
              </a:rPr>
              <a:t>By colliding heavy ions we hope to create (and study the characteristics of) a new phase of matter called the Quark Gluon Plasma (where quarks and gluons are deconfined)</a:t>
            </a:r>
          </a:p>
        </p:txBody>
      </p:sp>
      <p:sp>
        <p:nvSpPr>
          <p:cNvPr id="9" name="TextBox 8"/>
          <p:cNvSpPr txBox="1"/>
          <p:nvPr/>
        </p:nvSpPr>
        <p:spPr>
          <a:xfrm>
            <a:off x="97416" y="2804735"/>
            <a:ext cx="2978701" cy="1938992"/>
          </a:xfrm>
          <a:prstGeom prst="rect">
            <a:avLst/>
          </a:prstGeom>
          <a:noFill/>
        </p:spPr>
        <p:txBody>
          <a:bodyPr wrap="none" rtlCol="0">
            <a:spAutoFit/>
          </a:bodyPr>
          <a:lstStyle/>
          <a:p>
            <a:r>
              <a:rPr lang="sv-SE" sz="2400" dirty="0" smtClean="0">
                <a:solidFill>
                  <a:schemeClr val="bg1"/>
                </a:solidFill>
              </a:rPr>
              <a:t>T~170MeV</a:t>
            </a:r>
          </a:p>
          <a:p>
            <a:r>
              <a:rPr lang="sv-SE" sz="2400" dirty="0" smtClean="0">
                <a:solidFill>
                  <a:schemeClr val="bg1"/>
                </a:solidFill>
              </a:rPr>
              <a:t>1 eV = </a:t>
            </a:r>
            <a:r>
              <a:rPr lang="sv-SE" sz="2400" dirty="0" smtClean="0">
                <a:solidFill>
                  <a:schemeClr val="bg1"/>
                </a:solidFill>
                <a:effectLst/>
              </a:rPr>
              <a:t>11605K</a:t>
            </a:r>
            <a:endParaRPr lang="sv-SE" sz="2400" dirty="0" smtClean="0">
              <a:solidFill>
                <a:schemeClr val="bg1"/>
              </a:solidFill>
            </a:endParaRPr>
          </a:p>
          <a:p>
            <a:r>
              <a:rPr lang="sv-SE" sz="2400" dirty="0" smtClean="0">
                <a:solidFill>
                  <a:schemeClr val="bg1"/>
                </a:solidFill>
              </a:rPr>
              <a:t>T~2,000,000,000,000K</a:t>
            </a:r>
          </a:p>
          <a:p>
            <a:r>
              <a:rPr lang="sv-SE" sz="2400" dirty="0" smtClean="0">
                <a:solidFill>
                  <a:schemeClr val="bg1"/>
                </a:solidFill>
              </a:rPr>
              <a:t>(T core sun: </a:t>
            </a:r>
          </a:p>
          <a:p>
            <a:r>
              <a:rPr lang="sv-SE" sz="2400" dirty="0" smtClean="0">
                <a:solidFill>
                  <a:schemeClr val="bg1"/>
                </a:solidFill>
              </a:rPr>
              <a:t>16,000,000K)</a:t>
            </a:r>
            <a:endParaRPr lang="sv-SE"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8214</TotalTime>
  <Words>2929</Words>
  <Application>Microsoft Office PowerPoint</Application>
  <PresentationFormat>On-screen Show (4:3)</PresentationFormat>
  <Paragraphs>579</Paragraphs>
  <Slides>63</Slides>
  <Notes>61</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86" baseType="lpstr">
      <vt:lpstr>Arial</vt:lpstr>
      <vt:lpstr>Symbol</vt:lpstr>
      <vt:lpstr>Book Antiqua</vt:lpstr>
      <vt:lpstr>Calibri</vt:lpstr>
      <vt:lpstr>Cambria Math</vt:lpstr>
      <vt:lpstr>DejaVu Sans</vt:lpstr>
      <vt:lpstr>Nimbus Sans L</vt:lpstr>
      <vt:lpstr>Wingdings</vt:lpstr>
      <vt:lpstr>ＭＳ Ｐゴシック</vt:lpstr>
      <vt:lpstr>Euphemia UCAS</vt:lpstr>
      <vt:lpstr>Tahoma</vt:lpstr>
      <vt:lpstr>Arial Unicode MS</vt:lpstr>
      <vt:lpstr>Lucidasans</vt:lpstr>
      <vt:lpstr>Helvetica</vt:lpstr>
      <vt:lpstr>Times New Roman</vt:lpstr>
      <vt:lpstr>Times</vt:lpstr>
      <vt:lpstr>Albany AMT</vt:lpstr>
      <vt:lpstr>StarSymbol</vt:lpstr>
      <vt:lpstr>Droid Sans Fallback</vt:lpstr>
      <vt:lpstr>Liberation Sans</vt:lpstr>
      <vt:lpstr>Default</vt:lpstr>
      <vt:lpstr>Title2</vt:lpstr>
      <vt:lpstr>Microsoft Equation 3.0</vt:lpstr>
      <vt:lpstr>The highest man-made temperature</vt:lpstr>
      <vt:lpstr>Brookhaven National Laboratory's Relativistic Heavy Ion Collider</vt:lpstr>
      <vt:lpstr>Record broken at LHC</vt:lpstr>
      <vt:lpstr>The highest man-made temperature</vt:lpstr>
      <vt:lpstr>PowerPoint Presentation</vt:lpstr>
      <vt:lpstr>Quantum Chromo Dynamics (QCD)</vt:lpstr>
      <vt:lpstr>QCD phase diagram</vt:lpstr>
      <vt:lpstr>What happens at higher energy densities?</vt:lpstr>
      <vt:lpstr>QCD phase diagram</vt:lpstr>
      <vt:lpstr>QGP in the laboratory</vt:lpstr>
      <vt:lpstr>The LHC accelerator at CERN</vt:lpstr>
      <vt:lpstr>The ALICE experiment at LHC</vt:lpstr>
      <vt:lpstr>The ALICE TPC</vt:lpstr>
      <vt:lpstr>One collision in the ALICE TPC</vt:lpstr>
      <vt:lpstr>What happens when we collide pp and Pb-Pb</vt:lpstr>
      <vt:lpstr>Phenomenological model of soft physics e.g. Lund string model</vt:lpstr>
      <vt:lpstr>What is 1 GeV/fm for a macroscopic force?</vt:lpstr>
      <vt:lpstr>Bulk observables – multiplicity dN/dη at 90o per nucleon</vt:lpstr>
      <vt:lpstr>Jets in pp</vt:lpstr>
      <vt:lpstr>Jets in pp</vt:lpstr>
      <vt:lpstr>Jets in Pb-Pb</vt:lpstr>
      <vt:lpstr>Jets in Pb-Pb</vt:lpstr>
      <vt:lpstr>The nuclear modification factor RAA for unidentified hadrons</vt:lpstr>
      <vt:lpstr>RAA for identified charged hadrons</vt:lpstr>
      <vt:lpstr>RAA for identified charged hadrons (Lund)</vt:lpstr>
      <vt:lpstr>RAA identified hadrons</vt:lpstr>
      <vt:lpstr>What is the medium formed in the collisions?</vt:lpstr>
      <vt:lpstr>Elliptic flow (v2) unique in heavy ion collisions</vt:lpstr>
      <vt:lpstr>PowerPoint Presentation</vt:lpstr>
      <vt:lpstr>AdS-CFT</vt:lpstr>
      <vt:lpstr>AdS-CFT</vt:lpstr>
      <vt:lpstr>The QGP fluid compared to other fluids</vt:lpstr>
      <vt:lpstr>The QGP fluid compared to other fluids</vt:lpstr>
      <vt:lpstr>The QGP fluid compared to other fluids</vt:lpstr>
      <vt:lpstr>The QGP is less like a crowd </vt:lpstr>
      <vt:lpstr>How hot is the medium?</vt:lpstr>
      <vt:lpstr>Temperature at freeze-out</vt:lpstr>
      <vt:lpstr>How to measure T at earlier times</vt:lpstr>
      <vt:lpstr>Photon identification in the TPC via conversion</vt:lpstr>
      <vt:lpstr>Direct photons in pp</vt:lpstr>
      <vt:lpstr>Direct photons in pp</vt:lpstr>
      <vt:lpstr>Direct photons in peripheral Pb-Pb</vt:lpstr>
      <vt:lpstr>Direct photons in central Pb-Pb</vt:lpstr>
      <vt:lpstr>Direct photon spectrum in central Pb-Pb</vt:lpstr>
      <vt:lpstr>Direct photon spectrum in central Pb-Pb with fit</vt:lpstr>
      <vt:lpstr>Heavy quark thermometer</vt:lpstr>
      <vt:lpstr>Summary</vt:lpstr>
      <vt:lpstr>Probing the early universe + animation</vt:lpstr>
      <vt:lpstr>Backup</vt:lpstr>
      <vt:lpstr>Identified particle ratios: T and μB at freezeout</vt:lpstr>
      <vt:lpstr>The QCD phase diagram with the measured T and μB</vt:lpstr>
      <vt:lpstr>The nuclear modification factor for pions</vt:lpstr>
      <vt:lpstr>The nuclear modification factor for direct photons</vt:lpstr>
      <vt:lpstr>Disappearance of the away side jet indicates final state effect</vt:lpstr>
      <vt:lpstr>Disappearance of the away side jet indicates final state effect</vt:lpstr>
      <vt:lpstr>Au+Au vs d+Au Hot vs cold nuclear matter</vt:lpstr>
      <vt:lpstr>Could the binary  scaling be wrong?</vt:lpstr>
      <vt:lpstr>New “standard candle” at LHC: ATLAS measures Z bosons</vt:lpstr>
      <vt:lpstr>Elliptic and triangular flow for identified particles at high pT</vt:lpstr>
      <vt:lpstr>Elliptic and triangular flow for identified particles at high pT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Results from the ALICE test TPC</dc:title>
  <dc:creator>Peter Christiansen</dc:creator>
  <cp:lastModifiedBy>Peter Christiansen</cp:lastModifiedBy>
  <cp:revision>305</cp:revision>
  <cp:lastPrinted>2007-03-19T13:32:45Z</cp:lastPrinted>
  <dcterms:created xsi:type="dcterms:W3CDTF">2005-09-27T12:30:41Z</dcterms:created>
  <dcterms:modified xsi:type="dcterms:W3CDTF">2012-10-24T14:45:55Z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ies>
</file>