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notesSlides/notesSlide1.xml" ContentType="application/vnd.openxmlformats-officedocument.presentationml.notesSlide+xml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2" r:id="rId2"/>
  </p:sldMasterIdLst>
  <p:notesMasterIdLst>
    <p:notesMasterId r:id="rId49"/>
  </p:notesMasterIdLst>
  <p:handoutMasterIdLst>
    <p:handoutMasterId r:id="rId50"/>
  </p:handoutMasterIdLst>
  <p:sldIdLst>
    <p:sldId id="286" r:id="rId3"/>
    <p:sldId id="381" r:id="rId4"/>
    <p:sldId id="485" r:id="rId5"/>
    <p:sldId id="486" r:id="rId6"/>
    <p:sldId id="487" r:id="rId7"/>
    <p:sldId id="536" r:id="rId8"/>
    <p:sldId id="488" r:id="rId9"/>
    <p:sldId id="491" r:id="rId10"/>
    <p:sldId id="492" r:id="rId11"/>
    <p:sldId id="493" r:id="rId12"/>
    <p:sldId id="494" r:id="rId13"/>
    <p:sldId id="495" r:id="rId14"/>
    <p:sldId id="496" r:id="rId15"/>
    <p:sldId id="497" r:id="rId16"/>
    <p:sldId id="498" r:id="rId17"/>
    <p:sldId id="499" r:id="rId18"/>
    <p:sldId id="500" r:id="rId19"/>
    <p:sldId id="539" r:id="rId20"/>
    <p:sldId id="503" r:id="rId21"/>
    <p:sldId id="504" r:id="rId22"/>
    <p:sldId id="505" r:id="rId23"/>
    <p:sldId id="506" r:id="rId24"/>
    <p:sldId id="507" r:id="rId25"/>
    <p:sldId id="508" r:id="rId26"/>
    <p:sldId id="512" r:id="rId27"/>
    <p:sldId id="513" r:id="rId28"/>
    <p:sldId id="514" r:id="rId29"/>
    <p:sldId id="515" r:id="rId30"/>
    <p:sldId id="516" r:id="rId31"/>
    <p:sldId id="517" r:id="rId32"/>
    <p:sldId id="520" r:id="rId33"/>
    <p:sldId id="521" r:id="rId34"/>
    <p:sldId id="522" r:id="rId35"/>
    <p:sldId id="523" r:id="rId36"/>
    <p:sldId id="524" r:id="rId37"/>
    <p:sldId id="525" r:id="rId38"/>
    <p:sldId id="526" r:id="rId39"/>
    <p:sldId id="538" r:id="rId40"/>
    <p:sldId id="529" r:id="rId41"/>
    <p:sldId id="530" r:id="rId42"/>
    <p:sldId id="534" r:id="rId43"/>
    <p:sldId id="535" r:id="rId44"/>
    <p:sldId id="528" r:id="rId45"/>
    <p:sldId id="531" r:id="rId46"/>
    <p:sldId id="532" r:id="rId47"/>
    <p:sldId id="533" r:id="rId48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E100"/>
    <a:srgbClr val="FF7D00"/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6" autoAdjust="0"/>
    <p:restoredTop sz="99518" autoAdjust="0"/>
  </p:normalViewPr>
  <p:slideViewPr>
    <p:cSldViewPr snapToGrid="0" snapToObjects="1">
      <p:cViewPr>
        <p:scale>
          <a:sx n="85" d="100"/>
          <a:sy n="85" d="100"/>
        </p:scale>
        <p:origin x="-608" y="-80"/>
      </p:cViewPr>
      <p:guideLst>
        <p:guide orient="horz" pos="1232"/>
        <p:guide orient="horz" pos="908"/>
        <p:guide pos="49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50" Type="http://schemas.openxmlformats.org/officeDocument/2006/relationships/handoutMaster" Target="handoutMasters/handoutMaster1.xml"/><Relationship Id="rId51" Type="http://schemas.openxmlformats.org/officeDocument/2006/relationships/printerSettings" Target="printerSettings/printerSettings1.bin"/><Relationship Id="rId52" Type="http://schemas.openxmlformats.org/officeDocument/2006/relationships/presProps" Target="presProps.xml"/><Relationship Id="rId53" Type="http://schemas.openxmlformats.org/officeDocument/2006/relationships/viewProps" Target="viewProps.xml"/><Relationship Id="rId54" Type="http://schemas.openxmlformats.org/officeDocument/2006/relationships/theme" Target="theme/theme1.xml"/><Relationship Id="rId55" Type="http://schemas.openxmlformats.org/officeDocument/2006/relationships/tableStyles" Target="tableStyles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Relationship Id="rId2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Relationship Id="rId2" Type="http://schemas.openxmlformats.org/officeDocument/2006/relationships/image" Target="../media/image14.wmf"/><Relationship Id="rId3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Relationship Id="rId2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Relationship Id="rId2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A3AE58-0CB7-2B49-BC2B-99543F812727}" type="datetimeFigureOut">
              <a:rPr lang="sv-SE" smtClean="0"/>
              <a:t>14/11/14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0A657-9475-004C-BDED-BB6C61EC949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64104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41830-0E87-9D46-A15F-C0C0B780FA23}" type="datetimeFigureOut">
              <a:rPr lang="sv-SE" smtClean="0"/>
              <a:t>14/11/14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E0035E-6164-C447-BCFF-46EC70F7402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94212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8F246-CFDF-2242-BBA0-61590CCF860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33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cxnSp>
        <p:nvCxnSpPr>
          <p:cNvPr id="3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6384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2584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041013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‹#›</a:t>
            </a:fld>
            <a:endParaRPr lang="sv-SE"/>
          </a:p>
        </p:txBody>
      </p:sp>
      <p:cxnSp>
        <p:nvCxnSpPr>
          <p:cNvPr id="8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1652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334589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502372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äng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682749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  <p:pic>
        <p:nvPicPr>
          <p:cNvPr id="11" name="Bildobjekt 10" descr="ESS-logga-blå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756" y="362809"/>
            <a:ext cx="1728000" cy="924480"/>
          </a:xfrm>
          <a:prstGeom prst="rect">
            <a:avLst/>
          </a:prstGeom>
        </p:spPr>
      </p:pic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‹#›</a:t>
            </a:fld>
            <a:endParaRPr lang="sv-SE"/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622138" y="130718"/>
            <a:ext cx="6290083" cy="14700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>
              <a:defRPr sz="4000">
                <a:solidFill>
                  <a:srgbClr val="0094CA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617536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599812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41E2D4-2316-BD4A-99DC-FED7530D8663}" type="datetimeFigureOut">
              <a:rPr lang="en-US" smtClean="0"/>
              <a:t>14/11/14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A97551-655E-4243-AF44-754CE67D4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7127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70982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04809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/>
          </p:nvPr>
        </p:nvSpPr>
        <p:spPr>
          <a:xfrm>
            <a:off x="593513" y="1955801"/>
            <a:ext cx="4766944" cy="3780620"/>
          </a:xfrm>
        </p:spPr>
        <p:txBody>
          <a:bodyPr lIns="0" tIns="0" rIns="0" bIns="0">
            <a:noAutofit/>
          </a:bodyPr>
          <a:lstStyle>
            <a:lvl1pPr marL="342900" indent="-342900" algn="l">
              <a:lnSpc>
                <a:spcPct val="90000"/>
              </a:lnSpc>
              <a:buFont typeface="Arial"/>
              <a:buChar char="•"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6" name="Rektangel med rundade hörn 5"/>
          <p:cNvSpPr/>
          <p:nvPr userDrawn="1"/>
        </p:nvSpPr>
        <p:spPr>
          <a:xfrm>
            <a:off x="6205857" y="1955801"/>
            <a:ext cx="2479040" cy="2479040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7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11372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893341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61081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263387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28659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30615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700504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339349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526619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4170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93513" y="1955801"/>
            <a:ext cx="4766944" cy="3780620"/>
          </a:xfrm>
        </p:spPr>
        <p:txBody>
          <a:bodyPr lIns="0" tIns="0" rIns="0" bIns="0">
            <a:noAutofit/>
          </a:bodyPr>
          <a:lstStyle>
            <a:lvl1pPr marL="396900" marR="0" indent="-3429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 sz="2400" b="0">
                <a:solidFill>
                  <a:schemeClr val="bg1"/>
                </a:solidFill>
              </a:defRPr>
            </a:lvl1pPr>
            <a:lvl2pPr marL="648000" marR="0" indent="-23400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tabLst/>
              <a:defRPr sz="1800" baseline="0">
                <a:solidFill>
                  <a:srgbClr val="FFFFFF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</a:p>
          <a:p>
            <a:pPr lvl="1"/>
            <a:r>
              <a:rPr lang="sv-SE" dirty="0" smtClean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93512" y="-1"/>
            <a:ext cx="5762624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smtClean="0"/>
              <a:t>Blue bullet page</a:t>
            </a:r>
            <a:endParaRPr lang="sv-SE"/>
          </a:p>
        </p:txBody>
      </p:sp>
      <p:cxnSp>
        <p:nvCxnSpPr>
          <p:cNvPr id="4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2186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bil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93513" y="1955801"/>
            <a:ext cx="4766944" cy="3780620"/>
          </a:xfrm>
        </p:spPr>
        <p:txBody>
          <a:bodyPr lIns="0" tIns="0" rIns="0" bIns="0">
            <a:noAutofit/>
          </a:bodyPr>
          <a:lstStyle>
            <a:lvl1pPr marL="396900" marR="0" indent="-3429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 sz="2400" b="0">
                <a:solidFill>
                  <a:srgbClr val="0094CA"/>
                </a:solidFill>
              </a:defRPr>
            </a:lvl1pPr>
            <a:lvl2pPr marL="648000" marR="0" indent="-23400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tabLst/>
              <a:defRPr sz="1800" baseline="0">
                <a:solidFill>
                  <a:srgbClr val="0094CA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</a:p>
          <a:p>
            <a:pPr lvl="1"/>
            <a:r>
              <a:rPr lang="sv-SE" dirty="0" smtClean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93512" y="-1"/>
            <a:ext cx="5762624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smtClean="0"/>
              <a:t>White bullet page</a:t>
            </a:r>
            <a:endParaRPr lang="sv-SE"/>
          </a:p>
        </p:txBody>
      </p:sp>
      <p:cxnSp>
        <p:nvCxnSpPr>
          <p:cNvPr id="4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48954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78913" y="0"/>
            <a:ext cx="6067426" cy="1441531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69993" y="1964945"/>
            <a:ext cx="6536399" cy="403898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‹#›</a:t>
            </a:fld>
            <a:endParaRPr lang="sv-SE"/>
          </a:p>
        </p:txBody>
      </p:sp>
      <p:cxnSp>
        <p:nvCxnSpPr>
          <p:cNvPr id="7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711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‹#›</a:t>
            </a:fld>
            <a:endParaRPr lang="sv-SE"/>
          </a:p>
        </p:txBody>
      </p:sp>
      <p:cxnSp>
        <p:nvCxnSpPr>
          <p:cNvPr id="7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7211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‹#›</a:t>
            </a:fld>
            <a:endParaRPr lang="sv-SE"/>
          </a:p>
        </p:txBody>
      </p:sp>
      <p:cxnSp>
        <p:nvCxnSpPr>
          <p:cNvPr id="8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977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‹#›</a:t>
            </a:fld>
            <a:endParaRPr lang="sv-SE"/>
          </a:p>
        </p:txBody>
      </p:sp>
      <p:cxnSp>
        <p:nvCxnSpPr>
          <p:cNvPr id="10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4596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‹#›</a:t>
            </a:fld>
            <a:endParaRPr lang="sv-SE"/>
          </a:p>
        </p:txBody>
      </p:sp>
      <p:cxnSp>
        <p:nvCxnSpPr>
          <p:cNvPr id="6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1731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8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9.xml"/><Relationship Id="rId3" Type="http://schemas.openxmlformats.org/officeDocument/2006/relationships/slideLayout" Target="../slideLayouts/slideLayout20.xml"/><Relationship Id="rId4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4.xml"/><Relationship Id="rId8" Type="http://schemas.openxmlformats.org/officeDocument/2006/relationships/slideLayout" Target="../slideLayouts/slideLayout25.xml"/><Relationship Id="rId9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93511" y="1964945"/>
            <a:ext cx="6536399" cy="40389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94CA"/>
                </a:solidFill>
              </a:defRPr>
            </a:lvl1pPr>
          </a:lstStyle>
          <a:p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94CA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94CA"/>
                </a:solidFill>
              </a:defRPr>
            </a:lvl1pPr>
          </a:lstStyle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  <p:pic>
        <p:nvPicPr>
          <p:cNvPr id="8" name="Bildobjekt 7" descr="ESS-vit-logga.png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974" y="378759"/>
            <a:ext cx="1359826" cy="727507"/>
          </a:xfrm>
          <a:prstGeom prst="rect">
            <a:avLst/>
          </a:prstGeom>
        </p:spPr>
      </p:pic>
      <p:sp>
        <p:nvSpPr>
          <p:cNvPr id="11" name="Platshållare för rubrik 10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7200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75" r:id="rId3"/>
    <p:sldLayoutId id="2147483676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77" r:id="rId16"/>
    <p:sldLayoutId id="2147483678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ts val="2400"/>
        </a:lnSpc>
        <a:spcBef>
          <a:spcPct val="20000"/>
        </a:spcBef>
        <a:spcAft>
          <a:spcPts val="1200"/>
        </a:spcAft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03047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1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12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13.wmf"/><Relationship Id="rId5" Type="http://schemas.openxmlformats.org/officeDocument/2006/relationships/oleObject" Target="../embeddings/oleObject4.bin"/><Relationship Id="rId6" Type="http://schemas.openxmlformats.org/officeDocument/2006/relationships/image" Target="../media/image14.wmf"/><Relationship Id="rId7" Type="http://schemas.openxmlformats.org/officeDocument/2006/relationships/oleObject" Target="../embeddings/oleObject5.bin"/><Relationship Id="rId8" Type="http://schemas.openxmlformats.org/officeDocument/2006/relationships/image" Target="../media/image15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16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20.wmf"/><Relationship Id="rId5" Type="http://schemas.openxmlformats.org/officeDocument/2006/relationships/oleObject" Target="../embeddings/oleObject8.bin"/><Relationship Id="rId6" Type="http://schemas.openxmlformats.org/officeDocument/2006/relationships/image" Target="../media/image21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emf"/><Relationship Id="rId3" Type="http://schemas.openxmlformats.org/officeDocument/2006/relationships/image" Target="../media/image23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24.wmf"/><Relationship Id="rId5" Type="http://schemas.openxmlformats.org/officeDocument/2006/relationships/oleObject" Target="../embeddings/oleObject10.bin"/><Relationship Id="rId6" Type="http://schemas.openxmlformats.org/officeDocument/2006/relationships/image" Target="../media/image25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image" Target="../media/image26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w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4" Type="http://schemas.openxmlformats.org/officeDocument/2006/relationships/image" Target="../media/image28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w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31.jpg"/><Relationship Id="rId3" Type="http://schemas.openxmlformats.org/officeDocument/2006/relationships/image" Target="../media/image32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tlas.ch/t_magnet.html" TargetMode="External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SS-vit-logg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160" y="408940"/>
            <a:ext cx="2082800" cy="1114297"/>
          </a:xfrm>
          <a:prstGeom prst="rect">
            <a:avLst/>
          </a:prstGeom>
        </p:spPr>
      </p:pic>
      <p:sp>
        <p:nvSpPr>
          <p:cNvPr id="7" name="textruta 6"/>
          <p:cNvSpPr txBox="1"/>
          <p:nvPr/>
        </p:nvSpPr>
        <p:spPr>
          <a:xfrm>
            <a:off x="-31277" y="2337315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FFFFFF"/>
                </a:solidFill>
              </a:rPr>
              <a:t>Accelerator Cryogenics</a:t>
            </a:r>
          </a:p>
          <a:p>
            <a:pPr algn="ctr"/>
            <a:r>
              <a:rPr lang="en-GB" sz="3600" dirty="0" smtClean="0">
                <a:solidFill>
                  <a:srgbClr val="FFFFFF"/>
                </a:solidFill>
              </a:rPr>
              <a:t>An Introduction </a:t>
            </a:r>
            <a:endParaRPr lang="en-GB" sz="3600" dirty="0">
              <a:solidFill>
                <a:srgbClr val="FFFFFF"/>
              </a:solidFill>
            </a:endParaRPr>
          </a:p>
        </p:txBody>
      </p:sp>
      <p:sp>
        <p:nvSpPr>
          <p:cNvPr id="8" name="textruta 3"/>
          <p:cNvSpPr txBox="1"/>
          <p:nvPr/>
        </p:nvSpPr>
        <p:spPr>
          <a:xfrm>
            <a:off x="0" y="4449848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FFFF"/>
                </a:solidFill>
              </a:rPr>
              <a:t>J. G. Weisend II</a:t>
            </a:r>
          </a:p>
          <a:p>
            <a:pPr algn="ctr"/>
            <a:r>
              <a:rPr lang="en-GB" sz="2400" dirty="0" smtClean="0">
                <a:solidFill>
                  <a:srgbClr val="FFFFFF"/>
                </a:solidFill>
              </a:rPr>
              <a:t>Deputy Head of Accelerator Projects</a:t>
            </a:r>
          </a:p>
          <a:p>
            <a:pPr algn="ctr"/>
            <a:r>
              <a:rPr lang="en-GB" sz="2400" dirty="0" smtClean="0">
                <a:solidFill>
                  <a:srgbClr val="FFFFFF"/>
                </a:solidFill>
              </a:rPr>
              <a:t>Adjunct Professor, Lund University</a:t>
            </a:r>
          </a:p>
          <a:p>
            <a:pPr algn="ctr"/>
            <a:endParaRPr lang="en-GB" sz="2400" dirty="0" smtClean="0">
              <a:solidFill>
                <a:srgbClr val="FFFFFF"/>
              </a:solidFill>
            </a:endParaRPr>
          </a:p>
          <a:p>
            <a:pPr algn="ctr"/>
            <a:r>
              <a:rPr lang="en-GB" sz="1600" dirty="0" smtClean="0">
                <a:solidFill>
                  <a:srgbClr val="FFFFFF"/>
                </a:solidFill>
              </a:rPr>
              <a:t>November 14, 2014</a:t>
            </a:r>
          </a:p>
        </p:txBody>
      </p:sp>
    </p:spTree>
    <p:extLst>
      <p:ext uri="{BB962C8B-B14F-4D97-AF65-F5344CB8AC3E}">
        <p14:creationId xmlns:p14="http://schemas.microsoft.com/office/powerpoint/2010/main" val="441942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57" y="0"/>
            <a:ext cx="7006175" cy="1441531"/>
          </a:xfrm>
        </p:spPr>
        <p:txBody>
          <a:bodyPr/>
          <a:lstStyle/>
          <a:p>
            <a:r>
              <a:rPr lang="en-US" sz="2400" dirty="0">
                <a:latin typeface="Arial" pitchFamily="34" charset="0"/>
                <a:ea typeface="ＭＳ Ｐゴシック" pitchFamily="34" charset="-128"/>
              </a:rPr>
              <a:t>LHC 4.5 K Refrigeration Plant</a:t>
            </a:r>
            <a:br>
              <a:rPr lang="en-US" sz="2400" dirty="0">
                <a:latin typeface="Arial" pitchFamily="34" charset="0"/>
                <a:ea typeface="ＭＳ Ｐゴシック" pitchFamily="34" charset="-128"/>
              </a:rPr>
            </a:br>
            <a:r>
              <a:rPr lang="en-US" sz="2400" dirty="0">
                <a:latin typeface="Arial" pitchFamily="34" charset="0"/>
                <a:ea typeface="ＭＳ Ｐゴシック" pitchFamily="34" charset="-128"/>
              </a:rPr>
              <a:t>18 kW @ 4.5 K – produced in ~ 2004</a:t>
            </a:r>
            <a:br>
              <a:rPr lang="en-US" sz="2400" dirty="0">
                <a:latin typeface="Arial" pitchFamily="34" charset="0"/>
                <a:ea typeface="ＭＳ Ｐゴシック" pitchFamily="34" charset="-128"/>
              </a:rPr>
            </a:br>
            <a:r>
              <a:rPr lang="en-US" sz="2400" dirty="0">
                <a:latin typeface="Arial" pitchFamily="34" charset="0"/>
                <a:ea typeface="ＭＳ Ｐゴシック" pitchFamily="34" charset="-128"/>
              </a:rPr>
              <a:t>1of 8 required (4 from </a:t>
            </a:r>
            <a:r>
              <a:rPr lang="en-US" sz="2400" dirty="0" err="1">
                <a:latin typeface="Arial" pitchFamily="34" charset="0"/>
                <a:ea typeface="ＭＳ Ｐゴシック" pitchFamily="34" charset="-128"/>
              </a:rPr>
              <a:t>Linde</a:t>
            </a:r>
            <a:r>
              <a:rPr lang="en-US" sz="2400" dirty="0">
                <a:latin typeface="Arial" pitchFamily="34" charset="0"/>
                <a:ea typeface="ＭＳ Ｐゴシック" pitchFamily="34" charset="-128"/>
              </a:rPr>
              <a:t>, 4 from Air </a:t>
            </a:r>
            <a:r>
              <a:rPr lang="en-US" sz="2400" dirty="0" err="1">
                <a:latin typeface="Arial" pitchFamily="34" charset="0"/>
                <a:ea typeface="ＭＳ Ｐゴシック" pitchFamily="34" charset="-128"/>
              </a:rPr>
              <a:t>Liquide</a:t>
            </a:r>
            <a:r>
              <a:rPr lang="en-US" sz="2400" dirty="0">
                <a:latin typeface="Arial" pitchFamily="34" charset="0"/>
                <a:ea typeface="ＭＳ Ｐゴシック" pitchFamily="34" charset="-128"/>
              </a:rPr>
              <a:t>)</a:t>
            </a:r>
            <a:endParaRPr lang="en-US" sz="2400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3757" y="1441531"/>
            <a:ext cx="2984500" cy="5027613"/>
          </a:xfrm>
          <a:noFill/>
        </p:spPr>
      </p:pic>
      <p:sp>
        <p:nvSpPr>
          <p:cNvPr id="10" name="TextBox 9"/>
          <p:cNvSpPr txBox="1"/>
          <p:nvPr/>
        </p:nvSpPr>
        <p:spPr>
          <a:xfrm>
            <a:off x="4074779" y="2116938"/>
            <a:ext cx="4921487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5"/>
                </a:solidFill>
              </a:rPr>
              <a:t>Note:</a:t>
            </a:r>
          </a:p>
          <a:p>
            <a:r>
              <a:rPr lang="en-US" sz="2800" dirty="0">
                <a:solidFill>
                  <a:schemeClr val="accent5"/>
                </a:solidFill>
              </a:rPr>
              <a:t>Large number of expansion turbines – some in series with HP stream</a:t>
            </a:r>
          </a:p>
          <a:p>
            <a:r>
              <a:rPr lang="en-US" sz="2800" dirty="0">
                <a:solidFill>
                  <a:schemeClr val="accent5"/>
                </a:solidFill>
              </a:rPr>
              <a:t>Medium pressure return</a:t>
            </a:r>
          </a:p>
          <a:p>
            <a:r>
              <a:rPr lang="en-US" sz="2800" dirty="0">
                <a:solidFill>
                  <a:schemeClr val="accent5"/>
                </a:solidFill>
              </a:rPr>
              <a:t>Heat loads at intermediate temperatures</a:t>
            </a:r>
          </a:p>
        </p:txBody>
      </p:sp>
    </p:spTree>
    <p:extLst>
      <p:ext uri="{BB962C8B-B14F-4D97-AF65-F5344CB8AC3E}">
        <p14:creationId xmlns:p14="http://schemas.microsoft.com/office/powerpoint/2010/main" val="1193573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ea typeface="ＭＳ Ｐゴシック" pitchFamily="34" charset="-128"/>
              </a:rPr>
              <a:t>Carnot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751" y="1644253"/>
            <a:ext cx="8399049" cy="4712097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>
                <a:latin typeface="Arial" pitchFamily="34" charset="0"/>
                <a:ea typeface="ＭＳ Ｐゴシック" pitchFamily="34" charset="-128"/>
              </a:rPr>
              <a:t>This is an ideal cycle: all processes are reversible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>
                <a:latin typeface="Arial" pitchFamily="34" charset="0"/>
                <a:ea typeface="ＭＳ Ｐゴシック" pitchFamily="34" charset="-128"/>
              </a:rPr>
              <a:t>Entropy is only changed by absorbing or removing heat at constant temperature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>
                <a:latin typeface="Arial" pitchFamily="34" charset="0"/>
                <a:ea typeface="ＭＳ Ｐゴシック" pitchFamily="34" charset="-128"/>
              </a:rPr>
              <a:t>2</a:t>
            </a:r>
            <a:r>
              <a:rPr lang="en-US" baseline="30000" dirty="0">
                <a:latin typeface="Arial" pitchFamily="34" charset="0"/>
                <a:ea typeface="ＭＳ Ｐゴシック" pitchFamily="34" charset="-128"/>
              </a:rPr>
              <a:t>nd</a:t>
            </a:r>
            <a:r>
              <a:rPr lang="en-US" dirty="0">
                <a:latin typeface="Arial" pitchFamily="34" charset="0"/>
                <a:ea typeface="ＭＳ Ｐゴシック" pitchFamily="34" charset="-128"/>
              </a:rPr>
              <a:t> law of Thermodynamics, in a reversible process </a:t>
            </a:r>
            <a:r>
              <a:rPr lang="en-US" dirty="0" err="1">
                <a:latin typeface="Arial" pitchFamily="34" charset="0"/>
                <a:ea typeface="ＭＳ Ｐゴシック" pitchFamily="34" charset="-128"/>
              </a:rPr>
              <a:t>dQ</a:t>
            </a:r>
            <a:r>
              <a:rPr lang="en-US" dirty="0">
                <a:latin typeface="Arial" pitchFamily="34" charset="0"/>
                <a:ea typeface="ＭＳ Ｐゴシック" pitchFamily="34" charset="-128"/>
              </a:rPr>
              <a:t> = -</a:t>
            </a:r>
            <a:r>
              <a:rPr lang="en-US" dirty="0" err="1">
                <a:latin typeface="Arial" pitchFamily="34" charset="0"/>
                <a:ea typeface="ＭＳ Ｐゴシック" pitchFamily="34" charset="-128"/>
              </a:rPr>
              <a:t>TdS</a:t>
            </a:r>
            <a:endParaRPr lang="en-US" dirty="0">
              <a:latin typeface="Arial" pitchFamily="34" charset="0"/>
              <a:ea typeface="ＭＳ Ｐゴシック" pitchFamily="34" charset="-128"/>
            </a:endParaRPr>
          </a:p>
          <a:p>
            <a:pPr marL="342900" indent="-342900">
              <a:buFont typeface="Arial"/>
              <a:buChar char="•"/>
            </a:pPr>
            <a:r>
              <a:rPr lang="en-US" dirty="0">
                <a:latin typeface="Arial" pitchFamily="34" charset="0"/>
                <a:ea typeface="ＭＳ Ｐゴシック" pitchFamily="34" charset="-128"/>
              </a:rPr>
              <a:t>The Carnot Consists of 4 steps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>
                <a:latin typeface="Arial" pitchFamily="34" charset="0"/>
                <a:ea typeface="ＭＳ Ｐゴシック" pitchFamily="34" charset="-128"/>
              </a:rPr>
              <a:t>Compress the working fluid isothermally at T</a:t>
            </a:r>
            <a:r>
              <a:rPr lang="en-US" baseline="-25000" dirty="0">
                <a:latin typeface="Arial" pitchFamily="34" charset="0"/>
                <a:ea typeface="ＭＳ Ｐゴシック" pitchFamily="34" charset="-128"/>
              </a:rPr>
              <a:t>H</a:t>
            </a:r>
            <a:r>
              <a:rPr lang="en-US" dirty="0">
                <a:latin typeface="Arial" pitchFamily="34" charset="0"/>
                <a:ea typeface="ＭＳ Ｐゴシック" pitchFamily="34" charset="-128"/>
              </a:rPr>
              <a:t> (1-2)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>
                <a:latin typeface="Arial" pitchFamily="34" charset="0"/>
                <a:ea typeface="ＭＳ Ｐゴシック" pitchFamily="34" charset="-128"/>
              </a:rPr>
              <a:t>Expand the working fluid </a:t>
            </a:r>
            <a:r>
              <a:rPr lang="en-US" dirty="0" err="1">
                <a:latin typeface="Arial" pitchFamily="34" charset="0"/>
                <a:ea typeface="ＭＳ Ｐゴシック" pitchFamily="34" charset="-128"/>
              </a:rPr>
              <a:t>isentropically</a:t>
            </a:r>
            <a:r>
              <a:rPr lang="en-US" dirty="0">
                <a:latin typeface="Arial" pitchFamily="34" charset="0"/>
                <a:ea typeface="ＭＳ Ｐゴシック" pitchFamily="34" charset="-128"/>
              </a:rPr>
              <a:t> from T</a:t>
            </a:r>
            <a:r>
              <a:rPr lang="en-US" baseline="-25000" dirty="0">
                <a:latin typeface="Arial" pitchFamily="34" charset="0"/>
                <a:ea typeface="ＭＳ Ｐゴシック" pitchFamily="34" charset="-128"/>
              </a:rPr>
              <a:t>H</a:t>
            </a:r>
            <a:r>
              <a:rPr lang="en-US" dirty="0">
                <a:latin typeface="Arial" pitchFamily="34" charset="0"/>
                <a:ea typeface="ＭＳ Ｐゴシック" pitchFamily="34" charset="-128"/>
              </a:rPr>
              <a:t> to T</a:t>
            </a:r>
            <a:r>
              <a:rPr lang="en-US" baseline="-25000" dirty="0">
                <a:latin typeface="Arial" pitchFamily="34" charset="0"/>
                <a:ea typeface="ＭＳ Ｐゴシック" pitchFamily="34" charset="-128"/>
              </a:rPr>
              <a:t>C</a:t>
            </a:r>
            <a:r>
              <a:rPr lang="en-US" dirty="0">
                <a:latin typeface="Arial" pitchFamily="34" charset="0"/>
                <a:ea typeface="ＭＳ Ｐゴシック" pitchFamily="34" charset="-128"/>
              </a:rPr>
              <a:t> (2-3)</a:t>
            </a:r>
            <a:endParaRPr lang="en-US" baseline="-25000" dirty="0">
              <a:latin typeface="Arial" pitchFamily="34" charset="0"/>
              <a:ea typeface="ＭＳ Ｐゴシック" pitchFamily="34" charset="-128"/>
            </a:endParaRPr>
          </a:p>
          <a:p>
            <a:pPr marL="800100" lvl="1" indent="-342900">
              <a:buFont typeface="Arial"/>
              <a:buChar char="•"/>
            </a:pPr>
            <a:r>
              <a:rPr lang="en-US" dirty="0">
                <a:latin typeface="Arial" pitchFamily="34" charset="0"/>
                <a:ea typeface="ＭＳ Ｐゴシック" pitchFamily="34" charset="-128"/>
              </a:rPr>
              <a:t>Absorb heat into the working fluid isothermally and reversibly at T</a:t>
            </a:r>
            <a:r>
              <a:rPr lang="en-US" baseline="-25000" dirty="0">
                <a:latin typeface="Arial" pitchFamily="34" charset="0"/>
                <a:ea typeface="ＭＳ Ｐゴシック" pitchFamily="34" charset="-128"/>
              </a:rPr>
              <a:t>C</a:t>
            </a:r>
            <a:r>
              <a:rPr lang="en-US" dirty="0">
                <a:latin typeface="Arial" pitchFamily="34" charset="0"/>
                <a:ea typeface="ＭＳ Ｐゴシック" pitchFamily="34" charset="-128"/>
              </a:rPr>
              <a:t> (3-4)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>
                <a:latin typeface="Arial" pitchFamily="34" charset="0"/>
                <a:ea typeface="ＭＳ Ｐゴシック" pitchFamily="34" charset="-128"/>
              </a:rPr>
              <a:t>Compress the working fluid </a:t>
            </a:r>
            <a:r>
              <a:rPr lang="en-US" dirty="0" err="1">
                <a:latin typeface="Arial" pitchFamily="34" charset="0"/>
                <a:ea typeface="ＭＳ Ｐゴシック" pitchFamily="34" charset="-128"/>
              </a:rPr>
              <a:t>isentropically</a:t>
            </a:r>
            <a:r>
              <a:rPr lang="en-US" dirty="0">
                <a:latin typeface="Arial" pitchFamily="34" charset="0"/>
                <a:ea typeface="ＭＳ Ｐゴシック" pitchFamily="34" charset="-128"/>
              </a:rPr>
              <a:t> from T</a:t>
            </a:r>
            <a:r>
              <a:rPr lang="en-US" baseline="-25000" dirty="0">
                <a:latin typeface="Arial" pitchFamily="34" charset="0"/>
                <a:ea typeface="ＭＳ Ｐゴシック" pitchFamily="34" charset="-128"/>
              </a:rPr>
              <a:t>C</a:t>
            </a:r>
            <a:r>
              <a:rPr lang="en-US" dirty="0">
                <a:latin typeface="Arial" pitchFamily="34" charset="0"/>
                <a:ea typeface="ＭＳ Ｐゴシック" pitchFamily="34" charset="-128"/>
              </a:rPr>
              <a:t> to T</a:t>
            </a:r>
            <a:r>
              <a:rPr lang="en-US" baseline="-25000" dirty="0">
                <a:latin typeface="Arial" pitchFamily="34" charset="0"/>
                <a:ea typeface="ＭＳ Ｐゴシック" pitchFamily="34" charset="-128"/>
              </a:rPr>
              <a:t>H</a:t>
            </a:r>
            <a:r>
              <a:rPr lang="en-US" dirty="0">
                <a:latin typeface="Arial" pitchFamily="34" charset="0"/>
                <a:ea typeface="ＭＳ Ｐゴシック" pitchFamily="34" charset="-128"/>
              </a:rPr>
              <a:t> (4-1)</a:t>
            </a:r>
          </a:p>
          <a:p>
            <a:pPr marL="800100" lvl="1" indent="-342900">
              <a:buFont typeface="Arial"/>
              <a:buChar char="•"/>
            </a:pPr>
            <a:endParaRPr lang="en-US" dirty="0">
              <a:latin typeface="Arial" pitchFamily="34" charset="0"/>
              <a:ea typeface="ＭＳ Ｐゴシック" pitchFamily="34" charset="-128"/>
            </a:endParaRPr>
          </a:p>
          <a:p>
            <a:pPr marL="800100" lvl="1" indent="-342900">
              <a:buFont typeface="Arial"/>
              <a:buChar char="•"/>
            </a:pPr>
            <a:r>
              <a:rPr lang="en-US" dirty="0">
                <a:latin typeface="Arial" pitchFamily="34" charset="0"/>
                <a:ea typeface="ＭＳ Ｐゴシック" pitchFamily="34" charset="-128"/>
              </a:rPr>
              <a:t>Note </a:t>
            </a:r>
            <a:r>
              <a:rPr lang="en-US" dirty="0" err="1">
                <a:latin typeface="Arial" pitchFamily="34" charset="0"/>
                <a:ea typeface="ＭＳ Ｐゴシック" pitchFamily="34" charset="-128"/>
              </a:rPr>
              <a:t>isentropically</a:t>
            </a:r>
            <a:r>
              <a:rPr lang="en-US" dirty="0">
                <a:latin typeface="Arial" pitchFamily="34" charset="0"/>
                <a:ea typeface="ＭＳ Ｐゴシック" pitchFamily="34" charset="-128"/>
              </a:rPr>
              <a:t> = reversibly and adiabatically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273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ea typeface="ＭＳ Ｐゴシック" pitchFamily="34" charset="-128"/>
              </a:rPr>
              <a:t>Carnot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913" y="5709210"/>
            <a:ext cx="7804794" cy="486562"/>
          </a:xfrm>
        </p:spPr>
        <p:txBody>
          <a:bodyPr/>
          <a:lstStyle/>
          <a:p>
            <a:r>
              <a:rPr lang="en-US" dirty="0">
                <a:latin typeface="Arial" pitchFamily="34" charset="0"/>
                <a:ea typeface="ＭＳ Ｐゴシック" pitchFamily="34" charset="-128"/>
              </a:rPr>
              <a:t>How do we describe the performance of such a cycle?</a:t>
            </a:r>
          </a:p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20840" y="1535111"/>
            <a:ext cx="5298960" cy="3942309"/>
            <a:chOff x="2362200" y="1144588"/>
            <a:chExt cx="3810000" cy="3568700"/>
          </a:xfrm>
        </p:grpSpPr>
        <p:sp>
          <p:nvSpPr>
            <p:cNvPr id="8" name="Rectangle 7"/>
            <p:cNvSpPr/>
            <p:nvPr/>
          </p:nvSpPr>
          <p:spPr>
            <a:xfrm>
              <a:off x="3429000" y="1981200"/>
              <a:ext cx="1752600" cy="1600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 rot="5400000" flipH="1" flipV="1">
              <a:off x="1335088" y="2705100"/>
              <a:ext cx="3122612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2895600" y="4267200"/>
              <a:ext cx="28194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7"/>
            <p:cNvSpPr txBox="1">
              <a:spLocks noChangeArrowheads="1"/>
            </p:cNvSpPr>
            <p:nvPr/>
          </p:nvSpPr>
          <p:spPr bwMode="auto">
            <a:xfrm>
              <a:off x="5867400" y="4114800"/>
              <a:ext cx="3048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S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rot="10800000">
              <a:off x="3352800" y="1981200"/>
              <a:ext cx="18288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rot="5400000">
              <a:off x="2628901" y="2781300"/>
              <a:ext cx="1600200" cy="317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3429000" y="3581400"/>
              <a:ext cx="18288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rot="5400000" flipH="1" flipV="1">
              <a:off x="4381501" y="2781300"/>
              <a:ext cx="1600200" cy="317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27"/>
            <p:cNvSpPr txBox="1">
              <a:spLocks noChangeArrowheads="1"/>
            </p:cNvSpPr>
            <p:nvPr/>
          </p:nvSpPr>
          <p:spPr bwMode="auto">
            <a:xfrm>
              <a:off x="5334000" y="1752600"/>
              <a:ext cx="3048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17" name="TextBox 28"/>
            <p:cNvSpPr txBox="1">
              <a:spLocks noChangeArrowheads="1"/>
            </p:cNvSpPr>
            <p:nvPr/>
          </p:nvSpPr>
          <p:spPr bwMode="auto">
            <a:xfrm>
              <a:off x="3124200" y="1828800"/>
              <a:ext cx="312738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18" name="TextBox 29"/>
            <p:cNvSpPr txBox="1">
              <a:spLocks noChangeArrowheads="1"/>
            </p:cNvSpPr>
            <p:nvPr/>
          </p:nvSpPr>
          <p:spPr bwMode="auto">
            <a:xfrm>
              <a:off x="3048000" y="3352800"/>
              <a:ext cx="312738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3</a:t>
              </a:r>
            </a:p>
          </p:txBody>
        </p:sp>
        <p:sp>
          <p:nvSpPr>
            <p:cNvPr id="19" name="TextBox 30"/>
            <p:cNvSpPr txBox="1">
              <a:spLocks noChangeArrowheads="1"/>
            </p:cNvSpPr>
            <p:nvPr/>
          </p:nvSpPr>
          <p:spPr bwMode="auto">
            <a:xfrm>
              <a:off x="5334000" y="3429000"/>
              <a:ext cx="312738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4</a:t>
              </a:r>
            </a:p>
          </p:txBody>
        </p:sp>
        <p:sp>
          <p:nvSpPr>
            <p:cNvPr id="20" name="TextBox 31"/>
            <p:cNvSpPr txBox="1">
              <a:spLocks noChangeArrowheads="1"/>
            </p:cNvSpPr>
            <p:nvPr/>
          </p:nvSpPr>
          <p:spPr bwMode="auto">
            <a:xfrm>
              <a:off x="2362200" y="1828800"/>
              <a:ext cx="436563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T</a:t>
              </a:r>
              <a:r>
                <a:rPr lang="en-US" baseline="-25000" dirty="0"/>
                <a:t>H</a:t>
              </a:r>
            </a:p>
          </p:txBody>
        </p:sp>
        <p:sp>
          <p:nvSpPr>
            <p:cNvPr id="21" name="TextBox 32"/>
            <p:cNvSpPr txBox="1">
              <a:spLocks noChangeArrowheads="1"/>
            </p:cNvSpPr>
            <p:nvPr/>
          </p:nvSpPr>
          <p:spPr bwMode="auto">
            <a:xfrm>
              <a:off x="2362200" y="3352800"/>
              <a:ext cx="436563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  <a:r>
                <a:rPr lang="en-US" baseline="-25000"/>
                <a:t>C</a:t>
              </a:r>
            </a:p>
          </p:txBody>
        </p:sp>
        <p:grpSp>
          <p:nvGrpSpPr>
            <p:cNvPr id="22" name="Group 23"/>
            <p:cNvGrpSpPr>
              <a:grpSpLocks/>
            </p:cNvGrpSpPr>
            <p:nvPr/>
          </p:nvGrpSpPr>
          <p:grpSpPr bwMode="auto">
            <a:xfrm>
              <a:off x="3962400" y="3200400"/>
              <a:ext cx="363538" cy="827088"/>
              <a:chOff x="3962400" y="3200400"/>
              <a:chExt cx="363538" cy="827088"/>
            </a:xfrm>
          </p:grpSpPr>
          <p:sp>
            <p:nvSpPr>
              <p:cNvPr id="26" name="TextBox 33"/>
              <p:cNvSpPr txBox="1">
                <a:spLocks noChangeArrowheads="1"/>
              </p:cNvSpPr>
              <p:nvPr/>
            </p:nvSpPr>
            <p:spPr bwMode="auto">
              <a:xfrm>
                <a:off x="3962400" y="3657600"/>
                <a:ext cx="363538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Q</a:t>
                </a:r>
              </a:p>
            </p:txBody>
          </p:sp>
          <p:cxnSp>
            <p:nvCxnSpPr>
              <p:cNvPr id="27" name="Straight Arrow Connector 26"/>
              <p:cNvCxnSpPr/>
              <p:nvPr/>
            </p:nvCxnSpPr>
            <p:spPr>
              <a:xfrm rot="5400000" flipH="1" flipV="1">
                <a:off x="3962400" y="3429000"/>
                <a:ext cx="45720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TextBox 33"/>
            <p:cNvSpPr txBox="1">
              <a:spLocks noChangeArrowheads="1"/>
            </p:cNvSpPr>
            <p:nvPr/>
          </p:nvSpPr>
          <p:spPr bwMode="auto">
            <a:xfrm>
              <a:off x="3962400" y="2209800"/>
              <a:ext cx="18415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24" name="TextBox 29"/>
            <p:cNvSpPr txBox="1">
              <a:spLocks noChangeArrowheads="1"/>
            </p:cNvSpPr>
            <p:nvPr/>
          </p:nvSpPr>
          <p:spPr bwMode="auto">
            <a:xfrm>
              <a:off x="3200400" y="4343400"/>
              <a:ext cx="385763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1</a:t>
              </a:r>
              <a:endParaRPr lang="en-US"/>
            </a:p>
          </p:txBody>
        </p:sp>
        <p:sp>
          <p:nvSpPr>
            <p:cNvPr id="25" name="TextBox 30"/>
            <p:cNvSpPr txBox="1">
              <a:spLocks noChangeArrowheads="1"/>
            </p:cNvSpPr>
            <p:nvPr/>
          </p:nvSpPr>
          <p:spPr bwMode="auto">
            <a:xfrm>
              <a:off x="4953000" y="4343400"/>
              <a:ext cx="385763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2</a:t>
              </a: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4352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ea typeface="ＭＳ Ｐゴシック" pitchFamily="34" charset="-128"/>
              </a:rPr>
              <a:t>Coefficient of Performance </a:t>
            </a:r>
            <a:br>
              <a:rPr lang="en-US" dirty="0">
                <a:latin typeface="Arial" pitchFamily="34" charset="0"/>
                <a:ea typeface="ＭＳ Ｐゴシック" pitchFamily="34" charset="-128"/>
              </a:rPr>
            </a:br>
            <a:r>
              <a:rPr lang="en-US" dirty="0">
                <a:latin typeface="Arial" pitchFamily="34" charset="0"/>
                <a:ea typeface="ＭＳ Ｐゴシック" pitchFamily="34" charset="-128"/>
              </a:rPr>
              <a:t>&amp; the Carnot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993" y="1469496"/>
            <a:ext cx="8230826" cy="4764758"/>
          </a:xfrm>
        </p:spPr>
        <p:txBody>
          <a:bodyPr/>
          <a:lstStyle/>
          <a:p>
            <a:r>
              <a:rPr lang="en-US" dirty="0">
                <a:latin typeface="Arial" pitchFamily="34" charset="0"/>
                <a:ea typeface="ＭＳ Ｐゴシック" pitchFamily="34" charset="-128"/>
              </a:rPr>
              <a:t>Coefficient of Performance: the heat absorbed from the cold sink divided by the net work required to remove this heat</a:t>
            </a:r>
          </a:p>
          <a:p>
            <a:endParaRPr lang="en-US" dirty="0">
              <a:latin typeface="Arial" pitchFamily="34" charset="0"/>
              <a:ea typeface="ＭＳ Ｐゴシック" pitchFamily="34" charset="-128"/>
            </a:endParaRPr>
          </a:p>
          <a:p>
            <a:endParaRPr lang="en-US" dirty="0">
              <a:latin typeface="Arial" pitchFamily="34" charset="0"/>
              <a:ea typeface="ＭＳ Ｐゴシック" pitchFamily="34" charset="-128"/>
            </a:endParaRPr>
          </a:p>
          <a:p>
            <a:endParaRPr lang="en-US" dirty="0">
              <a:latin typeface="Arial" pitchFamily="34" charset="0"/>
              <a:ea typeface="ＭＳ Ｐゴシック" pitchFamily="34" charset="-128"/>
            </a:endParaRPr>
          </a:p>
          <a:p>
            <a:pPr lvl="1"/>
            <a:r>
              <a:rPr lang="en-US" dirty="0">
                <a:latin typeface="Arial" pitchFamily="34" charset="0"/>
                <a:ea typeface="ＭＳ Ｐゴシック" pitchFamily="34" charset="-128"/>
              </a:rPr>
              <a:t>Minus sign takes into account that the heat absorbed by the cycle is positive while the work done is negative</a:t>
            </a:r>
          </a:p>
          <a:p>
            <a:r>
              <a:rPr lang="en-US" dirty="0">
                <a:latin typeface="Arial" pitchFamily="34" charset="0"/>
                <a:ea typeface="ＭＳ Ｐゴシック" pitchFamily="34" charset="-128"/>
              </a:rPr>
              <a:t>Since this is a closed cycle, the net work done is equal to the net heat transferred. Since this cycle completely reversible, the 2</a:t>
            </a:r>
            <a:r>
              <a:rPr lang="en-US" baseline="30000" dirty="0">
                <a:latin typeface="Arial" pitchFamily="34" charset="0"/>
                <a:ea typeface="ＭＳ Ｐゴシック" pitchFamily="34" charset="-128"/>
              </a:rPr>
              <a:t>nd</a:t>
            </a:r>
            <a:r>
              <a:rPr lang="en-US" dirty="0">
                <a:latin typeface="Arial" pitchFamily="34" charset="0"/>
                <a:ea typeface="ＭＳ Ｐゴシック" pitchFamily="34" charset="-128"/>
              </a:rPr>
              <a:t> law gives the net heat transferred as:</a:t>
            </a:r>
          </a:p>
          <a:p>
            <a:endParaRPr lang="en-US" baseline="30000" dirty="0">
              <a:latin typeface="Arial" pitchFamily="34" charset="0"/>
              <a:ea typeface="ＭＳ Ｐゴシック" pitchFamily="34" charset="-128"/>
            </a:endParaRPr>
          </a:p>
          <a:p>
            <a:pPr lvl="1"/>
            <a:endParaRPr lang="en-US" dirty="0">
              <a:latin typeface="Arial" pitchFamily="34" charset="0"/>
              <a:ea typeface="ＭＳ Ｐゴシック" pitchFamily="34" charset="-128"/>
            </a:endParaRPr>
          </a:p>
          <a:p>
            <a:endParaRPr lang="en-US" dirty="0"/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7119996"/>
              </p:ext>
            </p:extLst>
          </p:nvPr>
        </p:nvGraphicFramePr>
        <p:xfrm>
          <a:off x="2388634" y="2187975"/>
          <a:ext cx="2898775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1" name="Equation" r:id="rId3" imgW="1663560" imgH="787320" progId="Equation.3">
                  <p:embed/>
                </p:oleObj>
              </mc:Choice>
              <mc:Fallback>
                <p:oleObj name="Equation" r:id="rId3" imgW="1663560" imgH="787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8634" y="2187975"/>
                        <a:ext cx="2898775" cy="137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9626648"/>
              </p:ext>
            </p:extLst>
          </p:nvPr>
        </p:nvGraphicFramePr>
        <p:xfrm>
          <a:off x="381000" y="5624654"/>
          <a:ext cx="847566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2" name="Equation" r:id="rId5" imgW="3060360" imgH="279360" progId="Equation.3">
                  <p:embed/>
                </p:oleObj>
              </mc:Choice>
              <mc:Fallback>
                <p:oleObj name="Equation" r:id="rId5" imgW="306036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5624654"/>
                        <a:ext cx="8475663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46614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Title 2"/>
          <p:cNvSpPr>
            <a:spLocks noGrp="1"/>
          </p:cNvSpPr>
          <p:nvPr>
            <p:ph type="title"/>
          </p:nvPr>
        </p:nvSpPr>
        <p:spPr>
          <a:xfrm>
            <a:off x="609600" y="0"/>
            <a:ext cx="6067426" cy="1441531"/>
          </a:xfrm>
        </p:spPr>
        <p:txBody>
          <a:bodyPr/>
          <a:lstStyle/>
          <a:p>
            <a:r>
              <a:rPr lang="en-US" smtClean="0">
                <a:latin typeface="Arial" pitchFamily="34" charset="0"/>
                <a:ea typeface="ＭＳ Ｐゴシック" pitchFamily="34" charset="-128"/>
              </a:rPr>
              <a:t>Coefficient of Performance </a:t>
            </a:r>
            <a:br>
              <a:rPr lang="en-US" smtClean="0">
                <a:latin typeface="Arial" pitchFamily="34" charset="0"/>
                <a:ea typeface="ＭＳ Ｐゴシック" pitchFamily="34" charset="-128"/>
              </a:rPr>
            </a:br>
            <a:r>
              <a:rPr lang="en-US" smtClean="0">
                <a:latin typeface="Arial" pitchFamily="34" charset="0"/>
                <a:ea typeface="ＭＳ Ｐゴシック" pitchFamily="34" charset="-128"/>
              </a:rPr>
              <a:t>&amp; the Carnot Cycle</a:t>
            </a:r>
          </a:p>
        </p:txBody>
      </p:sp>
      <p:sp>
        <p:nvSpPr>
          <p:cNvPr id="2053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7543800" cy="4876800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Thus</a:t>
            </a:r>
          </a:p>
          <a:p>
            <a:endParaRPr lang="en-US" dirty="0" smtClean="0">
              <a:latin typeface="Arial" pitchFamily="34" charset="0"/>
              <a:ea typeface="ＭＳ Ｐゴシック" pitchFamily="34" charset="-128"/>
            </a:endParaRPr>
          </a:p>
          <a:p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Again from the 2</a:t>
            </a:r>
            <a:r>
              <a:rPr lang="en-US" baseline="30000" dirty="0" smtClean="0">
                <a:latin typeface="Arial" pitchFamily="34" charset="0"/>
                <a:ea typeface="ＭＳ Ｐゴシック" pitchFamily="34" charset="-128"/>
              </a:rPr>
              <a:t>nd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 Law:</a:t>
            </a:r>
          </a:p>
          <a:p>
            <a:endParaRPr lang="en-US" dirty="0" smtClean="0">
              <a:latin typeface="Arial" pitchFamily="34" charset="0"/>
              <a:ea typeface="ＭＳ Ｐゴシック" pitchFamily="34" charset="-128"/>
            </a:endParaRPr>
          </a:p>
          <a:p>
            <a:endParaRPr lang="en-US" dirty="0" smtClean="0">
              <a:latin typeface="Arial" pitchFamily="34" charset="0"/>
              <a:ea typeface="ＭＳ Ｐゴシック" pitchFamily="34" charset="-128"/>
            </a:endParaRPr>
          </a:p>
          <a:p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Thus, for the Carnot cycle the COP may be written as:</a:t>
            </a:r>
          </a:p>
          <a:p>
            <a:endParaRPr lang="en-US" dirty="0" smtClean="0">
              <a:latin typeface="Arial" pitchFamily="34" charset="0"/>
              <a:ea typeface="ＭＳ Ｐゴシック" pitchFamily="34" charset="-128"/>
            </a:endParaRPr>
          </a:p>
          <a:p>
            <a:pPr lvl="1"/>
            <a:endParaRPr lang="en-US" dirty="0" smtClean="0">
              <a:latin typeface="Arial" pitchFamily="34" charset="0"/>
              <a:ea typeface="ＭＳ Ｐゴシック" pitchFamily="34" charset="-128"/>
            </a:endParaRPr>
          </a:p>
          <a:p>
            <a:pPr lvl="1"/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For the Carnot cycle the COP is dependent only on the temperatures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9855849"/>
              </p:ext>
            </p:extLst>
          </p:nvPr>
        </p:nvGraphicFramePr>
        <p:xfrm>
          <a:off x="1752600" y="1699757"/>
          <a:ext cx="43942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7" name="Equation" r:id="rId3" imgW="2197080" imgH="342720" progId="Equation.3">
                  <p:embed/>
                </p:oleObj>
              </mc:Choice>
              <mc:Fallback>
                <p:oleObj name="Equation" r:id="rId3" imgW="219708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699757"/>
                        <a:ext cx="43942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7337649"/>
              </p:ext>
            </p:extLst>
          </p:nvPr>
        </p:nvGraphicFramePr>
        <p:xfrm>
          <a:off x="2057400" y="3124200"/>
          <a:ext cx="22098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8" name="Equation" r:id="rId5" imgW="1104840" imgH="342720" progId="Equation.3">
                  <p:embed/>
                </p:oleObj>
              </mc:Choice>
              <mc:Fallback>
                <p:oleObj name="Equation" r:id="rId5" imgW="110484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124200"/>
                        <a:ext cx="22098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3811511"/>
              </p:ext>
            </p:extLst>
          </p:nvPr>
        </p:nvGraphicFramePr>
        <p:xfrm>
          <a:off x="1676400" y="4572000"/>
          <a:ext cx="2935288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9" name="Equation" r:id="rId7" imgW="1663560" imgH="431640" progId="Equation.3">
                  <p:embed/>
                </p:oleObj>
              </mc:Choice>
              <mc:Fallback>
                <p:oleObj name="Equation" r:id="rId7" imgW="16635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4572000"/>
                        <a:ext cx="2935288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92807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pitchFamily="34" charset="0"/>
                <a:ea typeface="ＭＳ Ｐゴシック" pitchFamily="34" charset="-128"/>
              </a:rPr>
              <a:t>Coefficient of Performance </a:t>
            </a:r>
            <a:br>
              <a:rPr lang="en-US" smtClean="0">
                <a:latin typeface="Arial" pitchFamily="34" charset="0"/>
                <a:ea typeface="ＭＳ Ｐゴシック" pitchFamily="34" charset="-128"/>
              </a:rPr>
            </a:br>
            <a:r>
              <a:rPr lang="en-US" smtClean="0">
                <a:latin typeface="Arial" pitchFamily="34" charset="0"/>
                <a:ea typeface="ＭＳ Ｐゴシック" pitchFamily="34" charset="-128"/>
              </a:rPr>
              <a:t>&amp; the Carnot Cycle</a:t>
            </a:r>
          </a:p>
        </p:txBody>
      </p:sp>
      <p:sp>
        <p:nvSpPr>
          <p:cNvPr id="24578" name="Content Placeholder 1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4724400"/>
          </a:xfrm>
        </p:spPr>
        <p:txBody>
          <a:bodyPr/>
          <a:lstStyle/>
          <a:p>
            <a:pPr marL="342900" indent="-342900">
              <a:lnSpc>
                <a:spcPct val="80000"/>
              </a:lnSpc>
              <a:buFont typeface="Arial"/>
              <a:buChar char="•"/>
            </a:pP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For a plant operating between room 300 K and 4.2 K, the Carnot COP is 4.2/( 300 – 4.2) or 0.0142</a:t>
            </a:r>
          </a:p>
          <a:p>
            <a:pPr marL="342900" indent="-342900">
              <a:lnSpc>
                <a:spcPct val="80000"/>
              </a:lnSpc>
              <a:buFont typeface="Arial"/>
              <a:buChar char="•"/>
            </a:pP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The Carnot cycle is the ideal case. It is the best you can do without violating the laws of thermodynamics</a:t>
            </a:r>
          </a:p>
          <a:p>
            <a:pPr marL="342900" indent="-342900">
              <a:lnSpc>
                <a:spcPct val="80000"/>
              </a:lnSpc>
              <a:buFont typeface="Arial"/>
              <a:buChar char="•"/>
            </a:pP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Note that the form of the Carnot COP shows  that you have a better COP (thus a more efficient process or refrigerator) if T</a:t>
            </a:r>
            <a:r>
              <a:rPr lang="en-US" baseline="-25000" dirty="0" smtClean="0">
                <a:latin typeface="Arial" pitchFamily="34" charset="0"/>
                <a:ea typeface="ＭＳ Ｐゴシック" pitchFamily="34" charset="-128"/>
              </a:rPr>
              <a:t>C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 is large</a:t>
            </a:r>
          </a:p>
          <a:p>
            <a:pPr marL="800100" lvl="1" indent="-342900">
              <a:lnSpc>
                <a:spcPct val="60000"/>
              </a:lnSpc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</a:rPr>
              <a:t>It is always thermodynamically more efficient to intercept heat (provide cooling) at higher temperatures</a:t>
            </a:r>
          </a:p>
          <a:p>
            <a:pPr lvl="1">
              <a:lnSpc>
                <a:spcPct val="60000"/>
              </a:lnSpc>
            </a:pPr>
            <a:endParaRPr lang="en-US" dirty="0" smtClean="0">
              <a:solidFill>
                <a:srgbClr val="FF0000"/>
              </a:solidFill>
              <a:latin typeface="Arial" pitchFamily="34" charset="0"/>
              <a:ea typeface="ＭＳ Ｐゴシック" pitchFamily="34" charset="-128"/>
            </a:endParaRPr>
          </a:p>
          <a:p>
            <a:pPr marL="800100" lvl="1" indent="-342900">
              <a:lnSpc>
                <a:spcPct val="60000"/>
              </a:lnSpc>
              <a:buFont typeface="Arial"/>
              <a:buChar char="•"/>
            </a:pP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This fact drives a lot of cryogenic design</a:t>
            </a:r>
          </a:p>
          <a:p>
            <a:pPr lvl="1">
              <a:lnSpc>
                <a:spcPct val="80000"/>
              </a:lnSpc>
            </a:pPr>
            <a:endParaRPr lang="en-US" dirty="0" smtClean="0">
              <a:latin typeface="Arial" pitchFamily="34" charset="0"/>
              <a:ea typeface="ＭＳ Ｐゴシック" pitchFamily="34" charset="-128"/>
            </a:endParaRPr>
          </a:p>
          <a:p>
            <a:pPr marL="342900" indent="-342900">
              <a:lnSpc>
                <a:spcPct val="80000"/>
              </a:lnSpc>
              <a:buFont typeface="Arial"/>
              <a:buChar char="•"/>
            </a:pP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In practice, we generally discuss the inverse of the COP because this allows us to describe the number of watts of work required to provide 1 Watt of cooling at a given temperature. For a Carnot cycle providing cooling at 4.2 K. This is </a:t>
            </a:r>
            <a:r>
              <a:rPr lang="en-US" b="1" dirty="0" smtClean="0">
                <a:latin typeface="Arial" pitchFamily="34" charset="0"/>
                <a:ea typeface="ＭＳ Ｐゴシック" pitchFamily="34" charset="-128"/>
              </a:rPr>
              <a:t>70 W/W</a:t>
            </a:r>
          </a:p>
          <a:p>
            <a:pPr marL="800100" lvl="1" indent="-342900">
              <a:lnSpc>
                <a:spcPct val="80000"/>
              </a:lnSpc>
              <a:buFont typeface="Arial"/>
              <a:buChar char="•"/>
            </a:pP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People will frequently and incorrectly refer to this as a COP as well</a:t>
            </a:r>
          </a:p>
          <a:p>
            <a:pPr marL="342900" indent="-342900">
              <a:lnSpc>
                <a:spcPct val="80000"/>
              </a:lnSpc>
              <a:buFont typeface="Arial"/>
              <a:buChar char="•"/>
            </a:pPr>
            <a:endParaRPr lang="en-US" dirty="0" smtClean="0">
              <a:latin typeface="Arial" pitchFamily="34" charset="0"/>
              <a:ea typeface="ＭＳ Ｐゴシック" pitchFamily="34" charset="-128"/>
            </a:endParaRPr>
          </a:p>
          <a:p>
            <a:pPr lvl="1">
              <a:lnSpc>
                <a:spcPct val="70000"/>
              </a:lnSpc>
            </a:pPr>
            <a:endParaRPr lang="en-US" dirty="0" smtClean="0">
              <a:latin typeface="Arial" pitchFamily="34" charset="0"/>
              <a:ea typeface="ＭＳ Ｐゴシック" pitchFamily="34" charset="-128"/>
            </a:endParaRPr>
          </a:p>
          <a:p>
            <a:pPr marL="342900" indent="-342900">
              <a:lnSpc>
                <a:spcPct val="70000"/>
              </a:lnSpc>
              <a:buFont typeface="Arial"/>
              <a:buChar char="•"/>
            </a:pPr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88600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pitchFamily="34" charset="0"/>
                <a:ea typeface="ＭＳ Ｐゴシック" pitchFamily="34" charset="-128"/>
              </a:rPr>
              <a:t>Carnot Cycles &amp; the Real World</a:t>
            </a:r>
          </a:p>
        </p:txBody>
      </p:sp>
      <p:sp>
        <p:nvSpPr>
          <p:cNvPr id="3075" name="Content Placeholder 1"/>
          <p:cNvSpPr>
            <a:spLocks noGrp="1"/>
          </p:cNvSpPr>
          <p:nvPr>
            <p:ph idx="1"/>
          </p:nvPr>
        </p:nvSpPr>
        <p:spPr>
          <a:xfrm>
            <a:off x="152400" y="1524000"/>
            <a:ext cx="8763000" cy="4038981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Can we build a real machine using a Carnot cycle? In a word </a:t>
            </a:r>
            <a:r>
              <a:rPr lang="en-US" u="sng" dirty="0" smtClean="0">
                <a:latin typeface="Arial" pitchFamily="34" charset="0"/>
                <a:ea typeface="ＭＳ Ｐゴシック" pitchFamily="34" charset="-128"/>
              </a:rPr>
              <a:t>NO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Why?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Compressing a fluid isothermally is very hard to achieve, Normally the fluid is compressed and then cooled back down to 300 K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Expanding or compressing fluid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isentropically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 is basically impossible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We can absorb heat into a boiling fluid isothermally but not with out irreversible losses</a:t>
            </a:r>
          </a:p>
          <a:p>
            <a:pPr marL="800100" lvl="1" indent="-342900">
              <a:buFont typeface="Arial"/>
              <a:buChar char="•"/>
            </a:pPr>
            <a:endParaRPr lang="en-US" dirty="0" smtClean="0">
              <a:latin typeface="Arial" pitchFamily="34" charset="0"/>
              <a:ea typeface="ＭＳ Ｐゴシック" pitchFamily="34" charset="-128"/>
            </a:endParaRP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How close can we get to Carnot? We define the Figure of Merit (FOM) as: </a:t>
            </a:r>
          </a:p>
          <a:p>
            <a:pPr marL="800100" lvl="1" indent="-342900">
              <a:buFont typeface="Arial"/>
              <a:buChar char="•"/>
            </a:pPr>
            <a:endParaRPr lang="en-US" dirty="0" smtClean="0">
              <a:latin typeface="Arial" pitchFamily="34" charset="0"/>
              <a:ea typeface="ＭＳ Ｐゴシック" pitchFamily="34" charset="-128"/>
            </a:endParaRPr>
          </a:p>
          <a:p>
            <a:pPr marL="800100" lvl="1" indent="-342900">
              <a:buFont typeface="Arial"/>
              <a:buChar char="•"/>
            </a:pPr>
            <a:endParaRPr lang="en-US" dirty="0" smtClean="0">
              <a:latin typeface="Arial" pitchFamily="34" charset="0"/>
              <a:ea typeface="ＭＳ Ｐゴシック" pitchFamily="34" charset="-128"/>
            </a:endParaRPr>
          </a:p>
          <a:p>
            <a:pPr marL="800100" lvl="1" indent="-342900">
              <a:buFont typeface="Arial"/>
              <a:buChar char="•"/>
            </a:pP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	We also speak in terms of “percent Carnot” i.e. FOM of 0.2 is 20% Carnot</a:t>
            </a: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2247150"/>
              </p:ext>
            </p:extLst>
          </p:nvPr>
        </p:nvGraphicFramePr>
        <p:xfrm>
          <a:off x="2971800" y="5029200"/>
          <a:ext cx="219392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6" name="Equation" r:id="rId3" imgW="1130040" imgH="431640" progId="Equation.3">
                  <p:embed/>
                </p:oleObj>
              </mc:Choice>
              <mc:Fallback>
                <p:oleObj name="Equation" r:id="rId3" imgW="11300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5029200"/>
                        <a:ext cx="2193925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32798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pitchFamily="34" charset="0"/>
                <a:ea typeface="ＭＳ Ｐゴシック" pitchFamily="34" charset="-128"/>
              </a:rPr>
              <a:t>The real world is sometimes not kind to cryogenic engineers</a:t>
            </a:r>
          </a:p>
        </p:txBody>
      </p:sp>
      <p:pic>
        <p:nvPicPr>
          <p:cNvPr id="2560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853" r="853"/>
          <a:stretch>
            <a:fillRect/>
          </a:stretch>
        </p:blipFill>
        <p:spPr>
          <a:xfrm>
            <a:off x="1371600" y="1600200"/>
            <a:ext cx="5943600" cy="3672678"/>
          </a:xfrm>
          <a:noFill/>
        </p:spPr>
      </p:pic>
      <p:sp>
        <p:nvSpPr>
          <p:cNvPr id="25603" name="Content Placeholder 7"/>
          <p:cNvSpPr>
            <a:spLocks noGrp="1"/>
          </p:cNvSpPr>
          <p:nvPr>
            <p:ph idx="4294967295"/>
          </p:nvPr>
        </p:nvSpPr>
        <p:spPr>
          <a:xfrm>
            <a:off x="131700" y="5486400"/>
            <a:ext cx="8991600" cy="838200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These are state of the art helium refrigerators. Note that the best of them (for LHC) runs at about 220 W/W or a FOM of 0.318 or at 32% Carnot</a:t>
            </a:r>
          </a:p>
        </p:txBody>
      </p:sp>
    </p:spTree>
    <p:extLst>
      <p:ext uri="{BB962C8B-B14F-4D97-AF65-F5344CB8AC3E}">
        <p14:creationId xmlns:p14="http://schemas.microsoft.com/office/powerpoint/2010/main" val="3480113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06475" y="1716668"/>
            <a:ext cx="8389290" cy="4902273"/>
            <a:chOff x="454606" y="2130598"/>
            <a:chExt cx="7618417" cy="4546293"/>
          </a:xfrm>
        </p:grpSpPr>
        <p:sp>
          <p:nvSpPr>
            <p:cNvPr id="358" name="TextBox 357"/>
            <p:cNvSpPr txBox="1"/>
            <p:nvPr/>
          </p:nvSpPr>
          <p:spPr>
            <a:xfrm>
              <a:off x="3133909" y="6276781"/>
              <a:ext cx="9541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/>
                <a:t>Oil</a:t>
              </a:r>
            </a:p>
            <a:p>
              <a:pPr algn="ctr"/>
              <a:r>
                <a:rPr lang="en-US" sz="1000" b="1" dirty="0" smtClean="0"/>
                <a:t> cooler</a:t>
              </a:r>
              <a:endParaRPr lang="en-US" sz="1000" b="1" dirty="0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454606" y="2130598"/>
              <a:ext cx="7618417" cy="4096011"/>
              <a:chOff x="390177" y="2250394"/>
              <a:chExt cx="7618417" cy="4096011"/>
            </a:xfrm>
          </p:grpSpPr>
          <p:cxnSp>
            <p:nvCxnSpPr>
              <p:cNvPr id="151" name="Straight Connector 150"/>
              <p:cNvCxnSpPr>
                <a:endCxn id="243" idx="6"/>
              </p:cNvCxnSpPr>
              <p:nvPr/>
            </p:nvCxnSpPr>
            <p:spPr>
              <a:xfrm flipH="1" flipV="1">
                <a:off x="2091781" y="4998468"/>
                <a:ext cx="576208" cy="3325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  <a:headEnd type="triangl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>
              <a:xfrm flipH="1">
                <a:off x="2816155" y="5358454"/>
                <a:ext cx="4235" cy="443439"/>
              </a:xfrm>
              <a:prstGeom prst="line">
                <a:avLst/>
              </a:prstGeom>
              <a:ln w="12700">
                <a:solidFill>
                  <a:srgbClr val="0000FF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/>
              <p:cNvCxnSpPr/>
              <p:nvPr/>
            </p:nvCxnSpPr>
            <p:spPr>
              <a:xfrm>
                <a:off x="4849789" y="4121275"/>
                <a:ext cx="0" cy="1675046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solid"/>
                <a:headEnd type="triangl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8" name="Straight Connector 377"/>
              <p:cNvCxnSpPr>
                <a:stCxn id="243" idx="2"/>
              </p:cNvCxnSpPr>
              <p:nvPr/>
            </p:nvCxnSpPr>
            <p:spPr>
              <a:xfrm flipH="1" flipV="1">
                <a:off x="1118588" y="4995443"/>
                <a:ext cx="593811" cy="3025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  <a:headEnd type="triangl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6" name="Group 95"/>
              <p:cNvGrpSpPr/>
              <p:nvPr/>
            </p:nvGrpSpPr>
            <p:grpSpPr>
              <a:xfrm>
                <a:off x="1565745" y="3628273"/>
                <a:ext cx="665102" cy="353108"/>
                <a:chOff x="4930306" y="2184401"/>
                <a:chExt cx="665102" cy="353108"/>
              </a:xfrm>
            </p:grpSpPr>
            <p:sp>
              <p:nvSpPr>
                <p:cNvPr id="496" name="Rectangle 495"/>
                <p:cNvSpPr/>
                <p:nvPr/>
              </p:nvSpPr>
              <p:spPr>
                <a:xfrm>
                  <a:off x="4975225" y="2184401"/>
                  <a:ext cx="438150" cy="34289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 b="1"/>
                </a:p>
              </p:txBody>
            </p:sp>
            <p:sp>
              <p:nvSpPr>
                <p:cNvPr id="497" name="TextBox 496"/>
                <p:cNvSpPr txBox="1"/>
                <p:nvPr/>
              </p:nvSpPr>
              <p:spPr>
                <a:xfrm>
                  <a:off x="4930306" y="2198955"/>
                  <a:ext cx="66510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800" b="1" dirty="0" err="1" smtClean="0"/>
                    <a:t>Compr</a:t>
                  </a:r>
                  <a:r>
                    <a:rPr lang="en-US" sz="800" b="1" dirty="0" smtClean="0"/>
                    <a:t>. motor</a:t>
                  </a:r>
                  <a:endParaRPr lang="en-US" sz="800" b="1" dirty="0"/>
                </a:p>
              </p:txBody>
            </p:sp>
          </p:grpSp>
          <p:cxnSp>
            <p:nvCxnSpPr>
              <p:cNvPr id="523" name="Straight Connector 522"/>
              <p:cNvCxnSpPr/>
              <p:nvPr/>
            </p:nvCxnSpPr>
            <p:spPr>
              <a:xfrm flipH="1" flipV="1">
                <a:off x="2974406" y="5003562"/>
                <a:ext cx="473285" cy="2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  <a:headEnd type="triangl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6" name="TextBox 235"/>
              <p:cNvSpPr txBox="1"/>
              <p:nvPr/>
            </p:nvSpPr>
            <p:spPr>
              <a:xfrm>
                <a:off x="6314258" y="4444470"/>
                <a:ext cx="964511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 dirty="0" smtClean="0"/>
                  <a:t>Middle temperature Return</a:t>
                </a:r>
                <a:endParaRPr lang="en-US" sz="1000" b="1" dirty="0"/>
              </a:p>
            </p:txBody>
          </p:sp>
          <p:sp>
            <p:nvSpPr>
              <p:cNvPr id="238" name="TextBox 237"/>
              <p:cNvSpPr txBox="1"/>
              <p:nvPr/>
            </p:nvSpPr>
            <p:spPr>
              <a:xfrm>
                <a:off x="6675472" y="3253940"/>
                <a:ext cx="978521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 dirty="0" smtClean="0"/>
                  <a:t>Middle temperature Supply</a:t>
                </a:r>
                <a:endParaRPr lang="en-US" sz="1000" b="1" dirty="0"/>
              </a:p>
            </p:txBody>
          </p:sp>
          <p:sp>
            <p:nvSpPr>
              <p:cNvPr id="220" name="TextBox 219"/>
              <p:cNvSpPr txBox="1"/>
              <p:nvPr/>
            </p:nvSpPr>
            <p:spPr>
              <a:xfrm>
                <a:off x="2230847" y="5158399"/>
                <a:ext cx="59186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 dirty="0" smtClean="0"/>
                  <a:t>Oil vessel</a:t>
                </a:r>
                <a:endParaRPr lang="en-US" sz="1000" b="1" dirty="0"/>
              </a:p>
            </p:txBody>
          </p:sp>
          <p:sp>
            <p:nvSpPr>
              <p:cNvPr id="287" name="TextBox 286"/>
              <p:cNvSpPr txBox="1"/>
              <p:nvPr/>
            </p:nvSpPr>
            <p:spPr>
              <a:xfrm>
                <a:off x="1015379" y="5039528"/>
                <a:ext cx="95411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 dirty="0" smtClean="0"/>
                  <a:t>Helium compressor</a:t>
                </a:r>
                <a:endParaRPr lang="en-US" sz="1000" b="1" dirty="0"/>
              </a:p>
            </p:txBody>
          </p:sp>
          <p:grpSp>
            <p:nvGrpSpPr>
              <p:cNvPr id="7" name="Group 6"/>
              <p:cNvGrpSpPr/>
              <p:nvPr/>
            </p:nvGrpSpPr>
            <p:grpSpPr>
              <a:xfrm>
                <a:off x="1712399" y="4798201"/>
                <a:ext cx="379382" cy="400534"/>
                <a:chOff x="3384636" y="3301608"/>
                <a:chExt cx="379382" cy="400534"/>
              </a:xfrm>
            </p:grpSpPr>
            <p:sp>
              <p:nvSpPr>
                <p:cNvPr id="243" name="Oval 242"/>
                <p:cNvSpPr/>
                <p:nvPr/>
              </p:nvSpPr>
              <p:spPr>
                <a:xfrm>
                  <a:off x="3384636" y="3301608"/>
                  <a:ext cx="379382" cy="40053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 b="1"/>
                </a:p>
              </p:txBody>
            </p:sp>
            <p:sp>
              <p:nvSpPr>
                <p:cNvPr id="4" name="Isosceles Triangle 3"/>
                <p:cNvSpPr/>
                <p:nvPr/>
              </p:nvSpPr>
              <p:spPr>
                <a:xfrm rot="5400000">
                  <a:off x="3487208" y="3341158"/>
                  <a:ext cx="211667" cy="338667"/>
                </a:xfrm>
                <a:prstGeom prst="triangle">
                  <a:avLst/>
                </a:prstGeom>
                <a:noFill/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" name="Magnetic Disk 8"/>
              <p:cNvSpPr/>
              <p:nvPr/>
            </p:nvSpPr>
            <p:spPr>
              <a:xfrm>
                <a:off x="2670105" y="4881143"/>
                <a:ext cx="295275" cy="463550"/>
              </a:xfrm>
              <a:prstGeom prst="flowChartMagneticDisk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11" name="Straight Connector 310"/>
              <p:cNvCxnSpPr/>
              <p:nvPr/>
            </p:nvCxnSpPr>
            <p:spPr>
              <a:xfrm>
                <a:off x="1893288" y="6237926"/>
                <a:ext cx="1551517" cy="10583"/>
              </a:xfrm>
              <a:prstGeom prst="line">
                <a:avLst/>
              </a:prstGeom>
              <a:ln w="12700">
                <a:solidFill>
                  <a:srgbClr val="0000FF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2" name="Straight Connector 311"/>
              <p:cNvCxnSpPr/>
              <p:nvPr/>
            </p:nvCxnSpPr>
            <p:spPr>
              <a:xfrm flipV="1">
                <a:off x="1905000" y="5208170"/>
                <a:ext cx="989" cy="1027530"/>
              </a:xfrm>
              <a:prstGeom prst="line">
                <a:avLst/>
              </a:prstGeom>
              <a:ln w="12700">
                <a:solidFill>
                  <a:srgbClr val="0000FF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" name="Group 30"/>
              <p:cNvGrpSpPr/>
              <p:nvPr/>
            </p:nvGrpSpPr>
            <p:grpSpPr>
              <a:xfrm rot="16200000">
                <a:off x="3324957" y="5892476"/>
                <a:ext cx="524456" cy="280524"/>
                <a:chOff x="3785873" y="4203852"/>
                <a:chExt cx="309727" cy="280524"/>
              </a:xfrm>
            </p:grpSpPr>
            <p:sp>
              <p:nvSpPr>
                <p:cNvPr id="314" name="Rektangel 170"/>
                <p:cNvSpPr/>
                <p:nvPr/>
              </p:nvSpPr>
              <p:spPr>
                <a:xfrm rot="5400000" flipH="1">
                  <a:off x="3843667" y="4232443"/>
                  <a:ext cx="194139" cy="30972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grpSp>
              <p:nvGrpSpPr>
                <p:cNvPr id="315" name="Grupp 27"/>
                <p:cNvGrpSpPr/>
                <p:nvPr/>
              </p:nvGrpSpPr>
              <p:grpSpPr>
                <a:xfrm rot="5400000" flipH="1">
                  <a:off x="3901911" y="4200014"/>
                  <a:ext cx="77651" cy="258106"/>
                  <a:chOff x="3419872" y="692696"/>
                  <a:chExt cx="144008" cy="720080"/>
                </a:xfrm>
              </p:grpSpPr>
              <p:cxnSp>
                <p:nvCxnSpPr>
                  <p:cNvPr id="336" name="Rak 186"/>
                  <p:cNvCxnSpPr/>
                  <p:nvPr/>
                </p:nvCxnSpPr>
                <p:spPr>
                  <a:xfrm flipH="1">
                    <a:off x="3419872" y="692696"/>
                    <a:ext cx="72000" cy="72000"/>
                  </a:xfrm>
                  <a:prstGeom prst="line">
                    <a:avLst/>
                  </a:prstGeom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7" name="Rak 187"/>
                  <p:cNvCxnSpPr/>
                  <p:nvPr/>
                </p:nvCxnSpPr>
                <p:spPr>
                  <a:xfrm>
                    <a:off x="3419872" y="764704"/>
                    <a:ext cx="72000" cy="72000"/>
                  </a:xfrm>
                  <a:prstGeom prst="line">
                    <a:avLst/>
                  </a:prstGeom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8" name="Rak 188"/>
                  <p:cNvCxnSpPr/>
                  <p:nvPr/>
                </p:nvCxnSpPr>
                <p:spPr>
                  <a:xfrm flipH="1">
                    <a:off x="3419872" y="836720"/>
                    <a:ext cx="72000" cy="72000"/>
                  </a:xfrm>
                  <a:prstGeom prst="line">
                    <a:avLst/>
                  </a:prstGeom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9" name="Rak 189"/>
                  <p:cNvCxnSpPr/>
                  <p:nvPr/>
                </p:nvCxnSpPr>
                <p:spPr>
                  <a:xfrm>
                    <a:off x="3419872" y="908728"/>
                    <a:ext cx="72000" cy="72000"/>
                  </a:xfrm>
                  <a:prstGeom prst="line">
                    <a:avLst/>
                  </a:prstGeom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0" name="Rak 190"/>
                  <p:cNvCxnSpPr/>
                  <p:nvPr/>
                </p:nvCxnSpPr>
                <p:spPr>
                  <a:xfrm flipH="1">
                    <a:off x="3419872" y="980728"/>
                    <a:ext cx="72000" cy="72000"/>
                  </a:xfrm>
                  <a:prstGeom prst="line">
                    <a:avLst/>
                  </a:prstGeom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1" name="Rak 191"/>
                  <p:cNvCxnSpPr/>
                  <p:nvPr/>
                </p:nvCxnSpPr>
                <p:spPr>
                  <a:xfrm>
                    <a:off x="3419872" y="1052736"/>
                    <a:ext cx="72000" cy="72000"/>
                  </a:xfrm>
                  <a:prstGeom prst="line">
                    <a:avLst/>
                  </a:prstGeom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2" name="Rak 192"/>
                  <p:cNvCxnSpPr/>
                  <p:nvPr/>
                </p:nvCxnSpPr>
                <p:spPr>
                  <a:xfrm flipH="1">
                    <a:off x="3419872" y="1124744"/>
                    <a:ext cx="72000" cy="72000"/>
                  </a:xfrm>
                  <a:prstGeom prst="line">
                    <a:avLst/>
                  </a:prstGeom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3" name="Rak 193"/>
                  <p:cNvCxnSpPr/>
                  <p:nvPr/>
                </p:nvCxnSpPr>
                <p:spPr>
                  <a:xfrm>
                    <a:off x="3419872" y="1196752"/>
                    <a:ext cx="72000" cy="72000"/>
                  </a:xfrm>
                  <a:prstGeom prst="line">
                    <a:avLst/>
                  </a:prstGeom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4" name="Rak 194"/>
                  <p:cNvCxnSpPr/>
                  <p:nvPr/>
                </p:nvCxnSpPr>
                <p:spPr>
                  <a:xfrm flipH="1">
                    <a:off x="3419872" y="1268760"/>
                    <a:ext cx="72000" cy="72000"/>
                  </a:xfrm>
                  <a:prstGeom prst="line">
                    <a:avLst/>
                  </a:prstGeom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5" name="Rak 195"/>
                  <p:cNvCxnSpPr/>
                  <p:nvPr/>
                </p:nvCxnSpPr>
                <p:spPr>
                  <a:xfrm>
                    <a:off x="3419872" y="1340768"/>
                    <a:ext cx="72000" cy="72000"/>
                  </a:xfrm>
                  <a:prstGeom prst="line">
                    <a:avLst/>
                  </a:prstGeom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6" name="Rak 196"/>
                  <p:cNvCxnSpPr/>
                  <p:nvPr/>
                </p:nvCxnSpPr>
                <p:spPr>
                  <a:xfrm flipH="1">
                    <a:off x="3491872" y="692696"/>
                    <a:ext cx="72008" cy="0"/>
                  </a:xfrm>
                  <a:prstGeom prst="line">
                    <a:avLst/>
                  </a:prstGeom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7" name="Rak 197"/>
                  <p:cNvCxnSpPr/>
                  <p:nvPr/>
                </p:nvCxnSpPr>
                <p:spPr>
                  <a:xfrm flipH="1">
                    <a:off x="3491872" y="1412776"/>
                    <a:ext cx="72008" cy="0"/>
                  </a:xfrm>
                  <a:prstGeom prst="line">
                    <a:avLst/>
                  </a:prstGeom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6" name="Grupp 28"/>
                <p:cNvGrpSpPr/>
                <p:nvPr/>
              </p:nvGrpSpPr>
              <p:grpSpPr>
                <a:xfrm rot="5400000">
                  <a:off x="3899657" y="4314244"/>
                  <a:ext cx="77651" cy="262614"/>
                  <a:chOff x="3419872" y="692696"/>
                  <a:chExt cx="144008" cy="732657"/>
                </a:xfrm>
              </p:grpSpPr>
              <p:cxnSp>
                <p:nvCxnSpPr>
                  <p:cNvPr id="319" name="Rak 173"/>
                  <p:cNvCxnSpPr/>
                  <p:nvPr/>
                </p:nvCxnSpPr>
                <p:spPr>
                  <a:xfrm flipH="1">
                    <a:off x="3419872" y="692696"/>
                    <a:ext cx="72000" cy="72000"/>
                  </a:xfrm>
                  <a:prstGeom prst="line">
                    <a:avLst/>
                  </a:prstGeom>
                  <a:ln w="19050">
                    <a:solidFill>
                      <a:srgbClr val="008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0" name="Rak 174"/>
                  <p:cNvCxnSpPr/>
                  <p:nvPr/>
                </p:nvCxnSpPr>
                <p:spPr>
                  <a:xfrm>
                    <a:off x="3419872" y="764704"/>
                    <a:ext cx="72000" cy="72000"/>
                  </a:xfrm>
                  <a:prstGeom prst="line">
                    <a:avLst/>
                  </a:prstGeom>
                  <a:ln w="19050">
                    <a:solidFill>
                      <a:srgbClr val="008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1" name="Rak 175"/>
                  <p:cNvCxnSpPr/>
                  <p:nvPr/>
                </p:nvCxnSpPr>
                <p:spPr>
                  <a:xfrm flipH="1">
                    <a:off x="3419872" y="836720"/>
                    <a:ext cx="72000" cy="72000"/>
                  </a:xfrm>
                  <a:prstGeom prst="line">
                    <a:avLst/>
                  </a:prstGeom>
                  <a:ln w="19050">
                    <a:solidFill>
                      <a:srgbClr val="008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2" name="Rak 177"/>
                  <p:cNvCxnSpPr/>
                  <p:nvPr/>
                </p:nvCxnSpPr>
                <p:spPr>
                  <a:xfrm>
                    <a:off x="3419872" y="908728"/>
                    <a:ext cx="72000" cy="72000"/>
                  </a:xfrm>
                  <a:prstGeom prst="line">
                    <a:avLst/>
                  </a:prstGeom>
                  <a:ln w="19050">
                    <a:solidFill>
                      <a:srgbClr val="008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3" name="Rak 178"/>
                  <p:cNvCxnSpPr/>
                  <p:nvPr/>
                </p:nvCxnSpPr>
                <p:spPr>
                  <a:xfrm flipH="1">
                    <a:off x="3419872" y="980728"/>
                    <a:ext cx="72000" cy="72000"/>
                  </a:xfrm>
                  <a:prstGeom prst="line">
                    <a:avLst/>
                  </a:prstGeom>
                  <a:ln w="19050">
                    <a:solidFill>
                      <a:srgbClr val="008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4" name="Rak 179"/>
                  <p:cNvCxnSpPr/>
                  <p:nvPr/>
                </p:nvCxnSpPr>
                <p:spPr>
                  <a:xfrm>
                    <a:off x="3419872" y="1052736"/>
                    <a:ext cx="72000" cy="72000"/>
                  </a:xfrm>
                  <a:prstGeom prst="line">
                    <a:avLst/>
                  </a:prstGeom>
                  <a:ln w="19050">
                    <a:solidFill>
                      <a:srgbClr val="008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5" name="Rak 180"/>
                  <p:cNvCxnSpPr/>
                  <p:nvPr/>
                </p:nvCxnSpPr>
                <p:spPr>
                  <a:xfrm flipH="1">
                    <a:off x="3419872" y="1124744"/>
                    <a:ext cx="72000" cy="72000"/>
                  </a:xfrm>
                  <a:prstGeom prst="line">
                    <a:avLst/>
                  </a:prstGeom>
                  <a:ln w="19050">
                    <a:solidFill>
                      <a:srgbClr val="008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6" name="Rak 181"/>
                  <p:cNvCxnSpPr/>
                  <p:nvPr/>
                </p:nvCxnSpPr>
                <p:spPr>
                  <a:xfrm>
                    <a:off x="3419872" y="1196752"/>
                    <a:ext cx="72000" cy="72000"/>
                  </a:xfrm>
                  <a:prstGeom prst="line">
                    <a:avLst/>
                  </a:prstGeom>
                  <a:ln w="19050">
                    <a:solidFill>
                      <a:srgbClr val="008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8" name="Rak 182"/>
                  <p:cNvCxnSpPr/>
                  <p:nvPr/>
                </p:nvCxnSpPr>
                <p:spPr>
                  <a:xfrm flipH="1">
                    <a:off x="3419872" y="1268760"/>
                    <a:ext cx="72000" cy="72000"/>
                  </a:xfrm>
                  <a:prstGeom prst="line">
                    <a:avLst/>
                  </a:prstGeom>
                  <a:ln w="19050">
                    <a:solidFill>
                      <a:srgbClr val="008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0" name="Rak 183"/>
                  <p:cNvCxnSpPr/>
                  <p:nvPr/>
                </p:nvCxnSpPr>
                <p:spPr>
                  <a:xfrm>
                    <a:off x="3419872" y="1353353"/>
                    <a:ext cx="72000" cy="72000"/>
                  </a:xfrm>
                  <a:prstGeom prst="line">
                    <a:avLst/>
                  </a:prstGeom>
                  <a:ln w="19050">
                    <a:solidFill>
                      <a:srgbClr val="008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4" name="Rak 184"/>
                  <p:cNvCxnSpPr/>
                  <p:nvPr/>
                </p:nvCxnSpPr>
                <p:spPr>
                  <a:xfrm flipH="1">
                    <a:off x="3491872" y="692696"/>
                    <a:ext cx="72008" cy="0"/>
                  </a:xfrm>
                  <a:prstGeom prst="line">
                    <a:avLst/>
                  </a:prstGeom>
                  <a:ln w="19050">
                    <a:solidFill>
                      <a:srgbClr val="008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5" name="Rak 185"/>
                  <p:cNvCxnSpPr/>
                  <p:nvPr/>
                </p:nvCxnSpPr>
                <p:spPr>
                  <a:xfrm flipH="1">
                    <a:off x="3491872" y="1412776"/>
                    <a:ext cx="72008" cy="0"/>
                  </a:xfrm>
                  <a:prstGeom prst="line">
                    <a:avLst/>
                  </a:prstGeom>
                  <a:ln w="19050">
                    <a:solidFill>
                      <a:srgbClr val="008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17" name="Straight Connector 316"/>
                <p:cNvCxnSpPr/>
                <p:nvPr/>
              </p:nvCxnSpPr>
              <p:spPr>
                <a:xfrm rot="5400000" flipH="1">
                  <a:off x="4022242" y="4247045"/>
                  <a:ext cx="86385" cy="0"/>
                </a:xfrm>
                <a:prstGeom prst="line">
                  <a:avLst/>
                </a:prstGeom>
                <a:ln w="12700">
                  <a:solidFill>
                    <a:srgbClr val="0000FF"/>
                  </a:solidFill>
                  <a:prstDash val="solid"/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8" name="Straight Connector 317"/>
                <p:cNvCxnSpPr/>
                <p:nvPr/>
              </p:nvCxnSpPr>
              <p:spPr>
                <a:xfrm rot="5400000" flipH="1">
                  <a:off x="3769115" y="4247045"/>
                  <a:ext cx="86385" cy="0"/>
                </a:xfrm>
                <a:prstGeom prst="line">
                  <a:avLst/>
                </a:prstGeom>
                <a:ln w="12700">
                  <a:solidFill>
                    <a:srgbClr val="0000FF"/>
                  </a:solidFill>
                  <a:prstDash val="solid"/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48" name="Straight Connector 347"/>
              <p:cNvCxnSpPr/>
              <p:nvPr/>
            </p:nvCxnSpPr>
            <p:spPr>
              <a:xfrm flipH="1">
                <a:off x="3221255" y="3897285"/>
                <a:ext cx="3417" cy="669199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  <a:headEnd type="triangl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9" name="Straight Connector 348"/>
              <p:cNvCxnSpPr/>
              <p:nvPr/>
            </p:nvCxnSpPr>
            <p:spPr>
              <a:xfrm flipV="1">
                <a:off x="3726387" y="6245331"/>
                <a:ext cx="597230" cy="3178"/>
              </a:xfrm>
              <a:prstGeom prst="line">
                <a:avLst/>
              </a:prstGeom>
              <a:ln w="12700">
                <a:solidFill>
                  <a:srgbClr val="008000"/>
                </a:solidFill>
                <a:prstDash val="solid"/>
                <a:headEnd type="triangl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0" name="Straight Connector 349"/>
              <p:cNvCxnSpPr/>
              <p:nvPr/>
            </p:nvCxnSpPr>
            <p:spPr>
              <a:xfrm flipV="1">
                <a:off x="3743255" y="5001793"/>
                <a:ext cx="530985" cy="3177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4" name="Straight Connector 353"/>
              <p:cNvCxnSpPr/>
              <p:nvPr/>
            </p:nvCxnSpPr>
            <p:spPr>
              <a:xfrm flipH="1">
                <a:off x="3743255" y="5796321"/>
                <a:ext cx="1106534" cy="0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solid"/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7" name="TextBox 356"/>
              <p:cNvSpPr txBox="1"/>
              <p:nvPr/>
            </p:nvSpPr>
            <p:spPr>
              <a:xfrm>
                <a:off x="3132311" y="5012588"/>
                <a:ext cx="95411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 dirty="0" smtClean="0"/>
                  <a:t>Helium cooler</a:t>
                </a:r>
                <a:endParaRPr lang="en-US" sz="1000" b="1" dirty="0"/>
              </a:p>
            </p:txBody>
          </p:sp>
          <p:grpSp>
            <p:nvGrpSpPr>
              <p:cNvPr id="361" name="Group 360"/>
              <p:cNvGrpSpPr/>
              <p:nvPr/>
            </p:nvGrpSpPr>
            <p:grpSpPr>
              <a:xfrm rot="16200000" flipH="1">
                <a:off x="2034213" y="3663350"/>
                <a:ext cx="309727" cy="280524"/>
                <a:chOff x="3785873" y="4203852"/>
                <a:chExt cx="309727" cy="280524"/>
              </a:xfrm>
            </p:grpSpPr>
            <p:sp>
              <p:nvSpPr>
                <p:cNvPr id="362" name="Rektangel 170"/>
                <p:cNvSpPr/>
                <p:nvPr/>
              </p:nvSpPr>
              <p:spPr>
                <a:xfrm rot="5400000" flipH="1">
                  <a:off x="3843667" y="4232443"/>
                  <a:ext cx="194139" cy="30972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grpSp>
              <p:nvGrpSpPr>
                <p:cNvPr id="363" name="Grupp 27"/>
                <p:cNvGrpSpPr/>
                <p:nvPr/>
              </p:nvGrpSpPr>
              <p:grpSpPr>
                <a:xfrm rot="5400000" flipH="1">
                  <a:off x="3901911" y="4200014"/>
                  <a:ext cx="77651" cy="258106"/>
                  <a:chOff x="3419872" y="692696"/>
                  <a:chExt cx="144008" cy="720080"/>
                </a:xfrm>
              </p:grpSpPr>
              <p:cxnSp>
                <p:nvCxnSpPr>
                  <p:cNvPr id="391" name="Rak 186"/>
                  <p:cNvCxnSpPr/>
                  <p:nvPr/>
                </p:nvCxnSpPr>
                <p:spPr>
                  <a:xfrm flipH="1">
                    <a:off x="3419872" y="692696"/>
                    <a:ext cx="72000" cy="72000"/>
                  </a:xfrm>
                  <a:prstGeom prst="line">
                    <a:avLst/>
                  </a:prstGeom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2" name="Rak 187"/>
                  <p:cNvCxnSpPr/>
                  <p:nvPr/>
                </p:nvCxnSpPr>
                <p:spPr>
                  <a:xfrm>
                    <a:off x="3419872" y="764704"/>
                    <a:ext cx="72000" cy="72000"/>
                  </a:xfrm>
                  <a:prstGeom prst="line">
                    <a:avLst/>
                  </a:prstGeom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3" name="Rak 188"/>
                  <p:cNvCxnSpPr/>
                  <p:nvPr/>
                </p:nvCxnSpPr>
                <p:spPr>
                  <a:xfrm flipH="1">
                    <a:off x="3419872" y="836720"/>
                    <a:ext cx="72000" cy="72000"/>
                  </a:xfrm>
                  <a:prstGeom prst="line">
                    <a:avLst/>
                  </a:prstGeom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4" name="Rak 189"/>
                  <p:cNvCxnSpPr/>
                  <p:nvPr/>
                </p:nvCxnSpPr>
                <p:spPr>
                  <a:xfrm>
                    <a:off x="3419872" y="908728"/>
                    <a:ext cx="72000" cy="72000"/>
                  </a:xfrm>
                  <a:prstGeom prst="line">
                    <a:avLst/>
                  </a:prstGeom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5" name="Rak 190"/>
                  <p:cNvCxnSpPr/>
                  <p:nvPr/>
                </p:nvCxnSpPr>
                <p:spPr>
                  <a:xfrm flipH="1">
                    <a:off x="3419872" y="980728"/>
                    <a:ext cx="72000" cy="72000"/>
                  </a:xfrm>
                  <a:prstGeom prst="line">
                    <a:avLst/>
                  </a:prstGeom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6" name="Rak 191"/>
                  <p:cNvCxnSpPr/>
                  <p:nvPr/>
                </p:nvCxnSpPr>
                <p:spPr>
                  <a:xfrm>
                    <a:off x="3419872" y="1052736"/>
                    <a:ext cx="72000" cy="72000"/>
                  </a:xfrm>
                  <a:prstGeom prst="line">
                    <a:avLst/>
                  </a:prstGeom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7" name="Rak 192"/>
                  <p:cNvCxnSpPr/>
                  <p:nvPr/>
                </p:nvCxnSpPr>
                <p:spPr>
                  <a:xfrm flipH="1">
                    <a:off x="3419872" y="1124744"/>
                    <a:ext cx="72000" cy="72000"/>
                  </a:xfrm>
                  <a:prstGeom prst="line">
                    <a:avLst/>
                  </a:prstGeom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8" name="Rak 193"/>
                  <p:cNvCxnSpPr/>
                  <p:nvPr/>
                </p:nvCxnSpPr>
                <p:spPr>
                  <a:xfrm>
                    <a:off x="3419872" y="1196752"/>
                    <a:ext cx="72000" cy="72000"/>
                  </a:xfrm>
                  <a:prstGeom prst="line">
                    <a:avLst/>
                  </a:prstGeom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1" name="Rak 194"/>
                  <p:cNvCxnSpPr/>
                  <p:nvPr/>
                </p:nvCxnSpPr>
                <p:spPr>
                  <a:xfrm flipH="1">
                    <a:off x="3419872" y="1268760"/>
                    <a:ext cx="72000" cy="72000"/>
                  </a:xfrm>
                  <a:prstGeom prst="line">
                    <a:avLst/>
                  </a:prstGeom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2" name="Rak 195"/>
                  <p:cNvCxnSpPr/>
                  <p:nvPr/>
                </p:nvCxnSpPr>
                <p:spPr>
                  <a:xfrm>
                    <a:off x="3419872" y="1340768"/>
                    <a:ext cx="72000" cy="72000"/>
                  </a:xfrm>
                  <a:prstGeom prst="line">
                    <a:avLst/>
                  </a:prstGeom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3" name="Rak 196"/>
                  <p:cNvCxnSpPr/>
                  <p:nvPr/>
                </p:nvCxnSpPr>
                <p:spPr>
                  <a:xfrm flipH="1">
                    <a:off x="3491872" y="692696"/>
                    <a:ext cx="72008" cy="0"/>
                  </a:xfrm>
                  <a:prstGeom prst="line">
                    <a:avLst/>
                  </a:prstGeom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4" name="Rak 197"/>
                  <p:cNvCxnSpPr/>
                  <p:nvPr/>
                </p:nvCxnSpPr>
                <p:spPr>
                  <a:xfrm flipH="1">
                    <a:off x="3491872" y="1412776"/>
                    <a:ext cx="72008" cy="0"/>
                  </a:xfrm>
                  <a:prstGeom prst="line">
                    <a:avLst/>
                  </a:prstGeom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64" name="Grupp 28"/>
                <p:cNvGrpSpPr/>
                <p:nvPr/>
              </p:nvGrpSpPr>
              <p:grpSpPr>
                <a:xfrm rot="5400000">
                  <a:off x="3899657" y="4314244"/>
                  <a:ext cx="77651" cy="262614"/>
                  <a:chOff x="3419872" y="692696"/>
                  <a:chExt cx="144008" cy="732657"/>
                </a:xfrm>
              </p:grpSpPr>
              <p:cxnSp>
                <p:nvCxnSpPr>
                  <p:cNvPr id="367" name="Rak 173"/>
                  <p:cNvCxnSpPr/>
                  <p:nvPr/>
                </p:nvCxnSpPr>
                <p:spPr>
                  <a:xfrm flipH="1">
                    <a:off x="3419872" y="692696"/>
                    <a:ext cx="72000" cy="72000"/>
                  </a:xfrm>
                  <a:prstGeom prst="line">
                    <a:avLst/>
                  </a:prstGeom>
                  <a:ln w="19050">
                    <a:solidFill>
                      <a:srgbClr val="008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8" name="Rak 174"/>
                  <p:cNvCxnSpPr/>
                  <p:nvPr/>
                </p:nvCxnSpPr>
                <p:spPr>
                  <a:xfrm>
                    <a:off x="3419872" y="764704"/>
                    <a:ext cx="72000" cy="72000"/>
                  </a:xfrm>
                  <a:prstGeom prst="line">
                    <a:avLst/>
                  </a:prstGeom>
                  <a:ln w="19050">
                    <a:solidFill>
                      <a:srgbClr val="008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9" name="Rak 175"/>
                  <p:cNvCxnSpPr/>
                  <p:nvPr/>
                </p:nvCxnSpPr>
                <p:spPr>
                  <a:xfrm flipH="1">
                    <a:off x="3419872" y="836720"/>
                    <a:ext cx="72000" cy="72000"/>
                  </a:xfrm>
                  <a:prstGeom prst="line">
                    <a:avLst/>
                  </a:prstGeom>
                  <a:ln w="19050">
                    <a:solidFill>
                      <a:srgbClr val="008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1" name="Rak 177"/>
                  <p:cNvCxnSpPr/>
                  <p:nvPr/>
                </p:nvCxnSpPr>
                <p:spPr>
                  <a:xfrm>
                    <a:off x="3419872" y="908728"/>
                    <a:ext cx="72000" cy="72000"/>
                  </a:xfrm>
                  <a:prstGeom prst="line">
                    <a:avLst/>
                  </a:prstGeom>
                  <a:ln w="19050">
                    <a:solidFill>
                      <a:srgbClr val="008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3" name="Rak 178"/>
                  <p:cNvCxnSpPr/>
                  <p:nvPr/>
                </p:nvCxnSpPr>
                <p:spPr>
                  <a:xfrm flipH="1">
                    <a:off x="3419872" y="980728"/>
                    <a:ext cx="72000" cy="72000"/>
                  </a:xfrm>
                  <a:prstGeom prst="line">
                    <a:avLst/>
                  </a:prstGeom>
                  <a:ln w="19050">
                    <a:solidFill>
                      <a:srgbClr val="008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6" name="Rak 179"/>
                  <p:cNvCxnSpPr/>
                  <p:nvPr/>
                </p:nvCxnSpPr>
                <p:spPr>
                  <a:xfrm>
                    <a:off x="3419872" y="1052736"/>
                    <a:ext cx="72000" cy="72000"/>
                  </a:xfrm>
                  <a:prstGeom prst="line">
                    <a:avLst/>
                  </a:prstGeom>
                  <a:ln w="19050">
                    <a:solidFill>
                      <a:srgbClr val="008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9" name="Rak 180"/>
                  <p:cNvCxnSpPr/>
                  <p:nvPr/>
                </p:nvCxnSpPr>
                <p:spPr>
                  <a:xfrm flipH="1">
                    <a:off x="3419872" y="1124744"/>
                    <a:ext cx="72000" cy="72000"/>
                  </a:xfrm>
                  <a:prstGeom prst="line">
                    <a:avLst/>
                  </a:prstGeom>
                  <a:ln w="19050">
                    <a:solidFill>
                      <a:srgbClr val="008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4" name="Rak 181"/>
                  <p:cNvCxnSpPr/>
                  <p:nvPr/>
                </p:nvCxnSpPr>
                <p:spPr>
                  <a:xfrm>
                    <a:off x="3419872" y="1196752"/>
                    <a:ext cx="72000" cy="72000"/>
                  </a:xfrm>
                  <a:prstGeom prst="line">
                    <a:avLst/>
                  </a:prstGeom>
                  <a:ln w="19050">
                    <a:solidFill>
                      <a:srgbClr val="008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5" name="Rak 182"/>
                  <p:cNvCxnSpPr/>
                  <p:nvPr/>
                </p:nvCxnSpPr>
                <p:spPr>
                  <a:xfrm flipH="1">
                    <a:off x="3419872" y="1268760"/>
                    <a:ext cx="72000" cy="72000"/>
                  </a:xfrm>
                  <a:prstGeom prst="line">
                    <a:avLst/>
                  </a:prstGeom>
                  <a:ln w="19050">
                    <a:solidFill>
                      <a:srgbClr val="008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6" name="Rak 183"/>
                  <p:cNvCxnSpPr/>
                  <p:nvPr/>
                </p:nvCxnSpPr>
                <p:spPr>
                  <a:xfrm>
                    <a:off x="3419872" y="1353353"/>
                    <a:ext cx="72000" cy="72000"/>
                  </a:xfrm>
                  <a:prstGeom prst="line">
                    <a:avLst/>
                  </a:prstGeom>
                  <a:ln w="19050">
                    <a:solidFill>
                      <a:srgbClr val="008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7" name="Rak 184"/>
                  <p:cNvCxnSpPr/>
                  <p:nvPr/>
                </p:nvCxnSpPr>
                <p:spPr>
                  <a:xfrm flipH="1">
                    <a:off x="3491872" y="692696"/>
                    <a:ext cx="72008" cy="0"/>
                  </a:xfrm>
                  <a:prstGeom prst="line">
                    <a:avLst/>
                  </a:prstGeom>
                  <a:ln w="19050">
                    <a:solidFill>
                      <a:srgbClr val="008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0" name="Rak 185"/>
                  <p:cNvCxnSpPr/>
                  <p:nvPr/>
                </p:nvCxnSpPr>
                <p:spPr>
                  <a:xfrm flipH="1">
                    <a:off x="3491872" y="1412776"/>
                    <a:ext cx="72008" cy="0"/>
                  </a:xfrm>
                  <a:prstGeom prst="line">
                    <a:avLst/>
                  </a:prstGeom>
                  <a:ln w="19050">
                    <a:solidFill>
                      <a:srgbClr val="008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65" name="Straight Connector 364"/>
                <p:cNvCxnSpPr/>
                <p:nvPr/>
              </p:nvCxnSpPr>
              <p:spPr>
                <a:xfrm rot="5400000" flipH="1">
                  <a:off x="4022242" y="4247045"/>
                  <a:ext cx="86385" cy="0"/>
                </a:xfrm>
                <a:prstGeom prst="line">
                  <a:avLst/>
                </a:prstGeom>
                <a:ln w="12700">
                  <a:solidFill>
                    <a:srgbClr val="0000FF"/>
                  </a:solidFill>
                  <a:prstDash val="solid"/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6" name="Straight Connector 365"/>
                <p:cNvCxnSpPr/>
                <p:nvPr/>
              </p:nvCxnSpPr>
              <p:spPr>
                <a:xfrm rot="5400000" flipH="1">
                  <a:off x="3769115" y="4247045"/>
                  <a:ext cx="86385" cy="0"/>
                </a:xfrm>
                <a:prstGeom prst="line">
                  <a:avLst/>
                </a:prstGeom>
                <a:ln w="12700">
                  <a:solidFill>
                    <a:srgbClr val="0000FF"/>
                  </a:solidFill>
                  <a:prstDash val="solid"/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7" name="Group 96"/>
              <p:cNvGrpSpPr/>
              <p:nvPr/>
            </p:nvGrpSpPr>
            <p:grpSpPr>
              <a:xfrm>
                <a:off x="3422742" y="4514266"/>
                <a:ext cx="312112" cy="536142"/>
                <a:chOff x="6305712" y="3424073"/>
                <a:chExt cx="312112" cy="536142"/>
              </a:xfrm>
            </p:grpSpPr>
            <p:sp>
              <p:nvSpPr>
                <p:cNvPr id="408" name="Rektangel 170"/>
                <p:cNvSpPr/>
                <p:nvPr/>
              </p:nvSpPr>
              <p:spPr>
                <a:xfrm flipH="1">
                  <a:off x="6401824" y="3424073"/>
                  <a:ext cx="216000" cy="53614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grpSp>
              <p:nvGrpSpPr>
                <p:cNvPr id="409" name="Grupp 27"/>
                <p:cNvGrpSpPr/>
                <p:nvPr/>
              </p:nvGrpSpPr>
              <p:grpSpPr>
                <a:xfrm flipH="1">
                  <a:off x="6401829" y="3468752"/>
                  <a:ext cx="86395" cy="446785"/>
                  <a:chOff x="3419872" y="692696"/>
                  <a:chExt cx="144008" cy="720080"/>
                </a:xfrm>
              </p:grpSpPr>
              <p:cxnSp>
                <p:nvCxnSpPr>
                  <p:cNvPr id="458" name="Rak 186"/>
                  <p:cNvCxnSpPr/>
                  <p:nvPr/>
                </p:nvCxnSpPr>
                <p:spPr>
                  <a:xfrm flipH="1">
                    <a:off x="3419872" y="692696"/>
                    <a:ext cx="72000" cy="720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9" name="Rak 187"/>
                  <p:cNvCxnSpPr/>
                  <p:nvPr/>
                </p:nvCxnSpPr>
                <p:spPr>
                  <a:xfrm>
                    <a:off x="3419872" y="764704"/>
                    <a:ext cx="72000" cy="720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0" name="Rak 188"/>
                  <p:cNvCxnSpPr/>
                  <p:nvPr/>
                </p:nvCxnSpPr>
                <p:spPr>
                  <a:xfrm flipH="1">
                    <a:off x="3419872" y="836720"/>
                    <a:ext cx="72000" cy="720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1" name="Rak 189"/>
                  <p:cNvCxnSpPr/>
                  <p:nvPr/>
                </p:nvCxnSpPr>
                <p:spPr>
                  <a:xfrm>
                    <a:off x="3419872" y="908728"/>
                    <a:ext cx="72000" cy="720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2" name="Rak 190"/>
                  <p:cNvCxnSpPr/>
                  <p:nvPr/>
                </p:nvCxnSpPr>
                <p:spPr>
                  <a:xfrm flipH="1">
                    <a:off x="3419872" y="980728"/>
                    <a:ext cx="72000" cy="720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3" name="Rak 191"/>
                  <p:cNvCxnSpPr/>
                  <p:nvPr/>
                </p:nvCxnSpPr>
                <p:spPr>
                  <a:xfrm>
                    <a:off x="3419872" y="1052736"/>
                    <a:ext cx="72000" cy="720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4" name="Rak 192"/>
                  <p:cNvCxnSpPr/>
                  <p:nvPr/>
                </p:nvCxnSpPr>
                <p:spPr>
                  <a:xfrm flipH="1">
                    <a:off x="3419872" y="1124744"/>
                    <a:ext cx="72000" cy="720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5" name="Rak 193"/>
                  <p:cNvCxnSpPr/>
                  <p:nvPr/>
                </p:nvCxnSpPr>
                <p:spPr>
                  <a:xfrm>
                    <a:off x="3419872" y="1196752"/>
                    <a:ext cx="72000" cy="720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6" name="Rak 194"/>
                  <p:cNvCxnSpPr/>
                  <p:nvPr/>
                </p:nvCxnSpPr>
                <p:spPr>
                  <a:xfrm flipH="1">
                    <a:off x="3419872" y="1268760"/>
                    <a:ext cx="72000" cy="720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7" name="Rak 195"/>
                  <p:cNvCxnSpPr/>
                  <p:nvPr/>
                </p:nvCxnSpPr>
                <p:spPr>
                  <a:xfrm>
                    <a:off x="3419872" y="1340768"/>
                    <a:ext cx="72000" cy="720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8" name="Rak 196"/>
                  <p:cNvCxnSpPr/>
                  <p:nvPr/>
                </p:nvCxnSpPr>
                <p:spPr>
                  <a:xfrm flipH="1">
                    <a:off x="3491872" y="692696"/>
                    <a:ext cx="72008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9" name="Rak 197"/>
                  <p:cNvCxnSpPr/>
                  <p:nvPr/>
                </p:nvCxnSpPr>
                <p:spPr>
                  <a:xfrm flipH="1">
                    <a:off x="3491872" y="1412776"/>
                    <a:ext cx="72008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10" name="Grupp 28"/>
                <p:cNvGrpSpPr/>
                <p:nvPr/>
              </p:nvGrpSpPr>
              <p:grpSpPr>
                <a:xfrm>
                  <a:off x="6531429" y="3468752"/>
                  <a:ext cx="86395" cy="454589"/>
                  <a:chOff x="3419872" y="692696"/>
                  <a:chExt cx="144008" cy="732657"/>
                </a:xfrm>
              </p:grpSpPr>
              <p:cxnSp>
                <p:nvCxnSpPr>
                  <p:cNvPr id="419" name="Rak 173"/>
                  <p:cNvCxnSpPr/>
                  <p:nvPr/>
                </p:nvCxnSpPr>
                <p:spPr>
                  <a:xfrm flipH="1">
                    <a:off x="3419872" y="692696"/>
                    <a:ext cx="72000" cy="72000"/>
                  </a:xfrm>
                  <a:prstGeom prst="line">
                    <a:avLst/>
                  </a:prstGeom>
                  <a:ln w="19050">
                    <a:solidFill>
                      <a:srgbClr val="008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0" name="Rak 174"/>
                  <p:cNvCxnSpPr/>
                  <p:nvPr/>
                </p:nvCxnSpPr>
                <p:spPr>
                  <a:xfrm>
                    <a:off x="3419872" y="764704"/>
                    <a:ext cx="72000" cy="72000"/>
                  </a:xfrm>
                  <a:prstGeom prst="line">
                    <a:avLst/>
                  </a:prstGeom>
                  <a:ln w="19050">
                    <a:solidFill>
                      <a:srgbClr val="008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8" name="Rak 175"/>
                  <p:cNvCxnSpPr/>
                  <p:nvPr/>
                </p:nvCxnSpPr>
                <p:spPr>
                  <a:xfrm flipH="1">
                    <a:off x="3419872" y="836720"/>
                    <a:ext cx="72000" cy="72000"/>
                  </a:xfrm>
                  <a:prstGeom prst="line">
                    <a:avLst/>
                  </a:prstGeom>
                  <a:ln w="19050">
                    <a:solidFill>
                      <a:srgbClr val="008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9" name="Rak 177"/>
                  <p:cNvCxnSpPr/>
                  <p:nvPr/>
                </p:nvCxnSpPr>
                <p:spPr>
                  <a:xfrm>
                    <a:off x="3419872" y="908728"/>
                    <a:ext cx="72000" cy="72000"/>
                  </a:xfrm>
                  <a:prstGeom prst="line">
                    <a:avLst/>
                  </a:prstGeom>
                  <a:ln w="19050">
                    <a:solidFill>
                      <a:srgbClr val="008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0" name="Rak 178"/>
                  <p:cNvCxnSpPr/>
                  <p:nvPr/>
                </p:nvCxnSpPr>
                <p:spPr>
                  <a:xfrm flipH="1">
                    <a:off x="3419872" y="980728"/>
                    <a:ext cx="72000" cy="72000"/>
                  </a:xfrm>
                  <a:prstGeom prst="line">
                    <a:avLst/>
                  </a:prstGeom>
                  <a:ln w="19050">
                    <a:solidFill>
                      <a:srgbClr val="008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1" name="Rak 179"/>
                  <p:cNvCxnSpPr/>
                  <p:nvPr/>
                </p:nvCxnSpPr>
                <p:spPr>
                  <a:xfrm>
                    <a:off x="3419872" y="1052736"/>
                    <a:ext cx="72000" cy="72000"/>
                  </a:xfrm>
                  <a:prstGeom prst="line">
                    <a:avLst/>
                  </a:prstGeom>
                  <a:ln w="19050">
                    <a:solidFill>
                      <a:srgbClr val="008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2" name="Rak 180"/>
                  <p:cNvCxnSpPr/>
                  <p:nvPr/>
                </p:nvCxnSpPr>
                <p:spPr>
                  <a:xfrm flipH="1">
                    <a:off x="3419872" y="1124744"/>
                    <a:ext cx="72000" cy="72000"/>
                  </a:xfrm>
                  <a:prstGeom prst="line">
                    <a:avLst/>
                  </a:prstGeom>
                  <a:ln w="19050">
                    <a:solidFill>
                      <a:srgbClr val="008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3" name="Rak 181"/>
                  <p:cNvCxnSpPr/>
                  <p:nvPr/>
                </p:nvCxnSpPr>
                <p:spPr>
                  <a:xfrm>
                    <a:off x="3419872" y="1196752"/>
                    <a:ext cx="72000" cy="72000"/>
                  </a:xfrm>
                  <a:prstGeom prst="line">
                    <a:avLst/>
                  </a:prstGeom>
                  <a:ln w="19050">
                    <a:solidFill>
                      <a:srgbClr val="008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4" name="Rak 182"/>
                  <p:cNvCxnSpPr/>
                  <p:nvPr/>
                </p:nvCxnSpPr>
                <p:spPr>
                  <a:xfrm flipH="1">
                    <a:off x="3419872" y="1268760"/>
                    <a:ext cx="72000" cy="72000"/>
                  </a:xfrm>
                  <a:prstGeom prst="line">
                    <a:avLst/>
                  </a:prstGeom>
                  <a:ln w="19050">
                    <a:solidFill>
                      <a:srgbClr val="008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5" name="Rak 183"/>
                  <p:cNvCxnSpPr/>
                  <p:nvPr/>
                </p:nvCxnSpPr>
                <p:spPr>
                  <a:xfrm>
                    <a:off x="3419872" y="1353353"/>
                    <a:ext cx="72000" cy="72000"/>
                  </a:xfrm>
                  <a:prstGeom prst="line">
                    <a:avLst/>
                  </a:prstGeom>
                  <a:ln w="19050">
                    <a:solidFill>
                      <a:srgbClr val="008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6" name="Rak 184"/>
                  <p:cNvCxnSpPr/>
                  <p:nvPr/>
                </p:nvCxnSpPr>
                <p:spPr>
                  <a:xfrm flipH="1">
                    <a:off x="3491872" y="692696"/>
                    <a:ext cx="72008" cy="0"/>
                  </a:xfrm>
                  <a:prstGeom prst="line">
                    <a:avLst/>
                  </a:prstGeom>
                  <a:ln w="19050">
                    <a:solidFill>
                      <a:srgbClr val="008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7" name="Rak 185"/>
                  <p:cNvCxnSpPr/>
                  <p:nvPr/>
                </p:nvCxnSpPr>
                <p:spPr>
                  <a:xfrm flipH="1">
                    <a:off x="3491872" y="1412776"/>
                    <a:ext cx="72008" cy="0"/>
                  </a:xfrm>
                  <a:prstGeom prst="line">
                    <a:avLst/>
                  </a:prstGeom>
                  <a:ln w="19050">
                    <a:solidFill>
                      <a:srgbClr val="008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415" name="Straight Connector 414"/>
                <p:cNvCxnSpPr/>
                <p:nvPr/>
              </p:nvCxnSpPr>
              <p:spPr>
                <a:xfrm flipH="1">
                  <a:off x="6305712" y="3476291"/>
                  <a:ext cx="9611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solid"/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8" name="Straight Connector 417"/>
                <p:cNvCxnSpPr/>
                <p:nvPr/>
              </p:nvCxnSpPr>
              <p:spPr>
                <a:xfrm flipH="1">
                  <a:off x="6305712" y="3914457"/>
                  <a:ext cx="9611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solid"/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70" name="Straight Connector 469"/>
              <p:cNvCxnSpPr/>
              <p:nvPr/>
            </p:nvCxnSpPr>
            <p:spPr>
              <a:xfrm>
                <a:off x="3224672" y="4566484"/>
                <a:ext cx="2286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1" name="Straight Connector 470"/>
              <p:cNvCxnSpPr>
                <a:stCxn id="497" idx="2"/>
                <a:endCxn id="243" idx="0"/>
              </p:cNvCxnSpPr>
              <p:nvPr/>
            </p:nvCxnSpPr>
            <p:spPr>
              <a:xfrm>
                <a:off x="1898296" y="3981381"/>
                <a:ext cx="3794" cy="81682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5" name="Straight Connector 474"/>
              <p:cNvCxnSpPr/>
              <p:nvPr/>
            </p:nvCxnSpPr>
            <p:spPr>
              <a:xfrm>
                <a:off x="2815167" y="5812367"/>
                <a:ext cx="627523" cy="9475"/>
              </a:xfrm>
              <a:prstGeom prst="line">
                <a:avLst/>
              </a:prstGeom>
              <a:ln w="12700">
                <a:solidFill>
                  <a:srgbClr val="0000FF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7" name="Straight Connector 476"/>
              <p:cNvCxnSpPr/>
              <p:nvPr/>
            </p:nvCxnSpPr>
            <p:spPr>
              <a:xfrm flipV="1">
                <a:off x="3743255" y="4561160"/>
                <a:ext cx="588931" cy="2484"/>
              </a:xfrm>
              <a:prstGeom prst="line">
                <a:avLst/>
              </a:prstGeom>
              <a:ln w="12700">
                <a:solidFill>
                  <a:srgbClr val="008000"/>
                </a:solidFill>
                <a:prstDash val="solid"/>
                <a:headEnd type="triangl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5" name="Straight Connector 594"/>
              <p:cNvCxnSpPr/>
              <p:nvPr/>
            </p:nvCxnSpPr>
            <p:spPr>
              <a:xfrm flipH="1">
                <a:off x="2336515" y="3678333"/>
                <a:ext cx="207476" cy="4777"/>
              </a:xfrm>
              <a:prstGeom prst="line">
                <a:avLst/>
              </a:prstGeom>
              <a:ln w="12700">
                <a:solidFill>
                  <a:srgbClr val="008000"/>
                </a:solidFill>
                <a:prstDash val="solid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1" name="TextBox 610"/>
              <p:cNvSpPr txBox="1"/>
              <p:nvPr/>
            </p:nvSpPr>
            <p:spPr>
              <a:xfrm>
                <a:off x="2947940" y="3453862"/>
                <a:ext cx="86221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 dirty="0" smtClean="0"/>
                  <a:t>He to fine oil removal </a:t>
                </a:r>
                <a:endParaRPr lang="en-US" sz="1000" b="1" dirty="0"/>
              </a:p>
            </p:txBody>
          </p:sp>
          <p:sp>
            <p:nvSpPr>
              <p:cNvPr id="612" name="TextBox 611"/>
              <p:cNvSpPr txBox="1"/>
              <p:nvPr/>
            </p:nvSpPr>
            <p:spPr>
              <a:xfrm>
                <a:off x="390177" y="4773951"/>
                <a:ext cx="72841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 dirty="0" smtClean="0"/>
                  <a:t>He from cold box</a:t>
                </a:r>
                <a:endParaRPr lang="en-US" sz="1000" b="1" dirty="0"/>
              </a:p>
            </p:txBody>
          </p:sp>
          <p:cxnSp>
            <p:nvCxnSpPr>
              <p:cNvPr id="505" name="Straight Connector 504"/>
              <p:cNvCxnSpPr/>
              <p:nvPr/>
            </p:nvCxnSpPr>
            <p:spPr>
              <a:xfrm flipH="1">
                <a:off x="4379015" y="4998468"/>
                <a:ext cx="470774" cy="3325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solid"/>
                <a:head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7" name="TextBox 506"/>
              <p:cNvSpPr txBox="1"/>
              <p:nvPr/>
            </p:nvSpPr>
            <p:spPr>
              <a:xfrm>
                <a:off x="7044083" y="3927800"/>
                <a:ext cx="964511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 dirty="0" smtClean="0"/>
                  <a:t>High temperature Return</a:t>
                </a:r>
                <a:endParaRPr lang="en-US" sz="1000" b="1" dirty="0"/>
              </a:p>
            </p:txBody>
          </p:sp>
          <p:cxnSp>
            <p:nvCxnSpPr>
              <p:cNvPr id="154" name="Straight Connector 153"/>
              <p:cNvCxnSpPr/>
              <p:nvPr/>
            </p:nvCxnSpPr>
            <p:spPr>
              <a:xfrm flipV="1">
                <a:off x="4332186" y="3678892"/>
                <a:ext cx="1164165" cy="2116"/>
              </a:xfrm>
              <a:prstGeom prst="line">
                <a:avLst/>
              </a:prstGeom>
              <a:ln w="12700">
                <a:solidFill>
                  <a:srgbClr val="008000"/>
                </a:solidFill>
                <a:prstDash val="solid"/>
                <a:headEnd type="triangl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" name="Group 14"/>
              <p:cNvGrpSpPr/>
              <p:nvPr/>
            </p:nvGrpSpPr>
            <p:grpSpPr>
              <a:xfrm>
                <a:off x="5478457" y="3629218"/>
                <a:ext cx="312112" cy="536142"/>
                <a:chOff x="6531867" y="1812116"/>
                <a:chExt cx="312112" cy="536142"/>
              </a:xfrm>
            </p:grpSpPr>
            <p:sp>
              <p:nvSpPr>
                <p:cNvPr id="156" name="Rektangel 170"/>
                <p:cNvSpPr/>
                <p:nvPr/>
              </p:nvSpPr>
              <p:spPr>
                <a:xfrm flipH="1">
                  <a:off x="6627979" y="1812116"/>
                  <a:ext cx="216000" cy="53614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grpSp>
              <p:nvGrpSpPr>
                <p:cNvPr id="157" name="Grupp 27"/>
                <p:cNvGrpSpPr/>
                <p:nvPr/>
              </p:nvGrpSpPr>
              <p:grpSpPr>
                <a:xfrm flipH="1">
                  <a:off x="6627984" y="1856795"/>
                  <a:ext cx="86395" cy="446785"/>
                  <a:chOff x="3419872" y="692696"/>
                  <a:chExt cx="144008" cy="720080"/>
                </a:xfrm>
              </p:grpSpPr>
              <p:cxnSp>
                <p:nvCxnSpPr>
                  <p:cNvPr id="173" name="Rak 186"/>
                  <p:cNvCxnSpPr/>
                  <p:nvPr/>
                </p:nvCxnSpPr>
                <p:spPr>
                  <a:xfrm flipH="1">
                    <a:off x="3419872" y="692696"/>
                    <a:ext cx="72000" cy="72000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4" name="Rak 187"/>
                  <p:cNvCxnSpPr/>
                  <p:nvPr/>
                </p:nvCxnSpPr>
                <p:spPr>
                  <a:xfrm>
                    <a:off x="3419872" y="764704"/>
                    <a:ext cx="72000" cy="72000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5" name="Rak 188"/>
                  <p:cNvCxnSpPr/>
                  <p:nvPr/>
                </p:nvCxnSpPr>
                <p:spPr>
                  <a:xfrm flipH="1">
                    <a:off x="3419872" y="836720"/>
                    <a:ext cx="72000" cy="72000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6" name="Rak 189"/>
                  <p:cNvCxnSpPr/>
                  <p:nvPr/>
                </p:nvCxnSpPr>
                <p:spPr>
                  <a:xfrm>
                    <a:off x="3419872" y="908728"/>
                    <a:ext cx="72000" cy="72000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7" name="Rak 190"/>
                  <p:cNvCxnSpPr/>
                  <p:nvPr/>
                </p:nvCxnSpPr>
                <p:spPr>
                  <a:xfrm flipH="1">
                    <a:off x="3419872" y="980728"/>
                    <a:ext cx="72000" cy="72000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8" name="Rak 191"/>
                  <p:cNvCxnSpPr/>
                  <p:nvPr/>
                </p:nvCxnSpPr>
                <p:spPr>
                  <a:xfrm>
                    <a:off x="3419872" y="1052736"/>
                    <a:ext cx="72000" cy="72000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9" name="Rak 192"/>
                  <p:cNvCxnSpPr/>
                  <p:nvPr/>
                </p:nvCxnSpPr>
                <p:spPr>
                  <a:xfrm flipH="1">
                    <a:off x="3419872" y="1124744"/>
                    <a:ext cx="72000" cy="72000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0" name="Rak 193"/>
                  <p:cNvCxnSpPr/>
                  <p:nvPr/>
                </p:nvCxnSpPr>
                <p:spPr>
                  <a:xfrm>
                    <a:off x="3419872" y="1196752"/>
                    <a:ext cx="72000" cy="72000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1" name="Rak 194"/>
                  <p:cNvCxnSpPr/>
                  <p:nvPr/>
                </p:nvCxnSpPr>
                <p:spPr>
                  <a:xfrm flipH="1">
                    <a:off x="3419872" y="1268760"/>
                    <a:ext cx="72000" cy="72000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2" name="Rak 195"/>
                  <p:cNvCxnSpPr/>
                  <p:nvPr/>
                </p:nvCxnSpPr>
                <p:spPr>
                  <a:xfrm>
                    <a:off x="3419872" y="1340768"/>
                    <a:ext cx="72000" cy="72000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3" name="Rak 196"/>
                  <p:cNvCxnSpPr/>
                  <p:nvPr/>
                </p:nvCxnSpPr>
                <p:spPr>
                  <a:xfrm flipH="1">
                    <a:off x="3491872" y="692696"/>
                    <a:ext cx="72008" cy="0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4" name="Rak 197"/>
                  <p:cNvCxnSpPr/>
                  <p:nvPr/>
                </p:nvCxnSpPr>
                <p:spPr>
                  <a:xfrm flipH="1">
                    <a:off x="3491872" y="1412776"/>
                    <a:ext cx="72008" cy="0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8" name="Grupp 28"/>
                <p:cNvGrpSpPr/>
                <p:nvPr/>
              </p:nvGrpSpPr>
              <p:grpSpPr>
                <a:xfrm>
                  <a:off x="6757584" y="1856795"/>
                  <a:ext cx="86395" cy="454589"/>
                  <a:chOff x="3419872" y="692696"/>
                  <a:chExt cx="144008" cy="732657"/>
                </a:xfrm>
              </p:grpSpPr>
              <p:cxnSp>
                <p:nvCxnSpPr>
                  <p:cNvPr id="161" name="Rak 173"/>
                  <p:cNvCxnSpPr/>
                  <p:nvPr/>
                </p:nvCxnSpPr>
                <p:spPr>
                  <a:xfrm flipH="1">
                    <a:off x="3419872" y="692696"/>
                    <a:ext cx="72000" cy="72000"/>
                  </a:xfrm>
                  <a:prstGeom prst="line">
                    <a:avLst/>
                  </a:prstGeom>
                  <a:ln w="19050">
                    <a:solidFill>
                      <a:srgbClr val="008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2" name="Rak 174"/>
                  <p:cNvCxnSpPr/>
                  <p:nvPr/>
                </p:nvCxnSpPr>
                <p:spPr>
                  <a:xfrm>
                    <a:off x="3419872" y="764704"/>
                    <a:ext cx="72000" cy="72000"/>
                  </a:xfrm>
                  <a:prstGeom prst="line">
                    <a:avLst/>
                  </a:prstGeom>
                  <a:ln w="19050">
                    <a:solidFill>
                      <a:srgbClr val="008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3" name="Rak 175"/>
                  <p:cNvCxnSpPr/>
                  <p:nvPr/>
                </p:nvCxnSpPr>
                <p:spPr>
                  <a:xfrm flipH="1">
                    <a:off x="3419872" y="836720"/>
                    <a:ext cx="72000" cy="72000"/>
                  </a:xfrm>
                  <a:prstGeom prst="line">
                    <a:avLst/>
                  </a:prstGeom>
                  <a:ln w="19050">
                    <a:solidFill>
                      <a:srgbClr val="008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4" name="Rak 177"/>
                  <p:cNvCxnSpPr/>
                  <p:nvPr/>
                </p:nvCxnSpPr>
                <p:spPr>
                  <a:xfrm>
                    <a:off x="3419872" y="908728"/>
                    <a:ext cx="72000" cy="72000"/>
                  </a:xfrm>
                  <a:prstGeom prst="line">
                    <a:avLst/>
                  </a:prstGeom>
                  <a:ln w="19050">
                    <a:solidFill>
                      <a:srgbClr val="008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5" name="Rak 178"/>
                  <p:cNvCxnSpPr/>
                  <p:nvPr/>
                </p:nvCxnSpPr>
                <p:spPr>
                  <a:xfrm flipH="1">
                    <a:off x="3419872" y="980728"/>
                    <a:ext cx="72000" cy="72000"/>
                  </a:xfrm>
                  <a:prstGeom prst="line">
                    <a:avLst/>
                  </a:prstGeom>
                  <a:ln w="19050">
                    <a:solidFill>
                      <a:srgbClr val="008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6" name="Rak 179"/>
                  <p:cNvCxnSpPr/>
                  <p:nvPr/>
                </p:nvCxnSpPr>
                <p:spPr>
                  <a:xfrm>
                    <a:off x="3419872" y="1052736"/>
                    <a:ext cx="72000" cy="72000"/>
                  </a:xfrm>
                  <a:prstGeom prst="line">
                    <a:avLst/>
                  </a:prstGeom>
                  <a:ln w="19050">
                    <a:solidFill>
                      <a:srgbClr val="008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7" name="Rak 180"/>
                  <p:cNvCxnSpPr/>
                  <p:nvPr/>
                </p:nvCxnSpPr>
                <p:spPr>
                  <a:xfrm flipH="1">
                    <a:off x="3419872" y="1124744"/>
                    <a:ext cx="72000" cy="72000"/>
                  </a:xfrm>
                  <a:prstGeom prst="line">
                    <a:avLst/>
                  </a:prstGeom>
                  <a:ln w="19050">
                    <a:solidFill>
                      <a:srgbClr val="008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8" name="Rak 181"/>
                  <p:cNvCxnSpPr/>
                  <p:nvPr/>
                </p:nvCxnSpPr>
                <p:spPr>
                  <a:xfrm>
                    <a:off x="3419872" y="1196752"/>
                    <a:ext cx="72000" cy="72000"/>
                  </a:xfrm>
                  <a:prstGeom prst="line">
                    <a:avLst/>
                  </a:prstGeom>
                  <a:ln w="19050">
                    <a:solidFill>
                      <a:srgbClr val="008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9" name="Rak 182"/>
                  <p:cNvCxnSpPr/>
                  <p:nvPr/>
                </p:nvCxnSpPr>
                <p:spPr>
                  <a:xfrm flipH="1">
                    <a:off x="3419872" y="1268760"/>
                    <a:ext cx="72000" cy="72000"/>
                  </a:xfrm>
                  <a:prstGeom prst="line">
                    <a:avLst/>
                  </a:prstGeom>
                  <a:ln w="19050">
                    <a:solidFill>
                      <a:srgbClr val="008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0" name="Rak 183"/>
                  <p:cNvCxnSpPr/>
                  <p:nvPr/>
                </p:nvCxnSpPr>
                <p:spPr>
                  <a:xfrm>
                    <a:off x="3419872" y="1353353"/>
                    <a:ext cx="72000" cy="72000"/>
                  </a:xfrm>
                  <a:prstGeom prst="line">
                    <a:avLst/>
                  </a:prstGeom>
                  <a:ln w="19050">
                    <a:solidFill>
                      <a:srgbClr val="008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1" name="Rak 184"/>
                  <p:cNvCxnSpPr/>
                  <p:nvPr/>
                </p:nvCxnSpPr>
                <p:spPr>
                  <a:xfrm flipH="1">
                    <a:off x="3491872" y="692696"/>
                    <a:ext cx="72008" cy="0"/>
                  </a:xfrm>
                  <a:prstGeom prst="line">
                    <a:avLst/>
                  </a:prstGeom>
                  <a:ln w="19050">
                    <a:solidFill>
                      <a:srgbClr val="008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2" name="Rak 185"/>
                  <p:cNvCxnSpPr/>
                  <p:nvPr/>
                </p:nvCxnSpPr>
                <p:spPr>
                  <a:xfrm flipH="1">
                    <a:off x="3491872" y="1412776"/>
                    <a:ext cx="72008" cy="0"/>
                  </a:xfrm>
                  <a:prstGeom prst="line">
                    <a:avLst/>
                  </a:prstGeom>
                  <a:ln w="19050">
                    <a:solidFill>
                      <a:srgbClr val="008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59" name="Straight Connector 158"/>
                <p:cNvCxnSpPr/>
                <p:nvPr/>
              </p:nvCxnSpPr>
              <p:spPr>
                <a:xfrm flipH="1">
                  <a:off x="6531867" y="1864334"/>
                  <a:ext cx="96112" cy="0"/>
                </a:xfrm>
                <a:prstGeom prst="line">
                  <a:avLst/>
                </a:prstGeom>
                <a:ln w="12700">
                  <a:solidFill>
                    <a:srgbClr val="008000"/>
                  </a:solidFill>
                  <a:prstDash val="solid"/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Straight Connector 159"/>
                <p:cNvCxnSpPr/>
                <p:nvPr/>
              </p:nvCxnSpPr>
              <p:spPr>
                <a:xfrm flipH="1">
                  <a:off x="6531867" y="2302500"/>
                  <a:ext cx="96112" cy="0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solid"/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7" name="Straight Connector 186"/>
              <p:cNvCxnSpPr/>
              <p:nvPr/>
            </p:nvCxnSpPr>
            <p:spPr>
              <a:xfrm flipH="1">
                <a:off x="4849789" y="4121275"/>
                <a:ext cx="646563" cy="3025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solid"/>
                <a:headEnd type="triangl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>
                <a:off x="5790569" y="3671960"/>
                <a:ext cx="1086481" cy="3224"/>
              </a:xfrm>
              <a:prstGeom prst="line">
                <a:avLst/>
              </a:prstGeom>
              <a:ln w="12700">
                <a:solidFill>
                  <a:srgbClr val="008000"/>
                </a:solidFill>
                <a:prstDash val="solid"/>
                <a:headEnd type="triangl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 flipH="1" flipV="1">
                <a:off x="5790570" y="4119770"/>
                <a:ext cx="1309420" cy="4530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solid"/>
                <a:headEnd type="triangl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96" name="Grupp 35"/>
              <p:cNvGrpSpPr>
                <a:grpSpLocks noChangeAspect="1"/>
              </p:cNvGrpSpPr>
              <p:nvPr/>
            </p:nvGrpSpPr>
            <p:grpSpPr>
              <a:xfrm>
                <a:off x="6203524" y="3986647"/>
                <a:ext cx="165994" cy="164184"/>
                <a:chOff x="611560" y="3530596"/>
                <a:chExt cx="864096" cy="854676"/>
              </a:xfrm>
            </p:grpSpPr>
            <p:sp>
              <p:nvSpPr>
                <p:cNvPr id="197" name="Likbent triangel 36"/>
                <p:cNvSpPr/>
                <p:nvPr/>
              </p:nvSpPr>
              <p:spPr>
                <a:xfrm rot="5400000">
                  <a:off x="646123" y="4005069"/>
                  <a:ext cx="345640" cy="414766"/>
                </a:xfrm>
                <a:prstGeom prst="triangl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198" name="Likbent triangel 37"/>
                <p:cNvSpPr/>
                <p:nvPr/>
              </p:nvSpPr>
              <p:spPr>
                <a:xfrm rot="16200000" flipH="1">
                  <a:off x="1095453" y="4005069"/>
                  <a:ext cx="345640" cy="414766"/>
                </a:xfrm>
                <a:prstGeom prst="triangl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199" name="Båge 38"/>
                <p:cNvSpPr/>
                <p:nvPr/>
              </p:nvSpPr>
              <p:spPr>
                <a:xfrm>
                  <a:off x="646624" y="3530596"/>
                  <a:ext cx="810560" cy="618484"/>
                </a:xfrm>
                <a:prstGeom prst="arc">
                  <a:avLst>
                    <a:gd name="adj1" fmla="val 10796649"/>
                    <a:gd name="adj2" fmla="val 0"/>
                  </a:avLst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cxnSp>
              <p:nvCxnSpPr>
                <p:cNvPr id="200" name="Rak 39"/>
                <p:cNvCxnSpPr>
                  <a:stCxn id="199" idx="0"/>
                  <a:endCxn id="199" idx="2"/>
                </p:cNvCxnSpPr>
                <p:nvPr/>
              </p:nvCxnSpPr>
              <p:spPr>
                <a:xfrm flipV="1">
                  <a:off x="646624" y="3839838"/>
                  <a:ext cx="810560" cy="39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2" name="Rak 40"/>
                <p:cNvCxnSpPr/>
                <p:nvPr/>
              </p:nvCxnSpPr>
              <p:spPr>
                <a:xfrm flipH="1" flipV="1">
                  <a:off x="1053784" y="3839838"/>
                  <a:ext cx="0" cy="37261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03" name="Straight Connector 202"/>
              <p:cNvCxnSpPr/>
              <p:nvPr/>
            </p:nvCxnSpPr>
            <p:spPr>
              <a:xfrm flipH="1">
                <a:off x="6088741" y="4468588"/>
                <a:ext cx="466082" cy="1937"/>
              </a:xfrm>
              <a:prstGeom prst="line">
                <a:avLst/>
              </a:prstGeom>
              <a:ln w="12700">
                <a:solidFill>
                  <a:srgbClr val="008000"/>
                </a:solidFill>
                <a:prstDash val="solid"/>
                <a:headEnd type="triangl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>
              <a:xfrm flipV="1">
                <a:off x="6087684" y="4118114"/>
                <a:ext cx="1" cy="352411"/>
              </a:xfrm>
              <a:prstGeom prst="line">
                <a:avLst/>
              </a:prstGeom>
              <a:ln w="12700">
                <a:solidFill>
                  <a:srgbClr val="008000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" name="Grupp 233"/>
              <p:cNvGrpSpPr/>
              <p:nvPr/>
            </p:nvGrpSpPr>
            <p:grpSpPr>
              <a:xfrm>
                <a:off x="5158953" y="3591933"/>
                <a:ext cx="180000" cy="216000"/>
                <a:chOff x="1907704" y="2492896"/>
                <a:chExt cx="288032" cy="360040"/>
              </a:xfrm>
            </p:grpSpPr>
            <p:sp>
              <p:nvSpPr>
                <p:cNvPr id="206" name="Likbent triangel 234"/>
                <p:cNvSpPr/>
                <p:nvPr/>
              </p:nvSpPr>
              <p:spPr>
                <a:xfrm>
                  <a:off x="1907736" y="2636912"/>
                  <a:ext cx="288000" cy="216024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207" name="Ellips 235"/>
                <p:cNvSpPr/>
                <p:nvPr/>
              </p:nvSpPr>
              <p:spPr>
                <a:xfrm>
                  <a:off x="1907704" y="2492896"/>
                  <a:ext cx="288032" cy="288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</p:grpSp>
          <p:cxnSp>
            <p:nvCxnSpPr>
              <p:cNvPr id="498" name="Straight Connector 497"/>
              <p:cNvCxnSpPr/>
              <p:nvPr/>
            </p:nvCxnSpPr>
            <p:spPr>
              <a:xfrm flipH="1">
                <a:off x="2336513" y="3935873"/>
                <a:ext cx="475407" cy="0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solid"/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90" name="Grupp 35"/>
              <p:cNvGrpSpPr>
                <a:grpSpLocks noChangeAspect="1"/>
              </p:cNvGrpSpPr>
              <p:nvPr/>
            </p:nvGrpSpPr>
            <p:grpSpPr>
              <a:xfrm>
                <a:off x="6207072" y="4334002"/>
                <a:ext cx="165994" cy="164184"/>
                <a:chOff x="611560" y="3530596"/>
                <a:chExt cx="864096" cy="854676"/>
              </a:xfrm>
            </p:grpSpPr>
            <p:sp>
              <p:nvSpPr>
                <p:cNvPr id="191" name="Likbent triangel 36"/>
                <p:cNvSpPr/>
                <p:nvPr/>
              </p:nvSpPr>
              <p:spPr>
                <a:xfrm rot="5400000">
                  <a:off x="646123" y="4005069"/>
                  <a:ext cx="345640" cy="414766"/>
                </a:xfrm>
                <a:prstGeom prst="triangl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192" name="Likbent triangel 37"/>
                <p:cNvSpPr/>
                <p:nvPr/>
              </p:nvSpPr>
              <p:spPr>
                <a:xfrm rot="16200000" flipH="1">
                  <a:off x="1095453" y="4005069"/>
                  <a:ext cx="345640" cy="414766"/>
                </a:xfrm>
                <a:prstGeom prst="triangl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193" name="Båge 38"/>
                <p:cNvSpPr/>
                <p:nvPr/>
              </p:nvSpPr>
              <p:spPr>
                <a:xfrm>
                  <a:off x="646624" y="3530596"/>
                  <a:ext cx="810560" cy="618484"/>
                </a:xfrm>
                <a:prstGeom prst="arc">
                  <a:avLst>
                    <a:gd name="adj1" fmla="val 10796649"/>
                    <a:gd name="adj2" fmla="val 0"/>
                  </a:avLst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cxnSp>
              <p:nvCxnSpPr>
                <p:cNvPr id="194" name="Rak 39"/>
                <p:cNvCxnSpPr>
                  <a:stCxn id="193" idx="0"/>
                  <a:endCxn id="193" idx="2"/>
                </p:cNvCxnSpPr>
                <p:nvPr/>
              </p:nvCxnSpPr>
              <p:spPr>
                <a:xfrm flipV="1">
                  <a:off x="646624" y="3839838"/>
                  <a:ext cx="810560" cy="39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Rak 40"/>
                <p:cNvCxnSpPr/>
                <p:nvPr/>
              </p:nvCxnSpPr>
              <p:spPr>
                <a:xfrm flipH="1" flipV="1">
                  <a:off x="1053784" y="3839838"/>
                  <a:ext cx="0" cy="37261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13" name="Straight Connector 212"/>
              <p:cNvCxnSpPr/>
              <p:nvPr/>
            </p:nvCxnSpPr>
            <p:spPr>
              <a:xfrm flipV="1">
                <a:off x="2820390" y="2953662"/>
                <a:ext cx="0" cy="982211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solid"/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1" name="TextBox 200"/>
              <p:cNvSpPr txBox="1"/>
              <p:nvPr/>
            </p:nvSpPr>
            <p:spPr>
              <a:xfrm>
                <a:off x="6554822" y="2365810"/>
                <a:ext cx="978521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 dirty="0" smtClean="0"/>
                  <a:t>Middle temperature Return</a:t>
                </a:r>
                <a:endParaRPr lang="en-US" sz="1000" b="1" dirty="0"/>
              </a:p>
            </p:txBody>
          </p:sp>
          <p:grpSp>
            <p:nvGrpSpPr>
              <p:cNvPr id="210" name="Group 209"/>
              <p:cNvGrpSpPr/>
              <p:nvPr/>
            </p:nvGrpSpPr>
            <p:grpSpPr>
              <a:xfrm>
                <a:off x="5478457" y="2454393"/>
                <a:ext cx="312112" cy="536142"/>
                <a:chOff x="6531867" y="1812116"/>
                <a:chExt cx="312112" cy="536142"/>
              </a:xfrm>
            </p:grpSpPr>
            <p:sp>
              <p:nvSpPr>
                <p:cNvPr id="211" name="Rektangel 170"/>
                <p:cNvSpPr/>
                <p:nvPr/>
              </p:nvSpPr>
              <p:spPr>
                <a:xfrm flipH="1">
                  <a:off x="6627979" y="1812116"/>
                  <a:ext cx="216000" cy="53614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grpSp>
              <p:nvGrpSpPr>
                <p:cNvPr id="212" name="Grupp 27"/>
                <p:cNvGrpSpPr/>
                <p:nvPr/>
              </p:nvGrpSpPr>
              <p:grpSpPr>
                <a:xfrm flipH="1">
                  <a:off x="6627984" y="1856795"/>
                  <a:ext cx="86395" cy="446785"/>
                  <a:chOff x="3419872" y="692696"/>
                  <a:chExt cx="144008" cy="720080"/>
                </a:xfrm>
              </p:grpSpPr>
              <p:cxnSp>
                <p:nvCxnSpPr>
                  <p:cNvPr id="231" name="Rak 186"/>
                  <p:cNvCxnSpPr/>
                  <p:nvPr/>
                </p:nvCxnSpPr>
                <p:spPr>
                  <a:xfrm flipH="1">
                    <a:off x="3419872" y="692696"/>
                    <a:ext cx="72000" cy="72000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2" name="Rak 187"/>
                  <p:cNvCxnSpPr/>
                  <p:nvPr/>
                </p:nvCxnSpPr>
                <p:spPr>
                  <a:xfrm>
                    <a:off x="3419872" y="764704"/>
                    <a:ext cx="72000" cy="72000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3" name="Rak 188"/>
                  <p:cNvCxnSpPr/>
                  <p:nvPr/>
                </p:nvCxnSpPr>
                <p:spPr>
                  <a:xfrm flipH="1">
                    <a:off x="3419872" y="836720"/>
                    <a:ext cx="72000" cy="72000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4" name="Rak 189"/>
                  <p:cNvCxnSpPr/>
                  <p:nvPr/>
                </p:nvCxnSpPr>
                <p:spPr>
                  <a:xfrm>
                    <a:off x="3419872" y="908728"/>
                    <a:ext cx="72000" cy="72000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5" name="Rak 190"/>
                  <p:cNvCxnSpPr/>
                  <p:nvPr/>
                </p:nvCxnSpPr>
                <p:spPr>
                  <a:xfrm flipH="1">
                    <a:off x="3419872" y="980728"/>
                    <a:ext cx="72000" cy="72000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7" name="Rak 191"/>
                  <p:cNvCxnSpPr/>
                  <p:nvPr/>
                </p:nvCxnSpPr>
                <p:spPr>
                  <a:xfrm>
                    <a:off x="3419872" y="1052736"/>
                    <a:ext cx="72000" cy="72000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9" name="Rak 192"/>
                  <p:cNvCxnSpPr/>
                  <p:nvPr/>
                </p:nvCxnSpPr>
                <p:spPr>
                  <a:xfrm flipH="1">
                    <a:off x="3419872" y="1124744"/>
                    <a:ext cx="72000" cy="72000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0" name="Rak 193"/>
                  <p:cNvCxnSpPr/>
                  <p:nvPr/>
                </p:nvCxnSpPr>
                <p:spPr>
                  <a:xfrm>
                    <a:off x="3419872" y="1196752"/>
                    <a:ext cx="72000" cy="72000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1" name="Rak 194"/>
                  <p:cNvCxnSpPr/>
                  <p:nvPr/>
                </p:nvCxnSpPr>
                <p:spPr>
                  <a:xfrm flipH="1">
                    <a:off x="3419872" y="1268760"/>
                    <a:ext cx="72000" cy="72000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2" name="Rak 195"/>
                  <p:cNvCxnSpPr/>
                  <p:nvPr/>
                </p:nvCxnSpPr>
                <p:spPr>
                  <a:xfrm>
                    <a:off x="3419872" y="1340768"/>
                    <a:ext cx="72000" cy="72000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4" name="Rak 196"/>
                  <p:cNvCxnSpPr/>
                  <p:nvPr/>
                </p:nvCxnSpPr>
                <p:spPr>
                  <a:xfrm flipH="1">
                    <a:off x="3491872" y="692696"/>
                    <a:ext cx="72008" cy="0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5" name="Rak 197"/>
                  <p:cNvCxnSpPr/>
                  <p:nvPr/>
                </p:nvCxnSpPr>
                <p:spPr>
                  <a:xfrm flipH="1">
                    <a:off x="3491872" y="1412776"/>
                    <a:ext cx="72008" cy="0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4" name="Grupp 28"/>
                <p:cNvGrpSpPr/>
                <p:nvPr/>
              </p:nvGrpSpPr>
              <p:grpSpPr>
                <a:xfrm>
                  <a:off x="6757584" y="1856795"/>
                  <a:ext cx="86395" cy="454589"/>
                  <a:chOff x="3419872" y="692696"/>
                  <a:chExt cx="144008" cy="732657"/>
                </a:xfrm>
              </p:grpSpPr>
              <p:cxnSp>
                <p:nvCxnSpPr>
                  <p:cNvPr id="217" name="Rak 173"/>
                  <p:cNvCxnSpPr/>
                  <p:nvPr/>
                </p:nvCxnSpPr>
                <p:spPr>
                  <a:xfrm flipH="1">
                    <a:off x="3419872" y="692696"/>
                    <a:ext cx="72000" cy="72000"/>
                  </a:xfrm>
                  <a:prstGeom prst="line">
                    <a:avLst/>
                  </a:prstGeom>
                  <a:ln w="19050">
                    <a:solidFill>
                      <a:srgbClr val="008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8" name="Rak 174"/>
                  <p:cNvCxnSpPr/>
                  <p:nvPr/>
                </p:nvCxnSpPr>
                <p:spPr>
                  <a:xfrm>
                    <a:off x="3419872" y="764704"/>
                    <a:ext cx="72000" cy="72000"/>
                  </a:xfrm>
                  <a:prstGeom prst="line">
                    <a:avLst/>
                  </a:prstGeom>
                  <a:ln w="19050">
                    <a:solidFill>
                      <a:srgbClr val="008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9" name="Rak 175"/>
                  <p:cNvCxnSpPr/>
                  <p:nvPr/>
                </p:nvCxnSpPr>
                <p:spPr>
                  <a:xfrm flipH="1">
                    <a:off x="3419872" y="836720"/>
                    <a:ext cx="72000" cy="72000"/>
                  </a:xfrm>
                  <a:prstGeom prst="line">
                    <a:avLst/>
                  </a:prstGeom>
                  <a:ln w="19050">
                    <a:solidFill>
                      <a:srgbClr val="008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1" name="Rak 177"/>
                  <p:cNvCxnSpPr/>
                  <p:nvPr/>
                </p:nvCxnSpPr>
                <p:spPr>
                  <a:xfrm>
                    <a:off x="3419872" y="908728"/>
                    <a:ext cx="72000" cy="72000"/>
                  </a:xfrm>
                  <a:prstGeom prst="line">
                    <a:avLst/>
                  </a:prstGeom>
                  <a:ln w="19050">
                    <a:solidFill>
                      <a:srgbClr val="008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2" name="Rak 178"/>
                  <p:cNvCxnSpPr/>
                  <p:nvPr/>
                </p:nvCxnSpPr>
                <p:spPr>
                  <a:xfrm flipH="1">
                    <a:off x="3419872" y="980728"/>
                    <a:ext cx="72000" cy="72000"/>
                  </a:xfrm>
                  <a:prstGeom prst="line">
                    <a:avLst/>
                  </a:prstGeom>
                  <a:ln w="19050">
                    <a:solidFill>
                      <a:srgbClr val="008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3" name="Rak 179"/>
                  <p:cNvCxnSpPr/>
                  <p:nvPr/>
                </p:nvCxnSpPr>
                <p:spPr>
                  <a:xfrm>
                    <a:off x="3419872" y="1052736"/>
                    <a:ext cx="72000" cy="72000"/>
                  </a:xfrm>
                  <a:prstGeom prst="line">
                    <a:avLst/>
                  </a:prstGeom>
                  <a:ln w="19050">
                    <a:solidFill>
                      <a:srgbClr val="008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5" name="Rak 180"/>
                  <p:cNvCxnSpPr/>
                  <p:nvPr/>
                </p:nvCxnSpPr>
                <p:spPr>
                  <a:xfrm flipH="1">
                    <a:off x="3419872" y="1124744"/>
                    <a:ext cx="72000" cy="72000"/>
                  </a:xfrm>
                  <a:prstGeom prst="line">
                    <a:avLst/>
                  </a:prstGeom>
                  <a:ln w="19050">
                    <a:solidFill>
                      <a:srgbClr val="008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6" name="Rak 181"/>
                  <p:cNvCxnSpPr/>
                  <p:nvPr/>
                </p:nvCxnSpPr>
                <p:spPr>
                  <a:xfrm>
                    <a:off x="3419872" y="1196752"/>
                    <a:ext cx="72000" cy="72000"/>
                  </a:xfrm>
                  <a:prstGeom prst="line">
                    <a:avLst/>
                  </a:prstGeom>
                  <a:ln w="19050">
                    <a:solidFill>
                      <a:srgbClr val="008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7" name="Rak 182"/>
                  <p:cNvCxnSpPr/>
                  <p:nvPr/>
                </p:nvCxnSpPr>
                <p:spPr>
                  <a:xfrm flipH="1">
                    <a:off x="3419872" y="1268760"/>
                    <a:ext cx="72000" cy="72000"/>
                  </a:xfrm>
                  <a:prstGeom prst="line">
                    <a:avLst/>
                  </a:prstGeom>
                  <a:ln w="19050">
                    <a:solidFill>
                      <a:srgbClr val="008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8" name="Rak 183"/>
                  <p:cNvCxnSpPr/>
                  <p:nvPr/>
                </p:nvCxnSpPr>
                <p:spPr>
                  <a:xfrm>
                    <a:off x="3419872" y="1353353"/>
                    <a:ext cx="72000" cy="72000"/>
                  </a:xfrm>
                  <a:prstGeom prst="line">
                    <a:avLst/>
                  </a:prstGeom>
                  <a:ln w="19050">
                    <a:solidFill>
                      <a:srgbClr val="008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9" name="Rak 184"/>
                  <p:cNvCxnSpPr/>
                  <p:nvPr/>
                </p:nvCxnSpPr>
                <p:spPr>
                  <a:xfrm flipH="1">
                    <a:off x="3491872" y="692696"/>
                    <a:ext cx="72008" cy="0"/>
                  </a:xfrm>
                  <a:prstGeom prst="line">
                    <a:avLst/>
                  </a:prstGeom>
                  <a:ln w="19050">
                    <a:solidFill>
                      <a:srgbClr val="008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0" name="Rak 185"/>
                  <p:cNvCxnSpPr/>
                  <p:nvPr/>
                </p:nvCxnSpPr>
                <p:spPr>
                  <a:xfrm flipH="1">
                    <a:off x="3491872" y="1412776"/>
                    <a:ext cx="72008" cy="0"/>
                  </a:xfrm>
                  <a:prstGeom prst="line">
                    <a:avLst/>
                  </a:prstGeom>
                  <a:ln w="19050">
                    <a:solidFill>
                      <a:srgbClr val="008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15" name="Straight Connector 214"/>
                <p:cNvCxnSpPr/>
                <p:nvPr/>
              </p:nvCxnSpPr>
              <p:spPr>
                <a:xfrm flipH="1">
                  <a:off x="6531867" y="1864334"/>
                  <a:ext cx="96112" cy="0"/>
                </a:xfrm>
                <a:prstGeom prst="line">
                  <a:avLst/>
                </a:prstGeom>
                <a:ln w="12700">
                  <a:solidFill>
                    <a:srgbClr val="008000"/>
                  </a:solidFill>
                  <a:prstDash val="solid"/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6" name="Straight Connector 215"/>
                <p:cNvCxnSpPr/>
                <p:nvPr/>
              </p:nvCxnSpPr>
              <p:spPr>
                <a:xfrm flipH="1">
                  <a:off x="6531867" y="2302500"/>
                  <a:ext cx="96112" cy="0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solid"/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46" name="Straight Connector 245"/>
              <p:cNvCxnSpPr/>
              <p:nvPr/>
            </p:nvCxnSpPr>
            <p:spPr>
              <a:xfrm flipH="1">
                <a:off x="2820390" y="2946450"/>
                <a:ext cx="2675963" cy="3025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solid"/>
                <a:headEnd type="triangl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/>
              <p:cNvCxnSpPr/>
              <p:nvPr/>
            </p:nvCxnSpPr>
            <p:spPr>
              <a:xfrm>
                <a:off x="5790569" y="2497135"/>
                <a:ext cx="330458" cy="0"/>
              </a:xfrm>
              <a:prstGeom prst="line">
                <a:avLst/>
              </a:prstGeom>
              <a:ln w="12700">
                <a:solidFill>
                  <a:srgbClr val="008000"/>
                </a:solidFill>
                <a:prstDash val="solid"/>
                <a:headEnd type="triangl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/>
              <p:cNvCxnSpPr/>
              <p:nvPr/>
            </p:nvCxnSpPr>
            <p:spPr>
              <a:xfrm flipH="1" flipV="1">
                <a:off x="5790570" y="2944945"/>
                <a:ext cx="1309420" cy="4530"/>
              </a:xfrm>
              <a:prstGeom prst="line">
                <a:avLst/>
              </a:prstGeom>
              <a:ln w="12700">
                <a:solidFill>
                  <a:srgbClr val="008000"/>
                </a:solidFill>
                <a:prstDash val="solid"/>
                <a:headEnd type="triangl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Straight Connector 265"/>
              <p:cNvCxnSpPr/>
              <p:nvPr/>
            </p:nvCxnSpPr>
            <p:spPr>
              <a:xfrm flipH="1">
                <a:off x="2543991" y="2506611"/>
                <a:ext cx="2938432" cy="4777"/>
              </a:xfrm>
              <a:prstGeom prst="line">
                <a:avLst/>
              </a:prstGeom>
              <a:ln w="12700">
                <a:solidFill>
                  <a:srgbClr val="008000"/>
                </a:solidFill>
                <a:prstDash val="soli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57" name="Grupp 233"/>
              <p:cNvGrpSpPr/>
              <p:nvPr/>
            </p:nvGrpSpPr>
            <p:grpSpPr>
              <a:xfrm>
                <a:off x="5158953" y="2417108"/>
                <a:ext cx="180000" cy="216000"/>
                <a:chOff x="1907704" y="2492896"/>
                <a:chExt cx="288032" cy="360040"/>
              </a:xfrm>
            </p:grpSpPr>
            <p:sp>
              <p:nvSpPr>
                <p:cNvPr id="258" name="Likbent triangel 234"/>
                <p:cNvSpPr/>
                <p:nvPr/>
              </p:nvSpPr>
              <p:spPr>
                <a:xfrm>
                  <a:off x="1907736" y="2636912"/>
                  <a:ext cx="288000" cy="216024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259" name="Ellips 235"/>
                <p:cNvSpPr/>
                <p:nvPr/>
              </p:nvSpPr>
              <p:spPr>
                <a:xfrm>
                  <a:off x="1907704" y="2492896"/>
                  <a:ext cx="288032" cy="288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</p:grpSp>
          <p:cxnSp>
            <p:nvCxnSpPr>
              <p:cNvPr id="267" name="Straight Connector 266"/>
              <p:cNvCxnSpPr/>
              <p:nvPr/>
            </p:nvCxnSpPr>
            <p:spPr>
              <a:xfrm flipV="1">
                <a:off x="2543991" y="2503509"/>
                <a:ext cx="0" cy="1174824"/>
              </a:xfrm>
              <a:prstGeom prst="line">
                <a:avLst/>
              </a:prstGeom>
              <a:ln w="12700">
                <a:solidFill>
                  <a:srgbClr val="008000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8" name="Rectangle 207"/>
              <p:cNvSpPr/>
              <p:nvPr/>
            </p:nvSpPr>
            <p:spPr>
              <a:xfrm>
                <a:off x="6024114" y="2877627"/>
                <a:ext cx="179410" cy="13764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9" name="Straight Connector 148"/>
              <p:cNvCxnSpPr/>
              <p:nvPr/>
            </p:nvCxnSpPr>
            <p:spPr>
              <a:xfrm flipV="1">
                <a:off x="6121027" y="2503508"/>
                <a:ext cx="0" cy="1166543"/>
              </a:xfrm>
              <a:prstGeom prst="line">
                <a:avLst/>
              </a:prstGeom>
              <a:ln w="12700">
                <a:solidFill>
                  <a:srgbClr val="008000"/>
                </a:solidFill>
                <a:prstDash val="solid"/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83" name="Group 282"/>
              <p:cNvGrpSpPr/>
              <p:nvPr/>
            </p:nvGrpSpPr>
            <p:grpSpPr>
              <a:xfrm flipH="1">
                <a:off x="2293492" y="6116840"/>
                <a:ext cx="221591" cy="229565"/>
                <a:chOff x="3384636" y="3301608"/>
                <a:chExt cx="379382" cy="400534"/>
              </a:xfrm>
            </p:grpSpPr>
            <p:sp>
              <p:nvSpPr>
                <p:cNvPr id="309" name="Oval 308"/>
                <p:cNvSpPr/>
                <p:nvPr/>
              </p:nvSpPr>
              <p:spPr>
                <a:xfrm>
                  <a:off x="3384636" y="3301608"/>
                  <a:ext cx="379382" cy="40053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 b="1"/>
                </a:p>
              </p:txBody>
            </p:sp>
            <p:sp>
              <p:nvSpPr>
                <p:cNvPr id="310" name="Isosceles Triangle 309"/>
                <p:cNvSpPr/>
                <p:nvPr/>
              </p:nvSpPr>
              <p:spPr>
                <a:xfrm rot="5400000">
                  <a:off x="3487208" y="3341158"/>
                  <a:ext cx="211667" cy="338667"/>
                </a:xfrm>
                <a:prstGeom prst="triangle">
                  <a:avLst/>
                </a:prstGeom>
                <a:noFill/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68" name="Rectangle 267"/>
              <p:cNvSpPr/>
              <p:nvPr/>
            </p:nvSpPr>
            <p:spPr>
              <a:xfrm>
                <a:off x="4234907" y="5733070"/>
                <a:ext cx="179410" cy="13764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72" name="Straight Connector 471"/>
              <p:cNvCxnSpPr/>
              <p:nvPr/>
            </p:nvCxnSpPr>
            <p:spPr>
              <a:xfrm flipV="1">
                <a:off x="4322233" y="3683112"/>
                <a:ext cx="9953" cy="2561055"/>
              </a:xfrm>
              <a:prstGeom prst="line">
                <a:avLst/>
              </a:prstGeom>
              <a:ln w="12700">
                <a:solidFill>
                  <a:srgbClr val="008000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9" name="TextBox 268"/>
              <p:cNvSpPr txBox="1"/>
              <p:nvPr/>
            </p:nvSpPr>
            <p:spPr>
              <a:xfrm>
                <a:off x="5747369" y="3444351"/>
                <a:ext cx="39066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b="1" dirty="0" smtClean="0"/>
                  <a:t>25C</a:t>
                </a:r>
                <a:endParaRPr lang="en-US" sz="900" b="1" dirty="0"/>
              </a:p>
            </p:txBody>
          </p:sp>
          <p:sp>
            <p:nvSpPr>
              <p:cNvPr id="270" name="TextBox 269"/>
              <p:cNvSpPr txBox="1"/>
              <p:nvPr/>
            </p:nvSpPr>
            <p:spPr>
              <a:xfrm>
                <a:off x="5704174" y="2250394"/>
                <a:ext cx="39066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b="1" dirty="0" smtClean="0"/>
                  <a:t>25C</a:t>
                </a:r>
                <a:endParaRPr lang="en-US" sz="900" b="1" dirty="0"/>
              </a:p>
            </p:txBody>
          </p:sp>
          <p:sp>
            <p:nvSpPr>
              <p:cNvPr id="271" name="TextBox 270"/>
              <p:cNvSpPr txBox="1"/>
              <p:nvPr/>
            </p:nvSpPr>
            <p:spPr>
              <a:xfrm>
                <a:off x="3739360" y="6030502"/>
                <a:ext cx="39066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b="1" dirty="0" smtClean="0"/>
                  <a:t>27C</a:t>
                </a:r>
                <a:endParaRPr lang="en-US" sz="900" b="1" dirty="0"/>
              </a:p>
            </p:txBody>
          </p:sp>
          <p:sp>
            <p:nvSpPr>
              <p:cNvPr id="272" name="TextBox 271"/>
              <p:cNvSpPr txBox="1"/>
              <p:nvPr/>
            </p:nvSpPr>
            <p:spPr>
              <a:xfrm>
                <a:off x="2122781" y="3361101"/>
                <a:ext cx="39066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b="1" dirty="0" smtClean="0"/>
                  <a:t>27C</a:t>
                </a:r>
                <a:endParaRPr lang="en-US" sz="900" b="1" dirty="0"/>
              </a:p>
            </p:txBody>
          </p:sp>
          <p:sp>
            <p:nvSpPr>
              <p:cNvPr id="273" name="TextBox 272"/>
              <p:cNvSpPr txBox="1"/>
              <p:nvPr/>
            </p:nvSpPr>
            <p:spPr>
              <a:xfrm>
                <a:off x="3747827" y="4349081"/>
                <a:ext cx="39066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b="1" dirty="0" smtClean="0"/>
                  <a:t>27C</a:t>
                </a:r>
                <a:endParaRPr lang="en-US" sz="900" b="1" dirty="0"/>
              </a:p>
            </p:txBody>
          </p:sp>
          <p:sp>
            <p:nvSpPr>
              <p:cNvPr id="274" name="TextBox 273"/>
              <p:cNvSpPr txBox="1"/>
              <p:nvPr/>
            </p:nvSpPr>
            <p:spPr>
              <a:xfrm>
                <a:off x="2336513" y="3906857"/>
                <a:ext cx="39066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b="1" dirty="0" smtClean="0"/>
                  <a:t>39C</a:t>
                </a:r>
                <a:endParaRPr lang="en-US" sz="900" b="1" dirty="0"/>
              </a:p>
            </p:txBody>
          </p:sp>
          <p:sp>
            <p:nvSpPr>
              <p:cNvPr id="275" name="TextBox 274"/>
              <p:cNvSpPr txBox="1"/>
              <p:nvPr/>
            </p:nvSpPr>
            <p:spPr>
              <a:xfrm>
                <a:off x="3747827" y="5589293"/>
                <a:ext cx="39066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b="1" dirty="0" smtClean="0"/>
                  <a:t>85C</a:t>
                </a:r>
                <a:endParaRPr lang="en-US" sz="900" b="1" dirty="0"/>
              </a:p>
            </p:txBody>
          </p:sp>
          <p:sp>
            <p:nvSpPr>
              <p:cNvPr id="276" name="TextBox 275"/>
              <p:cNvSpPr txBox="1"/>
              <p:nvPr/>
            </p:nvSpPr>
            <p:spPr>
              <a:xfrm>
                <a:off x="3747827" y="4800957"/>
                <a:ext cx="39066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b="1" dirty="0" smtClean="0"/>
                  <a:t>85C</a:t>
                </a:r>
                <a:endParaRPr lang="en-US" sz="900" b="1" dirty="0"/>
              </a:p>
            </p:txBody>
          </p:sp>
          <p:sp>
            <p:nvSpPr>
              <p:cNvPr id="277" name="TextBox 276"/>
              <p:cNvSpPr txBox="1"/>
              <p:nvPr/>
            </p:nvSpPr>
            <p:spPr>
              <a:xfrm>
                <a:off x="3143286" y="4787523"/>
                <a:ext cx="39066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b="1" dirty="0" smtClean="0"/>
                  <a:t>90C</a:t>
                </a:r>
                <a:endParaRPr lang="en-US" sz="900" b="1" dirty="0"/>
              </a:p>
            </p:txBody>
          </p:sp>
          <p:sp>
            <p:nvSpPr>
              <p:cNvPr id="278" name="TextBox 277"/>
              <p:cNvSpPr txBox="1"/>
              <p:nvPr/>
            </p:nvSpPr>
            <p:spPr>
              <a:xfrm>
                <a:off x="3162932" y="6046041"/>
                <a:ext cx="39066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b="1" dirty="0" smtClean="0"/>
                  <a:t>32C</a:t>
                </a:r>
                <a:endParaRPr lang="en-US" sz="900" b="1" dirty="0"/>
              </a:p>
            </p:txBody>
          </p:sp>
          <p:sp>
            <p:nvSpPr>
              <p:cNvPr id="279" name="TextBox 278"/>
              <p:cNvSpPr txBox="1"/>
              <p:nvPr/>
            </p:nvSpPr>
            <p:spPr>
              <a:xfrm>
                <a:off x="3257942" y="5539678"/>
                <a:ext cx="39066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b="1" dirty="0" smtClean="0"/>
                  <a:t>90C</a:t>
                </a:r>
                <a:endParaRPr lang="en-US" sz="900" b="1" dirty="0"/>
              </a:p>
            </p:txBody>
          </p:sp>
          <p:sp>
            <p:nvSpPr>
              <p:cNvPr id="280" name="TextBox 279"/>
              <p:cNvSpPr txBox="1"/>
              <p:nvPr/>
            </p:nvSpPr>
            <p:spPr>
              <a:xfrm>
                <a:off x="3171399" y="4334002"/>
                <a:ext cx="39066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b="1" dirty="0" smtClean="0"/>
                  <a:t>32C</a:t>
                </a:r>
                <a:endParaRPr lang="en-US" sz="900" b="1" dirty="0"/>
              </a:p>
            </p:txBody>
          </p:sp>
          <p:sp>
            <p:nvSpPr>
              <p:cNvPr id="281" name="TextBox 280"/>
              <p:cNvSpPr txBox="1"/>
              <p:nvPr/>
            </p:nvSpPr>
            <p:spPr>
              <a:xfrm>
                <a:off x="5747369" y="3897654"/>
                <a:ext cx="39066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b="1" dirty="0" smtClean="0"/>
                  <a:t>83C</a:t>
                </a:r>
                <a:endParaRPr lang="en-US" sz="900" b="1" dirty="0"/>
              </a:p>
            </p:txBody>
          </p:sp>
          <p:sp>
            <p:nvSpPr>
              <p:cNvPr id="282" name="TextBox 281"/>
              <p:cNvSpPr txBox="1"/>
              <p:nvPr/>
            </p:nvSpPr>
            <p:spPr>
              <a:xfrm>
                <a:off x="5734684" y="2711434"/>
                <a:ext cx="39066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b="1" dirty="0" smtClean="0"/>
                  <a:t>37C</a:t>
                </a:r>
                <a:endParaRPr lang="en-US" sz="900" b="1" dirty="0"/>
              </a:p>
            </p:txBody>
          </p:sp>
          <p:grpSp>
            <p:nvGrpSpPr>
              <p:cNvPr id="6" name="Group 5"/>
              <p:cNvGrpSpPr/>
              <p:nvPr/>
            </p:nvGrpSpPr>
            <p:grpSpPr>
              <a:xfrm>
                <a:off x="2972805" y="5686552"/>
                <a:ext cx="165994" cy="218449"/>
                <a:chOff x="5233405" y="5007102"/>
                <a:chExt cx="165994" cy="218449"/>
              </a:xfrm>
            </p:grpSpPr>
            <p:sp>
              <p:nvSpPr>
                <p:cNvPr id="251" name="Likbent triangel 36"/>
                <p:cNvSpPr/>
                <p:nvPr/>
              </p:nvSpPr>
              <p:spPr>
                <a:xfrm rot="5400000">
                  <a:off x="5240045" y="5098249"/>
                  <a:ext cx="66398" cy="79677"/>
                </a:xfrm>
                <a:prstGeom prst="triangl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252" name="Likbent triangel 37"/>
                <p:cNvSpPr/>
                <p:nvPr/>
              </p:nvSpPr>
              <p:spPr>
                <a:xfrm rot="16200000" flipH="1">
                  <a:off x="5326362" y="5098249"/>
                  <a:ext cx="66398" cy="79677"/>
                </a:xfrm>
                <a:prstGeom prst="triangl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253" name="Båge 38"/>
                <p:cNvSpPr/>
                <p:nvPr/>
              </p:nvSpPr>
              <p:spPr>
                <a:xfrm>
                  <a:off x="5240141" y="5007102"/>
                  <a:ext cx="155710" cy="118811"/>
                </a:xfrm>
                <a:prstGeom prst="arc">
                  <a:avLst>
                    <a:gd name="adj1" fmla="val 10796649"/>
                    <a:gd name="adj2" fmla="val 0"/>
                  </a:avLst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cxnSp>
              <p:nvCxnSpPr>
                <p:cNvPr id="254" name="Rak 39"/>
                <p:cNvCxnSpPr>
                  <a:stCxn id="253" idx="0"/>
                  <a:endCxn id="253" idx="2"/>
                </p:cNvCxnSpPr>
                <p:nvPr/>
              </p:nvCxnSpPr>
              <p:spPr>
                <a:xfrm flipV="1">
                  <a:off x="5240141" y="5066508"/>
                  <a:ext cx="155710" cy="7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5" name="Rak 40"/>
                <p:cNvCxnSpPr/>
                <p:nvPr/>
              </p:nvCxnSpPr>
              <p:spPr>
                <a:xfrm flipH="1" flipV="1">
                  <a:off x="5318357" y="5066508"/>
                  <a:ext cx="0" cy="7157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6" name="Likbent triangel 37"/>
                <p:cNvSpPr/>
                <p:nvPr/>
              </p:nvSpPr>
              <p:spPr>
                <a:xfrm flipH="1">
                  <a:off x="5285087" y="5145874"/>
                  <a:ext cx="66398" cy="79677"/>
                </a:xfrm>
                <a:prstGeom prst="triangl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</p:grpSp>
          <p:cxnSp>
            <p:nvCxnSpPr>
              <p:cNvPr id="260" name="Straight Connector 259"/>
              <p:cNvCxnSpPr/>
              <p:nvPr/>
            </p:nvCxnSpPr>
            <p:spPr>
              <a:xfrm flipH="1">
                <a:off x="3051175" y="5910904"/>
                <a:ext cx="4166" cy="334321"/>
              </a:xfrm>
              <a:prstGeom prst="line">
                <a:avLst/>
              </a:prstGeom>
              <a:ln w="12700">
                <a:solidFill>
                  <a:srgbClr val="0000FF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" name="Rectangle 4"/>
          <p:cNvSpPr/>
          <p:nvPr/>
        </p:nvSpPr>
        <p:spPr>
          <a:xfrm>
            <a:off x="158922" y="544284"/>
            <a:ext cx="57081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2"/>
                </a:solidFill>
              </a:rPr>
              <a:t>ESS </a:t>
            </a:r>
            <a:r>
              <a:rPr lang="en-US" sz="2800" dirty="0" err="1">
                <a:solidFill>
                  <a:schemeClr val="bg2"/>
                </a:solidFill>
              </a:rPr>
              <a:t>Cryoplant</a:t>
            </a:r>
            <a:r>
              <a:rPr lang="en-US" sz="2800" dirty="0">
                <a:solidFill>
                  <a:schemeClr val="bg2"/>
                </a:solidFill>
              </a:rPr>
              <a:t> Energy Recovery</a:t>
            </a:r>
          </a:p>
        </p:txBody>
      </p:sp>
    </p:spTree>
    <p:extLst>
      <p:ext uri="{BB962C8B-B14F-4D97-AF65-F5344CB8AC3E}">
        <p14:creationId xmlns:p14="http://schemas.microsoft.com/office/powerpoint/2010/main" val="3863793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</a:rPr>
              <a:t>Cryostats, Cryomodules and </a:t>
            </a:r>
            <a:r>
              <a:rPr lang="en-US" dirty="0" err="1" smtClean="0">
                <a:latin typeface="Arial" pitchFamily="34" charset="0"/>
              </a:rPr>
              <a:t>Dewars</a:t>
            </a:r>
            <a:endParaRPr lang="en-US" dirty="0" smtClean="0">
              <a:latin typeface="Arial" pitchFamily="34" charset="0"/>
            </a:endParaRPr>
          </a:p>
        </p:txBody>
      </p:sp>
      <p:sp>
        <p:nvSpPr>
          <p:cNvPr id="19458" name="Content Placeholder 1"/>
          <p:cNvSpPr>
            <a:spLocks noGrp="1"/>
          </p:cNvSpPr>
          <p:nvPr>
            <p:ph idx="4294967295"/>
          </p:nvPr>
        </p:nvSpPr>
        <p:spPr>
          <a:xfrm>
            <a:off x="183915" y="1752600"/>
            <a:ext cx="8991600" cy="4648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smtClean="0">
                <a:latin typeface="Arial" pitchFamily="34" charset="0"/>
              </a:rPr>
              <a:t>What is a cryostat?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latin typeface="Arial" pitchFamily="34" charset="0"/>
              </a:rPr>
              <a:t>A device or system for maintaining objects at cryogenic temperatures.</a:t>
            </a:r>
          </a:p>
          <a:p>
            <a:pPr lvl="1">
              <a:lnSpc>
                <a:spcPct val="80000"/>
              </a:lnSpc>
            </a:pPr>
            <a:endParaRPr lang="en-US" sz="2400" dirty="0" smtClean="0">
              <a:latin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400" dirty="0" smtClean="0">
                <a:latin typeface="Arial" pitchFamily="34" charset="0"/>
              </a:rPr>
              <a:t>Cryostats that contain SCRF cavity systems are also frequently called </a:t>
            </a:r>
            <a:r>
              <a:rPr lang="en-US" sz="2400" i="1" dirty="0" err="1" smtClean="0">
                <a:latin typeface="Arial" pitchFamily="34" charset="0"/>
              </a:rPr>
              <a:t>cryomodules</a:t>
            </a:r>
            <a:endParaRPr lang="en-US" sz="2400" i="1" dirty="0" smtClean="0">
              <a:latin typeface="Arial" pitchFamily="34" charset="0"/>
            </a:endParaRPr>
          </a:p>
          <a:p>
            <a:pPr>
              <a:lnSpc>
                <a:spcPct val="80000"/>
              </a:lnSpc>
            </a:pPr>
            <a:endParaRPr lang="en-US" sz="2400" i="1" dirty="0" smtClean="0">
              <a:latin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400" dirty="0" smtClean="0">
                <a:latin typeface="Arial" pitchFamily="34" charset="0"/>
              </a:rPr>
              <a:t>Cryostats whose principal function is to store cryogenic fluids are frequently called </a:t>
            </a:r>
            <a:r>
              <a:rPr lang="en-US" sz="2400" i="1" dirty="0" err="1" smtClean="0">
                <a:latin typeface="Arial" pitchFamily="34" charset="0"/>
              </a:rPr>
              <a:t>Dewars</a:t>
            </a:r>
            <a:r>
              <a:rPr lang="en-US" sz="2400" dirty="0" smtClean="0">
                <a:latin typeface="Arial" pitchFamily="34" charset="0"/>
              </a:rPr>
              <a:t>. Named after the inventor of the vacuum flask and the first person to liquefy hydrogen</a:t>
            </a:r>
          </a:p>
        </p:txBody>
      </p:sp>
    </p:spTree>
    <p:extLst>
      <p:ext uri="{BB962C8B-B14F-4D97-AF65-F5344CB8AC3E}">
        <p14:creationId xmlns:p14="http://schemas.microsoft.com/office/powerpoint/2010/main" val="1136106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466" y="117476"/>
            <a:ext cx="8229600" cy="1143000"/>
          </a:xfrm>
        </p:spPr>
        <p:txBody>
          <a:bodyPr/>
          <a:lstStyle/>
          <a:p>
            <a:r>
              <a:rPr lang="en-US" sz="3200" dirty="0" smtClean="0"/>
              <a:t>Outline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466" y="1445405"/>
            <a:ext cx="8229600" cy="5054034"/>
          </a:xfrm>
        </p:spPr>
        <p:txBody>
          <a:bodyPr>
            <a:normAutofit/>
          </a:bodyPr>
          <a:lstStyle/>
          <a:p>
            <a:pPr marL="457200" indent="-457200">
              <a:lnSpc>
                <a:spcPct val="90000"/>
              </a:lnSpc>
              <a:buFont typeface="Arial"/>
              <a:buChar char="•"/>
            </a:pPr>
            <a:r>
              <a:rPr lang="en-US" sz="2600" dirty="0"/>
              <a:t>Introduction</a:t>
            </a:r>
          </a:p>
          <a:p>
            <a:pPr marL="457200" indent="-457200">
              <a:lnSpc>
                <a:spcPct val="90000"/>
              </a:lnSpc>
              <a:buFont typeface="Arial"/>
              <a:buChar char="•"/>
            </a:pPr>
            <a:r>
              <a:rPr lang="en-US" sz="2600" dirty="0"/>
              <a:t>Production of </a:t>
            </a:r>
            <a:r>
              <a:rPr lang="en-US" sz="2600" dirty="0" smtClean="0"/>
              <a:t>Cold</a:t>
            </a:r>
          </a:p>
          <a:p>
            <a:pPr marL="800100" lvl="1" indent="-342900">
              <a:lnSpc>
                <a:spcPct val="90000"/>
              </a:lnSpc>
              <a:buFont typeface="Arial"/>
              <a:buChar char="•"/>
            </a:pPr>
            <a:r>
              <a:rPr lang="en-US" sz="2100" dirty="0" smtClean="0"/>
              <a:t>Refrigerators </a:t>
            </a:r>
            <a:r>
              <a:rPr lang="en-US" sz="2100" dirty="0"/>
              <a:t>&amp; liquefiers</a:t>
            </a:r>
          </a:p>
          <a:p>
            <a:pPr marL="800100" lvl="1" indent="-342900">
              <a:lnSpc>
                <a:spcPct val="90000"/>
              </a:lnSpc>
              <a:buFont typeface="Arial"/>
              <a:buChar char="•"/>
            </a:pPr>
            <a:r>
              <a:rPr lang="en-US" sz="2100" dirty="0"/>
              <a:t>Carnot efficiency</a:t>
            </a:r>
          </a:p>
          <a:p>
            <a:pPr marL="800100" lvl="1" indent="-342900">
              <a:lnSpc>
                <a:spcPct val="90000"/>
              </a:lnSpc>
              <a:buFont typeface="Arial"/>
              <a:buChar char="•"/>
            </a:pPr>
            <a:r>
              <a:rPr lang="en-US" sz="2100" dirty="0"/>
              <a:t>Coefficient of </a:t>
            </a:r>
            <a:r>
              <a:rPr lang="en-US" sz="2100" dirty="0" smtClean="0"/>
              <a:t>performance</a:t>
            </a:r>
            <a:endParaRPr lang="en-US" sz="2100" dirty="0"/>
          </a:p>
          <a:p>
            <a:pPr marL="457200" indent="-457200">
              <a:lnSpc>
                <a:spcPct val="90000"/>
              </a:lnSpc>
              <a:buFont typeface="Arial"/>
              <a:buChar char="•"/>
            </a:pPr>
            <a:r>
              <a:rPr lang="en-US" sz="2600" dirty="0"/>
              <a:t>Maintenance of Cold</a:t>
            </a:r>
          </a:p>
          <a:p>
            <a:pPr marL="800100" lvl="1" indent="-342900">
              <a:lnSpc>
                <a:spcPct val="90000"/>
              </a:lnSpc>
              <a:buFont typeface="Arial"/>
              <a:buChar char="•"/>
            </a:pPr>
            <a:r>
              <a:rPr lang="en-US" sz="2100" dirty="0"/>
              <a:t>Cryostats and </a:t>
            </a:r>
            <a:r>
              <a:rPr lang="en-US" sz="2100" dirty="0" err="1"/>
              <a:t>cryomodules</a:t>
            </a:r>
            <a:endParaRPr lang="en-US" sz="2100" dirty="0"/>
          </a:p>
          <a:p>
            <a:pPr marL="800100" lvl="1" indent="-342900">
              <a:lnSpc>
                <a:spcPct val="90000"/>
              </a:lnSpc>
              <a:buFont typeface="Arial"/>
              <a:buChar char="•"/>
            </a:pPr>
            <a:r>
              <a:rPr lang="en-US" sz="2100" dirty="0"/>
              <a:t>Basic heat transfer mechanisms and guidelines for design</a:t>
            </a:r>
          </a:p>
          <a:p>
            <a:pPr marL="800100" lvl="1" indent="-342900">
              <a:lnSpc>
                <a:spcPct val="90000"/>
              </a:lnSpc>
              <a:buFont typeface="Arial"/>
              <a:buChar char="•"/>
            </a:pPr>
            <a:r>
              <a:rPr lang="en-US" sz="2100" dirty="0"/>
              <a:t>Example </a:t>
            </a:r>
            <a:r>
              <a:rPr lang="en-US" sz="2100" dirty="0" smtClean="0"/>
              <a:t>cryostat (ESS Elliptical cavity CM)</a:t>
            </a:r>
            <a:endParaRPr lang="en-US" sz="2100" dirty="0"/>
          </a:p>
          <a:p>
            <a:pPr marL="342900" indent="-342900">
              <a:lnSpc>
                <a:spcPct val="90000"/>
              </a:lnSpc>
              <a:buFont typeface="Arial"/>
              <a:buChar char="•"/>
            </a:pPr>
            <a:r>
              <a:rPr lang="en-US" sz="2600" dirty="0" smtClean="0"/>
              <a:t>Summary</a:t>
            </a:r>
            <a:endParaRPr lang="en-US" sz="2600" dirty="0"/>
          </a:p>
          <a:p>
            <a:pPr marL="342900" indent="-342900">
              <a:buFont typeface="Arial"/>
              <a:buChar char="•"/>
            </a:pPr>
            <a:endParaRPr lang="en-US" sz="2800" dirty="0"/>
          </a:p>
          <a:p>
            <a:pPr marL="342900" indent="-342900">
              <a:buFont typeface="Arial"/>
              <a:buChar char="•"/>
            </a:pPr>
            <a:endParaRPr lang="en-US" sz="2800" dirty="0" smtClean="0"/>
          </a:p>
          <a:p>
            <a:pPr marL="342900" indent="-342900">
              <a:buFont typeface="Arial"/>
              <a:buChar char="•"/>
            </a:pPr>
            <a:endParaRPr lang="en-US" sz="2800" dirty="0"/>
          </a:p>
          <a:p>
            <a:pPr marL="342900" indent="-342900">
              <a:buFont typeface="Arial"/>
              <a:buChar char="•"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923535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</a:rPr>
              <a:t>Cryostats</a:t>
            </a:r>
          </a:p>
        </p:txBody>
      </p:sp>
      <p:sp>
        <p:nvSpPr>
          <p:cNvPr id="21507" name="Content Placeholder 1"/>
          <p:cNvSpPr>
            <a:spLocks noGrp="1"/>
          </p:cNvSpPr>
          <p:nvPr>
            <p:ph idx="4294967295"/>
          </p:nvPr>
        </p:nvSpPr>
        <p:spPr>
          <a:xfrm>
            <a:off x="0" y="1524000"/>
            <a:ext cx="8915400" cy="2433638"/>
          </a:xfrm>
        </p:spPr>
        <p:txBody>
          <a:bodyPr/>
          <a:lstStyle/>
          <a:p>
            <a:pPr marL="342900" indent="-342900">
              <a:lnSpc>
                <a:spcPct val="70000"/>
              </a:lnSpc>
              <a:buFont typeface="Arial"/>
              <a:buChar char="•"/>
            </a:pPr>
            <a:r>
              <a:rPr lang="en-US" dirty="0" smtClean="0">
                <a:latin typeface="Arial" pitchFamily="34" charset="0"/>
              </a:rPr>
              <a:t>Cryostats are one of the technical building blocks of cryogenics</a:t>
            </a:r>
          </a:p>
          <a:p>
            <a:pPr marL="342900" indent="-342900">
              <a:lnSpc>
                <a:spcPct val="70000"/>
              </a:lnSpc>
              <a:buFont typeface="Arial"/>
              <a:buChar char="•"/>
            </a:pPr>
            <a:r>
              <a:rPr lang="en-US" dirty="0" smtClean="0">
                <a:latin typeface="Arial" pitchFamily="34" charset="0"/>
              </a:rPr>
              <a:t>Cryostat design involves many subtopics most of which we don’t have time to cover here:</a:t>
            </a:r>
          </a:p>
          <a:p>
            <a:pPr marL="800100" lvl="1" indent="-342900">
              <a:lnSpc>
                <a:spcPct val="70000"/>
              </a:lnSpc>
              <a:buFont typeface="Arial"/>
              <a:buChar char="•"/>
            </a:pPr>
            <a:r>
              <a:rPr lang="en-US" dirty="0" smtClean="0">
                <a:latin typeface="Arial" pitchFamily="34" charset="0"/>
              </a:rPr>
              <a:t>Development of requirements</a:t>
            </a:r>
          </a:p>
          <a:p>
            <a:pPr marL="800100" lvl="1" indent="-342900">
              <a:lnSpc>
                <a:spcPct val="70000"/>
              </a:lnSpc>
              <a:buFont typeface="Arial"/>
              <a:buChar char="•"/>
            </a:pPr>
            <a:r>
              <a:rPr lang="en-US" dirty="0" smtClean="0">
                <a:latin typeface="Arial" pitchFamily="34" charset="0"/>
              </a:rPr>
              <a:t>Materials selection</a:t>
            </a:r>
          </a:p>
          <a:p>
            <a:pPr marL="800100" lvl="1" indent="-342900">
              <a:lnSpc>
                <a:spcPct val="70000"/>
              </a:lnSpc>
              <a:buFont typeface="Arial"/>
              <a:buChar char="•"/>
            </a:pPr>
            <a:r>
              <a:rPr lang="en-US" dirty="0" smtClean="0">
                <a:latin typeface="Arial" pitchFamily="34" charset="0"/>
              </a:rPr>
              <a:t>Thermal insulation</a:t>
            </a:r>
          </a:p>
          <a:p>
            <a:pPr marL="800100" lvl="1" indent="-342900">
              <a:lnSpc>
                <a:spcPct val="70000"/>
              </a:lnSpc>
              <a:buFont typeface="Arial"/>
              <a:buChar char="•"/>
            </a:pPr>
            <a:r>
              <a:rPr lang="en-US" dirty="0" smtClean="0">
                <a:latin typeface="Arial" pitchFamily="34" charset="0"/>
              </a:rPr>
              <a:t>Support systems</a:t>
            </a:r>
          </a:p>
          <a:p>
            <a:pPr marL="800100" lvl="1" indent="-342900">
              <a:lnSpc>
                <a:spcPct val="70000"/>
              </a:lnSpc>
              <a:buFont typeface="Arial"/>
              <a:buChar char="•"/>
            </a:pPr>
            <a:r>
              <a:rPr lang="en-US" dirty="0" smtClean="0">
                <a:latin typeface="Arial" pitchFamily="34" charset="0"/>
              </a:rPr>
              <a:t>Safety</a:t>
            </a:r>
          </a:p>
          <a:p>
            <a:pPr marL="800100" lvl="1" indent="-342900">
              <a:lnSpc>
                <a:spcPct val="70000"/>
              </a:lnSpc>
              <a:buFont typeface="Arial"/>
              <a:buChar char="•"/>
            </a:pPr>
            <a:r>
              <a:rPr lang="en-US" dirty="0" smtClean="0">
                <a:latin typeface="Arial" pitchFamily="34" charset="0"/>
              </a:rPr>
              <a:t>Instrumentation</a:t>
            </a:r>
          </a:p>
          <a:p>
            <a:pPr lvl="1">
              <a:lnSpc>
                <a:spcPct val="70000"/>
              </a:lnSpc>
            </a:pPr>
            <a:endParaRPr lang="en-US" dirty="0" smtClean="0">
              <a:latin typeface="Arial" pitchFamily="34" charset="0"/>
            </a:endParaRPr>
          </a:p>
          <a:p>
            <a:pPr marL="342900" indent="-342900">
              <a:lnSpc>
                <a:spcPct val="70000"/>
              </a:lnSpc>
              <a:buFont typeface="Arial"/>
              <a:buChar char="•"/>
            </a:pPr>
            <a:r>
              <a:rPr lang="en-US" dirty="0" smtClean="0">
                <a:latin typeface="Arial" pitchFamily="34" charset="0"/>
              </a:rPr>
              <a:t>One of the best ways to learn about cryostat design is through examples</a:t>
            </a:r>
          </a:p>
          <a:p>
            <a:pPr marL="342900" indent="-342900">
              <a:lnSpc>
                <a:spcPct val="70000"/>
              </a:lnSpc>
              <a:buFont typeface="Arial"/>
              <a:buChar char="•"/>
            </a:pPr>
            <a:r>
              <a:rPr lang="en-US" dirty="0" smtClean="0">
                <a:latin typeface="Arial" pitchFamily="34" charset="0"/>
              </a:rPr>
              <a:t>There are many different types of cryostats with differing requirements</a:t>
            </a:r>
          </a:p>
          <a:p>
            <a:pPr marL="800100" lvl="1" indent="-342900">
              <a:lnSpc>
                <a:spcPct val="70000"/>
              </a:lnSpc>
              <a:buFont typeface="Arial"/>
              <a:buChar char="•"/>
            </a:pPr>
            <a:r>
              <a:rPr lang="en-US" dirty="0" smtClean="0">
                <a:latin typeface="Arial" pitchFamily="34" charset="0"/>
              </a:rPr>
              <a:t>The basic principles of cryostat design remain the same</a:t>
            </a:r>
          </a:p>
          <a:p>
            <a:pPr marL="800100" lvl="1" indent="-342900">
              <a:lnSpc>
                <a:spcPct val="70000"/>
              </a:lnSpc>
              <a:buFont typeface="Arial"/>
              <a:buChar char="•"/>
            </a:pPr>
            <a:r>
              <a:rPr lang="en-US" dirty="0" smtClean="0">
                <a:latin typeface="Arial" pitchFamily="34" charset="0"/>
              </a:rPr>
              <a:t>Before we can do anything else we have to define our requirements</a:t>
            </a:r>
          </a:p>
          <a:p>
            <a:pPr>
              <a:lnSpc>
                <a:spcPct val="70000"/>
              </a:lnSpc>
            </a:pPr>
            <a:endParaRPr lang="en-US" dirty="0" smtClean="0">
              <a:latin typeface="Arial" pitchFamily="34" charset="0"/>
            </a:endParaRPr>
          </a:p>
          <a:p>
            <a:pPr>
              <a:lnSpc>
                <a:spcPct val="70000"/>
              </a:lnSpc>
            </a:pPr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757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pitchFamily="34" charset="0"/>
              </a:rPr>
              <a:t>E158 LH</a:t>
            </a:r>
            <a:r>
              <a:rPr lang="en-US" baseline="-25000" smtClean="0">
                <a:latin typeface="Arial" pitchFamily="34" charset="0"/>
              </a:rPr>
              <a:t>2</a:t>
            </a:r>
            <a:r>
              <a:rPr lang="en-US" smtClean="0">
                <a:latin typeface="Arial" pitchFamily="34" charset="0"/>
              </a:rPr>
              <a:t> Target Cryostat</a:t>
            </a:r>
          </a:p>
        </p:txBody>
      </p:sp>
      <p:pic>
        <p:nvPicPr>
          <p:cNvPr id="22534" name="Picture 7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1524000"/>
            <a:ext cx="3937000" cy="5027613"/>
          </a:xfrm>
          <a:noFill/>
        </p:spPr>
      </p:pic>
      <p:pic>
        <p:nvPicPr>
          <p:cNvPr id="22535" name="Picture 8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21225" y="1927225"/>
            <a:ext cx="4422775" cy="3316288"/>
          </a:xfrm>
          <a:noFill/>
        </p:spPr>
      </p:pic>
    </p:spTree>
    <p:extLst>
      <p:ext uri="{BB962C8B-B14F-4D97-AF65-F5344CB8AC3E}">
        <p14:creationId xmlns:p14="http://schemas.microsoft.com/office/powerpoint/2010/main" val="3309992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pitchFamily="34" charset="0"/>
              </a:rPr>
              <a:t>Cryostat Requirements</a:t>
            </a:r>
          </a:p>
        </p:txBody>
      </p:sp>
      <p:sp>
        <p:nvSpPr>
          <p:cNvPr id="23554" name="Content Placeholder 8"/>
          <p:cNvSpPr>
            <a:spLocks noGrp="1"/>
          </p:cNvSpPr>
          <p:nvPr>
            <p:ph idx="4294967295"/>
          </p:nvPr>
        </p:nvSpPr>
        <p:spPr>
          <a:xfrm>
            <a:off x="6018" y="1447800"/>
            <a:ext cx="8991600" cy="5027613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buFont typeface="Arial"/>
              <a:buChar char="•"/>
            </a:pPr>
            <a:r>
              <a:rPr lang="en-US" sz="2400" dirty="0" smtClean="0">
                <a:latin typeface="Arial" pitchFamily="34" charset="0"/>
              </a:rPr>
              <a:t>Maximum allowable heat leak at various temperature levels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>
                <a:latin typeface="Arial" pitchFamily="34" charset="0"/>
              </a:rPr>
              <a:t>This may be driven by the number of cryostats to be built as well as by the impact of large dynamic heat loads (SCRF or target cryostats)</a:t>
            </a:r>
          </a:p>
          <a:p>
            <a:pPr marL="342900" indent="-342900">
              <a:lnSpc>
                <a:spcPct val="100000"/>
              </a:lnSpc>
              <a:buFont typeface="Arial"/>
              <a:buChar char="•"/>
            </a:pPr>
            <a:r>
              <a:rPr lang="en-US" sz="2400" dirty="0" smtClean="0">
                <a:latin typeface="Arial" pitchFamily="34" charset="0"/>
              </a:rPr>
              <a:t>Alignment  and vibration requirements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>
                <a:latin typeface="Arial" pitchFamily="34" charset="0"/>
              </a:rPr>
              <a:t>Impact of thermal cycles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>
                <a:latin typeface="Arial" pitchFamily="34" charset="0"/>
              </a:rPr>
              <a:t>Need to adjust alignment when cold or under vacuum?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>
                <a:latin typeface="Arial" pitchFamily="34" charset="0"/>
              </a:rPr>
              <a:t>Alignment tolerances can be quite tight (TESLA : 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>
                <a:latin typeface="Arial" pitchFamily="34" charset="0"/>
              </a:rPr>
              <a:t>+/- 0.5 mm for cavities and +/- 0.3 mm for SC magnets)</a:t>
            </a:r>
          </a:p>
          <a:p>
            <a:pPr marL="342900" indent="-342900">
              <a:lnSpc>
                <a:spcPct val="100000"/>
              </a:lnSpc>
              <a:buFont typeface="Arial"/>
              <a:buChar char="•"/>
            </a:pPr>
            <a:r>
              <a:rPr lang="en-US" sz="2400" dirty="0" smtClean="0">
                <a:latin typeface="Arial" pitchFamily="34" charset="0"/>
              </a:rPr>
              <a:t>Number of feed </a:t>
            </a:r>
            <a:r>
              <a:rPr lang="en-US" sz="2400" dirty="0" err="1" smtClean="0">
                <a:latin typeface="Arial" pitchFamily="34" charset="0"/>
              </a:rPr>
              <a:t>throughs</a:t>
            </a:r>
            <a:r>
              <a:rPr lang="en-US" sz="2400" dirty="0" smtClean="0">
                <a:latin typeface="Arial" pitchFamily="34" charset="0"/>
              </a:rPr>
              <a:t> for power, instrumentation, cryogenic fluid flows, external manipulators</a:t>
            </a:r>
          </a:p>
        </p:txBody>
      </p:sp>
    </p:spTree>
    <p:extLst>
      <p:ext uri="{BB962C8B-B14F-4D97-AF65-F5344CB8AC3E}">
        <p14:creationId xmlns:p14="http://schemas.microsoft.com/office/powerpoint/2010/main" val="2548917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pitchFamily="34" charset="0"/>
              </a:rPr>
              <a:t>Cryostat Requirements</a:t>
            </a:r>
          </a:p>
        </p:txBody>
      </p:sp>
      <p:sp>
        <p:nvSpPr>
          <p:cNvPr id="24578" name="Content Placeholder 8"/>
          <p:cNvSpPr>
            <a:spLocks noGrp="1"/>
          </p:cNvSpPr>
          <p:nvPr>
            <p:ph idx="4294967295"/>
          </p:nvPr>
        </p:nvSpPr>
        <p:spPr>
          <a:xfrm>
            <a:off x="15757" y="1524000"/>
            <a:ext cx="8991600" cy="5027613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Arial" pitchFamily="34" charset="0"/>
              </a:rPr>
              <a:t>Safety requirements (relief valves/burst discs)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>
                <a:latin typeface="Arial" pitchFamily="34" charset="0"/>
              </a:rPr>
              <a:t>Design safety in from the start. Not as an add on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Arial" pitchFamily="34" charset="0"/>
              </a:rPr>
              <a:t>Size and weight 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>
                <a:latin typeface="Arial" pitchFamily="34" charset="0"/>
              </a:rPr>
              <a:t>Particularly important in space systems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Arial" pitchFamily="34" charset="0"/>
              </a:rPr>
              <a:t>Instrumentation required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>
                <a:latin typeface="Arial" pitchFamily="34" charset="0"/>
              </a:rPr>
              <a:t>Difference between prototype and mass production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Arial" pitchFamily="34" charset="0"/>
              </a:rPr>
              <a:t>Ease of access to cryostat components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Arial" pitchFamily="34" charset="0"/>
              </a:rPr>
              <a:t>Existing code requirements (e.g. TUV or ASME)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Arial" pitchFamily="34" charset="0"/>
              </a:rPr>
              <a:t>Need, if any, for optical windows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Arial" pitchFamily="34" charset="0"/>
              </a:rPr>
              <a:t>Presence of ionizing radiation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800" dirty="0" smtClean="0">
              <a:latin typeface="Arial" pitchFamily="34" charset="0"/>
            </a:endParaRPr>
          </a:p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705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pitchFamily="34" charset="0"/>
              </a:rPr>
              <a:t>Cryostat Requirements</a:t>
            </a:r>
          </a:p>
        </p:txBody>
      </p:sp>
      <p:sp>
        <p:nvSpPr>
          <p:cNvPr id="25602" name="Content Placeholder 8"/>
          <p:cNvSpPr>
            <a:spLocks noGrp="1"/>
          </p:cNvSpPr>
          <p:nvPr>
            <p:ph idx="4294967295"/>
          </p:nvPr>
        </p:nvSpPr>
        <p:spPr>
          <a:xfrm>
            <a:off x="0" y="1600200"/>
            <a:ext cx="8991600" cy="5027613"/>
          </a:xfrm>
        </p:spPr>
        <p:txBody>
          <a:bodyPr/>
          <a:lstStyle/>
          <a:p>
            <a:pPr marL="342900" indent="-342900">
              <a:buFont typeface="Arial"/>
              <a:buChar char="•"/>
              <a:defRPr/>
            </a:pPr>
            <a:r>
              <a:rPr lang="en-US" sz="2400" dirty="0" smtClean="0">
                <a:latin typeface="Arial" pitchFamily="34" charset="0"/>
                <a:ea typeface="MS PGothic" pitchFamily="34" charset="-128"/>
              </a:rPr>
              <a:t>Expected cryostat life time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sz="2400" dirty="0" smtClean="0">
                <a:latin typeface="Arial" pitchFamily="34" charset="0"/>
                <a:ea typeface="MS PGothic" pitchFamily="34" charset="-128"/>
              </a:rPr>
              <a:t>Will this be a one of a kind device or something to be mass produced?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sz="2400" dirty="0" smtClean="0">
                <a:latin typeface="Arial" pitchFamily="34" charset="0"/>
                <a:ea typeface="MS PGothic" pitchFamily="34" charset="-128"/>
              </a:rPr>
              <a:t>Schedule and Cost</a:t>
            </a:r>
          </a:p>
          <a:p>
            <a:pPr marL="800100" lvl="1" indent="-342900">
              <a:buFont typeface="Arial"/>
              <a:buChar char="•"/>
              <a:defRPr/>
            </a:pPr>
            <a:r>
              <a:rPr lang="en-US" sz="2400" dirty="0" smtClean="0">
                <a:latin typeface="Arial" pitchFamily="34" charset="0"/>
                <a:ea typeface="MS PGothic" pitchFamily="34" charset="-128"/>
              </a:rPr>
              <a:t>This should be considered from the beginning</a:t>
            </a:r>
          </a:p>
          <a:p>
            <a:pPr lvl="1">
              <a:defRPr/>
            </a:pPr>
            <a:endParaRPr lang="en-US" sz="2400" dirty="0" smtClean="0">
              <a:latin typeface="Arial" pitchFamily="34" charset="0"/>
              <a:ea typeface="MS PGothic" pitchFamily="34" charset="-128"/>
            </a:endParaRPr>
          </a:p>
          <a:p>
            <a:pPr lvl="1">
              <a:defRPr/>
            </a:pPr>
            <a:endParaRPr lang="en-US" sz="2400" dirty="0" smtClean="0">
              <a:latin typeface="Arial" pitchFamily="34" charset="0"/>
              <a:ea typeface="MS PGothic" pitchFamily="34" charset="-128"/>
            </a:endParaRPr>
          </a:p>
          <a:p>
            <a:pPr marL="182563" lvl="1" indent="-182563" algn="ctr">
              <a:spcBef>
                <a:spcPts val="1200"/>
              </a:spcBef>
              <a:buFont typeface="Arial" pitchFamily="34" charset="0"/>
              <a:buNone/>
              <a:defRPr/>
            </a:pPr>
            <a:r>
              <a:rPr lang="en-US" sz="3200" dirty="0" smtClean="0">
                <a:solidFill>
                  <a:srgbClr val="FF3300"/>
                </a:solidFill>
                <a:latin typeface="Arial" pitchFamily="34" charset="0"/>
                <a:ea typeface="MS PGothic" pitchFamily="34" charset="-128"/>
              </a:rPr>
              <a:t>All Design is Compromise</a:t>
            </a:r>
            <a:endParaRPr lang="en-US" dirty="0" smtClean="0">
              <a:latin typeface="Arial" pitchFamily="34" charset="0"/>
              <a:ea typeface="MS PGothic" pitchFamily="34" charset="-128"/>
            </a:endParaRPr>
          </a:p>
          <a:p>
            <a:pPr algn="ctr">
              <a:buFont typeface="Wingdings" pitchFamily="2" charset="2"/>
              <a:buNone/>
              <a:defRPr/>
            </a:pPr>
            <a:endParaRPr lang="en-US" sz="2400" dirty="0" smtClean="0">
              <a:latin typeface="Arial" pitchFamily="34" charset="0"/>
              <a:ea typeface="MS PGothic" pitchFamily="34" charset="-128"/>
            </a:endParaRPr>
          </a:p>
          <a:p>
            <a:pPr>
              <a:defRPr/>
            </a:pPr>
            <a:endParaRPr lang="en-US" sz="2600" dirty="0" smtClean="0">
              <a:latin typeface="Arial" pitchFamily="34" charset="0"/>
              <a:ea typeface="MS PGothic" pitchFamily="34" charset="-128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800" dirty="0" smtClean="0">
              <a:latin typeface="Arial" pitchFamily="34" charset="0"/>
              <a:ea typeface="MS PGothic" pitchFamily="34" charset="-128"/>
            </a:endParaRPr>
          </a:p>
          <a:p>
            <a:pPr>
              <a:defRPr/>
            </a:pPr>
            <a:endParaRPr lang="en-US" dirty="0" smtClean="0">
              <a:latin typeface="Arial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20466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Thermal Insulation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4294967295"/>
          </p:nvPr>
        </p:nvSpPr>
        <p:spPr>
          <a:xfrm>
            <a:off x="0" y="1524000"/>
            <a:ext cx="8995205" cy="4951413"/>
          </a:xfrm>
        </p:spPr>
        <p:txBody>
          <a:bodyPr/>
          <a:lstStyle/>
          <a:p>
            <a:pPr marL="342900" indent="-342900">
              <a:lnSpc>
                <a:spcPct val="80000"/>
              </a:lnSpc>
              <a:buFont typeface="Arial"/>
              <a:buChar char="•"/>
            </a:pPr>
            <a:r>
              <a:rPr lang="en-US" sz="2400" dirty="0" smtClean="0"/>
              <a:t>This is key to proper cryostat design</a:t>
            </a:r>
            <a:endParaRPr lang="en-US" dirty="0" smtClean="0"/>
          </a:p>
          <a:p>
            <a:pPr marL="342900" indent="-342900">
              <a:lnSpc>
                <a:spcPct val="80000"/>
              </a:lnSpc>
              <a:buFont typeface="Arial"/>
              <a:buChar char="•"/>
            </a:pPr>
            <a:r>
              <a:rPr lang="en-US" sz="2400" dirty="0" smtClean="0"/>
              <a:t>The effort and cost expended on this problem are driven by cryostat requirements:</a:t>
            </a:r>
          </a:p>
          <a:p>
            <a:pPr marL="800100" lvl="1" indent="-342900">
              <a:lnSpc>
                <a:spcPct val="80000"/>
              </a:lnSpc>
              <a:buFont typeface="Arial"/>
              <a:buChar char="•"/>
            </a:pPr>
            <a:r>
              <a:rPr lang="en-US" dirty="0" smtClean="0"/>
              <a:t>Dynamic vs. static heat loads</a:t>
            </a:r>
          </a:p>
          <a:p>
            <a:pPr marL="800100" lvl="1" indent="-342900">
              <a:lnSpc>
                <a:spcPct val="80000"/>
              </a:lnSpc>
              <a:buFont typeface="Arial"/>
              <a:buChar char="•"/>
            </a:pPr>
            <a:r>
              <a:rPr lang="en-US" dirty="0" smtClean="0"/>
              <a:t>Number of cryostats </a:t>
            </a:r>
          </a:p>
          <a:p>
            <a:pPr marL="800100" lvl="1" indent="-342900">
              <a:lnSpc>
                <a:spcPct val="80000"/>
              </a:lnSpc>
              <a:buFont typeface="Arial"/>
              <a:buChar char="•"/>
            </a:pPr>
            <a:r>
              <a:rPr lang="en-US" dirty="0" smtClean="0"/>
              <a:t>Operational lifetime &amp; ability to refill cryostats (e.g. space systems)</a:t>
            </a:r>
          </a:p>
          <a:p>
            <a:pPr marL="800100" lvl="1" indent="-342900">
              <a:lnSpc>
                <a:spcPct val="80000"/>
              </a:lnSpc>
              <a:buFont typeface="Arial"/>
              <a:buChar char="•"/>
            </a:pPr>
            <a:endParaRPr lang="en-US" dirty="0"/>
          </a:p>
          <a:p>
            <a:pPr lvl="1">
              <a:lnSpc>
                <a:spcPct val="80000"/>
              </a:lnSpc>
            </a:pPr>
            <a:endParaRPr lang="en-US" dirty="0" smtClean="0"/>
          </a:p>
          <a:p>
            <a:pPr marL="342900" indent="-342900">
              <a:lnSpc>
                <a:spcPct val="80000"/>
              </a:lnSpc>
              <a:buFont typeface="Arial"/>
              <a:buChar char="•"/>
            </a:pPr>
            <a:r>
              <a:rPr lang="en-US" sz="2400" dirty="0" smtClean="0"/>
              <a:t>Lowest possible static heat leak isn’t always the best answer </a:t>
            </a:r>
          </a:p>
          <a:p>
            <a:pPr marL="342900" indent="-342900">
              <a:lnSpc>
                <a:spcPct val="80000"/>
              </a:lnSpc>
              <a:buFont typeface="Arial"/>
              <a:buChar char="•"/>
            </a:pPr>
            <a:r>
              <a:rPr lang="en-US" sz="2400" u="sng" dirty="0" smtClean="0"/>
              <a:t>It is thermodynamically best to intercept heat leaks at the warmest temperature practical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275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pitchFamily="34" charset="0"/>
                <a:ea typeface="ＭＳ Ｐゴシック" pitchFamily="34" charset="-128"/>
              </a:rPr>
              <a:t>Three Ways to Transfer Heat</a:t>
            </a:r>
          </a:p>
        </p:txBody>
      </p:sp>
      <p:sp>
        <p:nvSpPr>
          <p:cNvPr id="12290" name="Content Placeholder 11"/>
          <p:cNvSpPr>
            <a:spLocks noGrp="1"/>
          </p:cNvSpPr>
          <p:nvPr>
            <p:ph idx="1"/>
          </p:nvPr>
        </p:nvSpPr>
        <p:spPr>
          <a:xfrm>
            <a:off x="457200" y="1600200"/>
            <a:ext cx="6536399" cy="4038981"/>
          </a:xfrm>
        </p:spPr>
        <p:txBody>
          <a:bodyPr/>
          <a:lstStyle/>
          <a:p>
            <a:r>
              <a:rPr lang="en-US" sz="2000" dirty="0" smtClean="0">
                <a:latin typeface="Arial" pitchFamily="34" charset="0"/>
                <a:ea typeface="ＭＳ Ｐゴシック" pitchFamily="34" charset="-128"/>
              </a:rPr>
              <a:t>Conduction</a:t>
            </a:r>
          </a:p>
          <a:p>
            <a:pPr lvl="1"/>
            <a:r>
              <a:rPr lang="en-US" sz="1800" dirty="0" smtClean="0">
                <a:latin typeface="Arial" pitchFamily="34" charset="0"/>
                <a:ea typeface="ＭＳ Ｐゴシック" pitchFamily="34" charset="-128"/>
              </a:rPr>
              <a:t>Heat transfer through solid material</a:t>
            </a:r>
          </a:p>
          <a:p>
            <a:r>
              <a:rPr lang="en-US" sz="2000" dirty="0" smtClean="0">
                <a:latin typeface="Arial" pitchFamily="34" charset="0"/>
                <a:ea typeface="ＭＳ Ｐゴシック" pitchFamily="34" charset="-128"/>
              </a:rPr>
              <a:t>Convection</a:t>
            </a:r>
          </a:p>
          <a:p>
            <a:pPr lvl="1"/>
            <a:r>
              <a:rPr lang="en-US" sz="1800" dirty="0" smtClean="0">
                <a:latin typeface="Arial" pitchFamily="34" charset="0"/>
                <a:ea typeface="ＭＳ Ｐゴシック" pitchFamily="34" charset="-128"/>
              </a:rPr>
              <a:t>Heat transfer via a moving fluid</a:t>
            </a:r>
          </a:p>
          <a:p>
            <a:pPr lvl="2"/>
            <a:r>
              <a:rPr lang="en-US" sz="1800" dirty="0" smtClean="0">
                <a:latin typeface="Arial" pitchFamily="34" charset="0"/>
                <a:ea typeface="ヒラギノ角ゴ Pro W3"/>
                <a:cs typeface="ヒラギノ角ゴ Pro W3"/>
              </a:rPr>
              <a:t>Natural  or free convection – motion caused by gravity (i.e. density changes)</a:t>
            </a:r>
          </a:p>
          <a:p>
            <a:pPr lvl="2"/>
            <a:r>
              <a:rPr lang="en-US" sz="1800" dirty="0" smtClean="0">
                <a:latin typeface="Arial" pitchFamily="34" charset="0"/>
                <a:ea typeface="ヒラギノ角ゴ Pro W3"/>
                <a:cs typeface="ヒラギノ角ゴ Pro W3"/>
              </a:rPr>
              <a:t>Forced – motion caused by external force such as a pump</a:t>
            </a:r>
          </a:p>
          <a:p>
            <a:r>
              <a:rPr lang="en-US" sz="2000" dirty="0" smtClean="0">
                <a:latin typeface="Arial" pitchFamily="34" charset="0"/>
                <a:ea typeface="ＭＳ Ｐゴシック" pitchFamily="34" charset="-128"/>
              </a:rPr>
              <a:t>Radiation</a:t>
            </a:r>
          </a:p>
          <a:p>
            <a:pPr lvl="1"/>
            <a:r>
              <a:rPr lang="en-US" sz="1800" dirty="0" smtClean="0">
                <a:latin typeface="Arial" pitchFamily="34" charset="0"/>
                <a:ea typeface="ＭＳ Ｐゴシック" pitchFamily="34" charset="-128"/>
              </a:rPr>
              <a:t>Heat transferred by electromagnetic radiation/photons</a:t>
            </a:r>
          </a:p>
          <a:p>
            <a:r>
              <a:rPr lang="en-US" sz="2000" dirty="0" smtClean="0">
                <a:latin typeface="Arial" pitchFamily="34" charset="0"/>
                <a:ea typeface="ＭＳ Ｐゴシック" pitchFamily="34" charset="-128"/>
              </a:rPr>
              <a:t>There is no such thing as a perfect insulator – though we can design systems with very small heat leaks</a:t>
            </a:r>
          </a:p>
          <a:p>
            <a:r>
              <a:rPr lang="en-US" sz="2000" dirty="0" smtClean="0">
                <a:latin typeface="Arial" pitchFamily="34" charset="0"/>
                <a:ea typeface="ＭＳ Ｐゴシック" pitchFamily="34" charset="-128"/>
              </a:rPr>
              <a:t>All matter above 0 K radiate heat</a:t>
            </a:r>
          </a:p>
          <a:p>
            <a:endParaRPr lang="en-US" sz="2000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9140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Conduction Heat Transfer</a:t>
            </a:r>
          </a:p>
        </p:txBody>
      </p:sp>
      <p:sp>
        <p:nvSpPr>
          <p:cNvPr id="13314" name="Content Placeholder 1"/>
          <p:cNvSpPr>
            <a:spLocks noGrp="1"/>
          </p:cNvSpPr>
          <p:nvPr>
            <p:ph idx="1"/>
          </p:nvPr>
        </p:nvSpPr>
        <p:spPr>
          <a:xfrm>
            <a:off x="457200" y="1456668"/>
            <a:ext cx="8394936" cy="4038981"/>
          </a:xfrm>
        </p:spPr>
        <p:txBody>
          <a:bodyPr/>
          <a:lstStyle/>
          <a:p>
            <a:r>
              <a:rPr lang="en-US" sz="2200" dirty="0" smtClean="0">
                <a:latin typeface="Arial" pitchFamily="34" charset="0"/>
                <a:ea typeface="ＭＳ Ｐゴシック" pitchFamily="34" charset="-128"/>
              </a:rPr>
              <a:t>Fundamental Equation – The Fourier Law in one dimension</a:t>
            </a:r>
            <a:endParaRPr lang="en-US" dirty="0" smtClean="0">
              <a:latin typeface="Arial" pitchFamily="34" charset="0"/>
              <a:ea typeface="ＭＳ Ｐゴシック" pitchFamily="34" charset="-128"/>
            </a:endParaRPr>
          </a:p>
          <a:p>
            <a:pPr>
              <a:buNone/>
            </a:pPr>
            <a:endParaRPr lang="en-US" dirty="0" smtClean="0">
              <a:latin typeface="Arial" pitchFamily="34" charset="0"/>
              <a:ea typeface="ＭＳ Ｐゴシック" pitchFamily="34" charset="-128"/>
            </a:endParaRPr>
          </a:p>
          <a:p>
            <a:r>
              <a:rPr lang="en-US" sz="2200" dirty="0" smtClean="0">
                <a:latin typeface="Arial" pitchFamily="34" charset="0"/>
                <a:ea typeface="ＭＳ Ｐゴシック" pitchFamily="34" charset="-128"/>
              </a:rPr>
              <a:t>If we assume constant cross section we get:</a:t>
            </a:r>
            <a:endParaRPr lang="en-US" dirty="0" smtClean="0">
              <a:latin typeface="Arial" pitchFamily="34" charset="0"/>
              <a:ea typeface="ＭＳ Ｐゴシック" pitchFamily="34" charset="-128"/>
            </a:endParaRPr>
          </a:p>
          <a:p>
            <a:pPr>
              <a:buFont typeface="Wingdings" pitchFamily="2" charset="2"/>
              <a:buNone/>
            </a:pPr>
            <a:endParaRPr lang="en-US" dirty="0" smtClean="0">
              <a:latin typeface="Arial" pitchFamily="34" charset="0"/>
              <a:ea typeface="ＭＳ Ｐゴシック" pitchFamily="34" charset="-128"/>
            </a:endParaRPr>
          </a:p>
          <a:p>
            <a:endParaRPr lang="en-US" sz="2200" dirty="0" smtClean="0">
              <a:latin typeface="Arial" pitchFamily="34" charset="0"/>
              <a:ea typeface="ＭＳ Ｐゴシック" pitchFamily="34" charset="-128"/>
            </a:endParaRPr>
          </a:p>
          <a:p>
            <a:r>
              <a:rPr lang="en-US" sz="2200" dirty="0" smtClean="0">
                <a:latin typeface="Arial" pitchFamily="34" charset="0"/>
                <a:ea typeface="ＭＳ Ｐゴシック" pitchFamily="34" charset="-128"/>
              </a:rPr>
              <a:t>Reduce conduction heat leak by:</a:t>
            </a:r>
          </a:p>
          <a:p>
            <a:pPr lvl="1"/>
            <a:r>
              <a:rPr lang="en-US" sz="1800" dirty="0" smtClean="0">
                <a:latin typeface="Arial" pitchFamily="34" charset="0"/>
                <a:ea typeface="ＭＳ Ｐゴシック" pitchFamily="34" charset="-128"/>
              </a:rPr>
              <a:t>Low conductivity material: make K(T) small</a:t>
            </a:r>
          </a:p>
          <a:p>
            <a:pPr lvl="1"/>
            <a:r>
              <a:rPr lang="en-US" sz="1800" dirty="0" smtClean="0">
                <a:latin typeface="Arial" pitchFamily="34" charset="0"/>
                <a:ea typeface="ＭＳ Ｐゴシック" pitchFamily="34" charset="-128"/>
              </a:rPr>
              <a:t>Reduce cross sectional area: make A small</a:t>
            </a:r>
          </a:p>
          <a:p>
            <a:pPr lvl="1"/>
            <a:r>
              <a:rPr lang="en-US" sz="1800" dirty="0" smtClean="0">
                <a:latin typeface="Arial" pitchFamily="34" charset="0"/>
                <a:ea typeface="ＭＳ Ｐゴシック" pitchFamily="34" charset="-128"/>
              </a:rPr>
              <a:t>Increase length: make L large</a:t>
            </a:r>
          </a:p>
          <a:p>
            <a:pPr lvl="1"/>
            <a:r>
              <a:rPr lang="en-US" sz="1800" dirty="0" smtClean="0">
                <a:latin typeface="Arial" pitchFamily="34" charset="0"/>
                <a:ea typeface="ＭＳ Ｐゴシック" pitchFamily="34" charset="-128"/>
              </a:rPr>
              <a:t>For a given T</a:t>
            </a:r>
            <a:r>
              <a:rPr lang="en-US" sz="1800" baseline="-25000" dirty="0" smtClean="0">
                <a:latin typeface="Arial" pitchFamily="34" charset="0"/>
                <a:ea typeface="ＭＳ Ｐゴシック" pitchFamily="34" charset="-128"/>
              </a:rPr>
              <a:t>C</a:t>
            </a:r>
            <a:r>
              <a:rPr lang="en-US" sz="1800" dirty="0" smtClean="0">
                <a:latin typeface="Arial" pitchFamily="34" charset="0"/>
                <a:ea typeface="ＭＳ Ｐゴシック" pitchFamily="34" charset="-128"/>
              </a:rPr>
              <a:t> make T</a:t>
            </a:r>
            <a:r>
              <a:rPr lang="en-US" sz="1800" baseline="-25000" dirty="0" smtClean="0">
                <a:latin typeface="Arial" pitchFamily="34" charset="0"/>
                <a:ea typeface="ＭＳ Ｐゴシック" pitchFamily="34" charset="-128"/>
              </a:rPr>
              <a:t>H</a:t>
            </a:r>
            <a:r>
              <a:rPr lang="en-US" sz="1800" dirty="0" smtClean="0">
                <a:latin typeface="Arial" pitchFamily="34" charset="0"/>
                <a:ea typeface="ＭＳ Ｐゴシック" pitchFamily="34" charset="-128"/>
              </a:rPr>
              <a:t> smaller: i.e. use intermediate temperature heat intercepts</a:t>
            </a:r>
          </a:p>
          <a:p>
            <a:pPr>
              <a:buNone/>
            </a:pPr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  <p:graphicFrame>
        <p:nvGraphicFramePr>
          <p:cNvPr id="1331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7380748"/>
              </p:ext>
            </p:extLst>
          </p:nvPr>
        </p:nvGraphicFramePr>
        <p:xfrm>
          <a:off x="2817075" y="1775958"/>
          <a:ext cx="2335213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0" name="Equation" r:id="rId3" imgW="1205977" imgH="393529" progId="Equation.3">
                  <p:embed/>
                </p:oleObj>
              </mc:Choice>
              <mc:Fallback>
                <p:oleObj name="Equation" r:id="rId3" imgW="1205977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7075" y="1775958"/>
                        <a:ext cx="2335213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3865470"/>
              </p:ext>
            </p:extLst>
          </p:nvPr>
        </p:nvGraphicFramePr>
        <p:xfrm>
          <a:off x="2849442" y="2934083"/>
          <a:ext cx="26162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1" name="Equation" r:id="rId5" imgW="1307532" imgH="495085" progId="Equation.3">
                  <p:embed/>
                </p:oleObj>
              </mc:Choice>
              <mc:Fallback>
                <p:oleObj name="Equation" r:id="rId5" imgW="1307532" imgH="49508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9442" y="2934083"/>
                        <a:ext cx="2616200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35414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Arial" pitchFamily="34" charset="0"/>
                <a:ea typeface="ＭＳ Ｐゴシック" pitchFamily="34" charset="-128"/>
              </a:rPr>
              <a:t>Design Example </a:t>
            </a:r>
            <a:br>
              <a:rPr lang="en-US" sz="2800" dirty="0" smtClean="0">
                <a:latin typeface="Arial" pitchFamily="34" charset="0"/>
                <a:ea typeface="ＭＳ Ｐゴシック" pitchFamily="34" charset="-128"/>
              </a:rPr>
            </a:br>
            <a:r>
              <a:rPr lang="en-US" sz="2800" dirty="0" smtClean="0">
                <a:latin typeface="Arial" pitchFamily="34" charset="0"/>
                <a:ea typeface="ＭＳ Ｐゴシック" pitchFamily="34" charset="-128"/>
              </a:rPr>
              <a:t>ILC Cryomodule Support Post</a:t>
            </a:r>
          </a:p>
        </p:txBody>
      </p:sp>
      <p:pic>
        <p:nvPicPr>
          <p:cNvPr id="14343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9008" r="19008"/>
          <a:stretch>
            <a:fillRect/>
          </a:stretch>
        </p:blipFill>
        <p:spPr>
          <a:xfrm>
            <a:off x="231663" y="1612118"/>
            <a:ext cx="5169423" cy="3194297"/>
          </a:xfrm>
          <a:noFill/>
        </p:spPr>
      </p:pic>
      <p:sp>
        <p:nvSpPr>
          <p:cNvPr id="14339" name="Content Placeholder 9"/>
          <p:cNvSpPr>
            <a:spLocks noGrp="1"/>
          </p:cNvSpPr>
          <p:nvPr>
            <p:ph idx="4294967295"/>
          </p:nvPr>
        </p:nvSpPr>
        <p:spPr>
          <a:xfrm>
            <a:off x="578914" y="4640344"/>
            <a:ext cx="4357568" cy="2081131"/>
          </a:xfrm>
        </p:spPr>
        <p:txBody>
          <a:bodyPr/>
          <a:lstStyle/>
          <a:p>
            <a:r>
              <a:rPr lang="en-US" sz="2000" dirty="0" smtClean="0">
                <a:latin typeface="Arial" pitchFamily="34" charset="0"/>
                <a:ea typeface="ＭＳ Ｐゴシック" pitchFamily="34" charset="-128"/>
              </a:rPr>
              <a:t>Total Heat Leak (conduction &amp; radiation)</a:t>
            </a:r>
          </a:p>
          <a:p>
            <a:pPr lvl="1"/>
            <a:r>
              <a:rPr lang="en-US" sz="2000" dirty="0" smtClean="0">
                <a:latin typeface="Arial" pitchFamily="34" charset="0"/>
                <a:ea typeface="ＭＳ Ｐゴシック" pitchFamily="34" charset="-128"/>
              </a:rPr>
              <a:t>70 K  - 10.5 W</a:t>
            </a:r>
          </a:p>
          <a:p>
            <a:pPr lvl="1"/>
            <a:r>
              <a:rPr lang="en-US" sz="2000" dirty="0" smtClean="0">
                <a:latin typeface="Arial" pitchFamily="34" charset="0"/>
                <a:ea typeface="ＭＳ Ｐゴシック" pitchFamily="34" charset="-128"/>
              </a:rPr>
              <a:t>5 K  - 0.9 W</a:t>
            </a:r>
          </a:p>
          <a:p>
            <a:pPr lvl="1"/>
            <a:r>
              <a:rPr lang="en-US" sz="2000" dirty="0" smtClean="0">
                <a:latin typeface="Arial" pitchFamily="34" charset="0"/>
                <a:ea typeface="ＭＳ Ｐゴシック" pitchFamily="34" charset="-128"/>
              </a:rPr>
              <a:t>2 K -  0.03 W</a:t>
            </a:r>
          </a:p>
          <a:p>
            <a:r>
              <a:rPr lang="en-US" sz="2000" dirty="0" smtClean="0">
                <a:latin typeface="Arial" pitchFamily="34" charset="0"/>
                <a:ea typeface="ＭＳ Ｐゴシック" pitchFamily="34" charset="-128"/>
              </a:rPr>
              <a:t>Can support up to 50 </a:t>
            </a:r>
            <a:r>
              <a:rPr lang="en-US" sz="2000" dirty="0" err="1" smtClean="0">
                <a:latin typeface="Arial" pitchFamily="34" charset="0"/>
                <a:ea typeface="ＭＳ Ｐゴシック" pitchFamily="34" charset="-128"/>
              </a:rPr>
              <a:t>kN</a:t>
            </a:r>
            <a:endParaRPr lang="en-US" sz="2000" dirty="0" smtClean="0"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14350" name="Picture 9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343378" y="4989739"/>
            <a:ext cx="2302422" cy="1731736"/>
          </a:xfrm>
          <a:noFill/>
        </p:spPr>
      </p:pic>
      <p:sp>
        <p:nvSpPr>
          <p:cNvPr id="14344" name="TextBox 12"/>
          <p:cNvSpPr txBox="1">
            <a:spLocks noChangeArrowheads="1"/>
          </p:cNvSpPr>
          <p:nvPr/>
        </p:nvSpPr>
        <p:spPr bwMode="auto">
          <a:xfrm>
            <a:off x="6553200" y="1828800"/>
            <a:ext cx="5857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FFFFFF"/>
                </a:solidFill>
                <a:latin typeface="Tahoma" pitchFamily="34" charset="0"/>
              </a:rPr>
              <a:t>300 K</a:t>
            </a:r>
          </a:p>
        </p:txBody>
      </p:sp>
      <p:sp>
        <p:nvSpPr>
          <p:cNvPr id="14345" name="TextBox 13"/>
          <p:cNvSpPr txBox="1">
            <a:spLocks noChangeArrowheads="1"/>
          </p:cNvSpPr>
          <p:nvPr/>
        </p:nvSpPr>
        <p:spPr bwMode="auto">
          <a:xfrm>
            <a:off x="6781800" y="2286000"/>
            <a:ext cx="5000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FFFFFF"/>
                </a:solidFill>
                <a:latin typeface="Tahoma" pitchFamily="34" charset="0"/>
              </a:rPr>
              <a:t>70 K</a:t>
            </a:r>
          </a:p>
        </p:txBody>
      </p:sp>
      <p:sp>
        <p:nvSpPr>
          <p:cNvPr id="14346" name="TextBox 14"/>
          <p:cNvSpPr txBox="1">
            <a:spLocks noChangeArrowheads="1"/>
          </p:cNvSpPr>
          <p:nvPr/>
        </p:nvSpPr>
        <p:spPr bwMode="auto">
          <a:xfrm>
            <a:off x="6705600" y="3124200"/>
            <a:ext cx="4159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FFFFFF"/>
                </a:solidFill>
                <a:latin typeface="Tahoma" pitchFamily="34" charset="0"/>
              </a:rPr>
              <a:t>4 K</a:t>
            </a:r>
          </a:p>
        </p:txBody>
      </p:sp>
      <p:sp>
        <p:nvSpPr>
          <p:cNvPr id="14347" name="TextBox 15"/>
          <p:cNvSpPr txBox="1">
            <a:spLocks noChangeArrowheads="1"/>
          </p:cNvSpPr>
          <p:nvPr/>
        </p:nvSpPr>
        <p:spPr bwMode="auto">
          <a:xfrm>
            <a:off x="6705600" y="3581400"/>
            <a:ext cx="4159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FFFFFF"/>
                </a:solidFill>
                <a:latin typeface="Tahoma" pitchFamily="34" charset="0"/>
              </a:rPr>
              <a:t>2 K</a:t>
            </a:r>
          </a:p>
        </p:txBody>
      </p:sp>
      <p:sp>
        <p:nvSpPr>
          <p:cNvPr id="14348" name="TextBox 16"/>
          <p:cNvSpPr txBox="1">
            <a:spLocks noChangeArrowheads="1"/>
          </p:cNvSpPr>
          <p:nvPr/>
        </p:nvSpPr>
        <p:spPr bwMode="auto">
          <a:xfrm>
            <a:off x="6169818" y="1966912"/>
            <a:ext cx="12239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FFFFFF"/>
                </a:solidFill>
                <a:latin typeface="Tahoma" pitchFamily="34" charset="0"/>
              </a:rPr>
              <a:t>Fiberglass pipe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4936482" y="3141345"/>
            <a:ext cx="1981200" cy="1666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351" name="TextBox 22"/>
          <p:cNvSpPr txBox="1">
            <a:spLocks noChangeArrowheads="1"/>
          </p:cNvSpPr>
          <p:nvPr/>
        </p:nvSpPr>
        <p:spPr bwMode="auto">
          <a:xfrm>
            <a:off x="6248400" y="1143000"/>
            <a:ext cx="23891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FFFFFF"/>
                </a:solidFill>
                <a:latin typeface="Tahoma" pitchFamily="34" charset="0"/>
              </a:rPr>
              <a:t>Courtesy T. Nicol - Fermilab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73550" y="2956679"/>
            <a:ext cx="1157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G-10 Tube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01086" y="1873805"/>
            <a:ext cx="707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300 K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401086" y="2528105"/>
            <a:ext cx="59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80 K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138108" y="3289617"/>
            <a:ext cx="525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5 K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01086" y="4462843"/>
            <a:ext cx="473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 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518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pitchFamily="34" charset="0"/>
                <a:ea typeface="ＭＳ Ｐゴシック" pitchFamily="34" charset="-128"/>
              </a:rPr>
              <a:t>Convection Heat Transfer</a:t>
            </a:r>
          </a:p>
        </p:txBody>
      </p:sp>
      <p:sp>
        <p:nvSpPr>
          <p:cNvPr id="16386" name="Content Placeholder 8"/>
          <p:cNvSpPr>
            <a:spLocks noGrp="1"/>
          </p:cNvSpPr>
          <p:nvPr>
            <p:ph idx="1"/>
          </p:nvPr>
        </p:nvSpPr>
        <p:spPr>
          <a:xfrm>
            <a:off x="457200" y="1619505"/>
            <a:ext cx="8107680" cy="4038981"/>
          </a:xfrm>
        </p:spPr>
        <p:txBody>
          <a:bodyPr/>
          <a:lstStyle/>
          <a:p>
            <a:r>
              <a:rPr lang="en-US" sz="2400" dirty="0" smtClean="0">
                <a:latin typeface="Arial" pitchFamily="34" charset="0"/>
                <a:ea typeface="ＭＳ Ｐゴシック" pitchFamily="34" charset="-128"/>
              </a:rPr>
              <a:t>Fundamental Equation: Newton’s law of cooling </a:t>
            </a:r>
          </a:p>
          <a:p>
            <a:pPr algn="ctr">
              <a:buFont typeface="Wingdings" pitchFamily="2" charset="2"/>
              <a:buNone/>
            </a:pPr>
            <a:r>
              <a:rPr lang="en-US" sz="2400" dirty="0" smtClean="0">
                <a:latin typeface="Arial" pitchFamily="34" charset="0"/>
                <a:ea typeface="ＭＳ Ｐゴシック" pitchFamily="34" charset="-128"/>
              </a:rPr>
              <a:t>Q = </a:t>
            </a:r>
            <a:r>
              <a:rPr lang="en-US" sz="2400" dirty="0" err="1" smtClean="0">
                <a:latin typeface="Arial" pitchFamily="34" charset="0"/>
                <a:ea typeface="ＭＳ Ｐゴシック" pitchFamily="34" charset="-128"/>
              </a:rPr>
              <a:t>hA</a:t>
            </a:r>
            <a:r>
              <a:rPr lang="en-US" sz="2400" dirty="0" smtClean="0">
                <a:latin typeface="Arial" pitchFamily="34" charset="0"/>
                <a:ea typeface="ＭＳ Ｐゴシック" pitchFamily="34" charset="-128"/>
              </a:rPr>
              <a:t>(</a:t>
            </a:r>
            <a:r>
              <a:rPr lang="en-US" sz="2400" dirty="0" err="1" smtClean="0">
                <a:latin typeface="Arial" pitchFamily="34" charset="0"/>
                <a:ea typeface="ＭＳ Ｐゴシック" pitchFamily="34" charset="-128"/>
              </a:rPr>
              <a:t>T</a:t>
            </a:r>
            <a:r>
              <a:rPr lang="en-US" sz="2400" baseline="-25000" dirty="0" err="1" smtClean="0">
                <a:latin typeface="Arial" pitchFamily="34" charset="0"/>
                <a:ea typeface="ＭＳ Ｐゴシック" pitchFamily="34" charset="-128"/>
              </a:rPr>
              <a:t>surface</a:t>
            </a:r>
            <a:r>
              <a:rPr lang="en-US" sz="2400" dirty="0" smtClean="0">
                <a:latin typeface="Arial" pitchFamily="34" charset="0"/>
                <a:ea typeface="ＭＳ Ｐゴシック" pitchFamily="34" charset="-128"/>
              </a:rPr>
              <a:t> – </a:t>
            </a:r>
            <a:r>
              <a:rPr lang="en-US" sz="2400" dirty="0" err="1" smtClean="0">
                <a:latin typeface="Arial" pitchFamily="34" charset="0"/>
                <a:ea typeface="ＭＳ Ｐゴシック" pitchFamily="34" charset="-128"/>
              </a:rPr>
              <a:t>T</a:t>
            </a:r>
            <a:r>
              <a:rPr lang="en-US" sz="2400" baseline="-25000" dirty="0" err="1" smtClean="0">
                <a:latin typeface="Arial" pitchFamily="34" charset="0"/>
                <a:ea typeface="ＭＳ Ｐゴシック" pitchFamily="34" charset="-128"/>
              </a:rPr>
              <a:t>fluid</a:t>
            </a:r>
            <a:r>
              <a:rPr lang="en-US" sz="2400" dirty="0" smtClean="0">
                <a:latin typeface="Arial" pitchFamily="34" charset="0"/>
                <a:ea typeface="ＭＳ Ｐゴシック" pitchFamily="34" charset="-128"/>
              </a:rPr>
              <a:t>) </a:t>
            </a:r>
          </a:p>
          <a:p>
            <a:pPr>
              <a:buFont typeface="Wingdings" pitchFamily="2" charset="2"/>
              <a:buNone/>
            </a:pPr>
            <a:r>
              <a:rPr lang="en-US" sz="2400" dirty="0" smtClean="0">
                <a:latin typeface="Arial" pitchFamily="34" charset="0"/>
                <a:ea typeface="ＭＳ Ｐゴシック" pitchFamily="34" charset="-128"/>
              </a:rPr>
              <a:t>where h is the heat transfer coefficient and is a function of Re, Pr, geometry etc depending on the situation</a:t>
            </a:r>
          </a:p>
          <a:p>
            <a:r>
              <a:rPr lang="en-US" sz="2400" dirty="0" smtClean="0">
                <a:latin typeface="Arial" pitchFamily="34" charset="0"/>
                <a:ea typeface="ＭＳ Ｐゴシック" pitchFamily="34" charset="-128"/>
              </a:rPr>
              <a:t>In cryogenics we eliminate convection heat leak in cryogenic systems by “simply” eliminating the fluid – vacuum insulation</a:t>
            </a:r>
          </a:p>
          <a:p>
            <a:r>
              <a:rPr lang="en-US" sz="2400" dirty="0" smtClean="0">
                <a:latin typeface="Arial" pitchFamily="34" charset="0"/>
                <a:ea typeface="ＭＳ Ｐゴシック" pitchFamily="34" charset="-128"/>
              </a:rPr>
              <a:t>Using vacuum insulation to create vessels capable of storing cryogenic liquids was first done by James Dewar – who liquefied hydrogen</a:t>
            </a:r>
          </a:p>
        </p:txBody>
      </p:sp>
    </p:spTree>
    <p:extLst>
      <p:ext uri="{BB962C8B-B14F-4D97-AF65-F5344CB8AC3E}">
        <p14:creationId xmlns:p14="http://schemas.microsoft.com/office/powerpoint/2010/main" val="3019202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Introduction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308" y="1600075"/>
            <a:ext cx="8963678" cy="4755314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sz="2800" dirty="0">
                <a:latin typeface="Arial" pitchFamily="34" charset="0"/>
                <a:ea typeface="ＭＳ Ｐゴシック" pitchFamily="34" charset="-128"/>
              </a:rPr>
              <a:t>Cryogenics : the science and technology of phenomena occurring below 120 K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>
                <a:latin typeface="Arial" pitchFamily="34" charset="0"/>
                <a:ea typeface="ＭＳ Ｐゴシック" pitchFamily="34" charset="-128"/>
              </a:rPr>
              <a:t>Cryogenics plays a major role in modern particle accelerators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>
                <a:latin typeface="Arial" pitchFamily="34" charset="0"/>
                <a:ea typeface="ＭＳ Ｐゴシック" pitchFamily="34" charset="-128"/>
              </a:rPr>
              <a:t>Enables superconductivity</a:t>
            </a:r>
          </a:p>
          <a:p>
            <a:pPr marL="1200150" lvl="2" indent="-285750">
              <a:buFont typeface="Arial"/>
              <a:buChar char="•"/>
            </a:pPr>
            <a:r>
              <a:rPr lang="en-US" dirty="0">
                <a:latin typeface="Arial" pitchFamily="34" charset="0"/>
                <a:ea typeface="ＭＳ Ｐゴシック" pitchFamily="34" charset="-128"/>
              </a:rPr>
              <a:t>Beam bending and focusing magnets (1.8 K – 4.5 K)</a:t>
            </a:r>
          </a:p>
          <a:p>
            <a:pPr marL="1200150" lvl="2" indent="-285750">
              <a:buFont typeface="Arial"/>
              <a:buChar char="•"/>
            </a:pPr>
            <a:r>
              <a:rPr lang="en-US" dirty="0">
                <a:latin typeface="Arial" pitchFamily="34" charset="0"/>
                <a:ea typeface="ＭＳ Ｐゴシック" pitchFamily="34" charset="-128"/>
              </a:rPr>
              <a:t>Magnets for particle identification in large detectors (4.2 – 4.5 K)</a:t>
            </a:r>
          </a:p>
          <a:p>
            <a:pPr marL="1200150" lvl="2" indent="-285750">
              <a:buFont typeface="Arial"/>
              <a:buChar char="•"/>
            </a:pPr>
            <a:r>
              <a:rPr lang="en-US" dirty="0">
                <a:latin typeface="Arial" pitchFamily="34" charset="0"/>
                <a:ea typeface="ＭＳ Ｐゴシック" pitchFamily="34" charset="-128"/>
              </a:rPr>
              <a:t>Superconducting RF cavities for particle acceleration (1.8 K – 4.2  K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)</a:t>
            </a:r>
          </a:p>
          <a:p>
            <a:pPr lvl="2"/>
            <a:endParaRPr lang="en-US" dirty="0">
              <a:latin typeface="Arial" pitchFamily="34" charset="0"/>
              <a:ea typeface="ＭＳ Ｐゴシック" pitchFamily="34" charset="-128"/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400" dirty="0">
                <a:latin typeface="Arial" pitchFamily="34" charset="0"/>
                <a:ea typeface="ＭＳ Ｐゴシック" pitchFamily="34" charset="-128"/>
              </a:rPr>
              <a:t>Allows dense pure liquids</a:t>
            </a:r>
          </a:p>
          <a:p>
            <a:pPr marL="1257300" lvl="2" indent="-342900">
              <a:buFont typeface="Arial"/>
              <a:buChar char="•"/>
            </a:pPr>
            <a:r>
              <a:rPr lang="en-US" dirty="0" err="1">
                <a:latin typeface="Arial" pitchFamily="34" charset="0"/>
                <a:ea typeface="ＭＳ Ｐゴシック" pitchFamily="34" charset="-128"/>
              </a:rPr>
              <a:t>LAr</a:t>
            </a:r>
            <a:r>
              <a:rPr lang="en-US" dirty="0">
                <a:latin typeface="Arial" pitchFamily="34" charset="0"/>
                <a:ea typeface="ＭＳ Ｐゴシック" pitchFamily="34" charset="-128"/>
              </a:rPr>
              <a:t>  calorimeters (87 K)</a:t>
            </a:r>
          </a:p>
          <a:p>
            <a:pPr marL="1257300" lvl="2" indent="-342900">
              <a:buFont typeface="Arial"/>
              <a:buChar char="•"/>
            </a:pPr>
            <a:r>
              <a:rPr lang="en-US" dirty="0">
                <a:latin typeface="Arial" pitchFamily="34" charset="0"/>
                <a:ea typeface="ＭＳ Ｐゴシック" pitchFamily="34" charset="-128"/>
              </a:rPr>
              <a:t>LH</a:t>
            </a:r>
            <a:r>
              <a:rPr lang="en-US" baseline="-25000" dirty="0">
                <a:latin typeface="Arial" pitchFamily="34" charset="0"/>
                <a:ea typeface="ＭＳ Ｐゴシック" pitchFamily="34" charset="-128"/>
              </a:rPr>
              <a:t>2 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moderators, targets </a:t>
            </a:r>
            <a:r>
              <a:rPr lang="en-US" dirty="0">
                <a:latin typeface="Arial" pitchFamily="34" charset="0"/>
                <a:ea typeface="ＭＳ Ｐゴシック" pitchFamily="34" charset="-128"/>
              </a:rPr>
              <a:t>and absorbers (20 K)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02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Vacuum Insulation</a:t>
            </a:r>
          </a:p>
        </p:txBody>
      </p:sp>
      <p:sp>
        <p:nvSpPr>
          <p:cNvPr id="18434" name="Content Placeholder 7"/>
          <p:cNvSpPr>
            <a:spLocks noGrp="1"/>
          </p:cNvSpPr>
          <p:nvPr>
            <p:ph idx="1"/>
          </p:nvPr>
        </p:nvSpPr>
        <p:spPr>
          <a:xfrm>
            <a:off x="457200" y="1578865"/>
            <a:ext cx="8321040" cy="4038981"/>
          </a:xfrm>
        </p:spPr>
        <p:txBody>
          <a:bodyPr/>
          <a:lstStyle/>
          <a:p>
            <a:r>
              <a:rPr lang="en-US" sz="2200" dirty="0" smtClean="0">
                <a:latin typeface="Arial" pitchFamily="34" charset="0"/>
                <a:ea typeface="ＭＳ Ｐゴシック" pitchFamily="34" charset="-128"/>
              </a:rPr>
              <a:t>How much vacuum is enough?</a:t>
            </a:r>
          </a:p>
          <a:p>
            <a:pPr lvl="1"/>
            <a:r>
              <a:rPr lang="en-US" sz="2000" dirty="0" smtClean="0">
                <a:latin typeface="Arial" pitchFamily="34" charset="0"/>
                <a:ea typeface="ＭＳ Ｐゴシック" pitchFamily="34" charset="-128"/>
              </a:rPr>
              <a:t>This of course depends on the heat leak requirements but generally we want to be below 10</a:t>
            </a:r>
            <a:r>
              <a:rPr lang="en-US" sz="2000" baseline="30000" dirty="0" smtClean="0">
                <a:latin typeface="Arial" pitchFamily="34" charset="0"/>
                <a:ea typeface="ＭＳ Ｐゴシック" pitchFamily="34" charset="-128"/>
              </a:rPr>
              <a:t>-5</a:t>
            </a:r>
            <a:r>
              <a:rPr lang="en-US" sz="2000" dirty="0" smtClean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sz="2000" dirty="0" err="1" smtClean="0">
                <a:latin typeface="Arial" pitchFamily="34" charset="0"/>
                <a:ea typeface="ＭＳ Ｐゴシック" pitchFamily="34" charset="-128"/>
              </a:rPr>
              <a:t>mBar</a:t>
            </a:r>
            <a:r>
              <a:rPr lang="en-US" sz="2000" dirty="0" smtClean="0">
                <a:latin typeface="Arial" pitchFamily="34" charset="0"/>
                <a:ea typeface="ＭＳ Ｐゴシック" pitchFamily="34" charset="-128"/>
              </a:rPr>
              <a:t> If we maintain this level or better we can generally neglect the convection heat leak for most applications. </a:t>
            </a:r>
          </a:p>
          <a:p>
            <a:r>
              <a:rPr lang="en-US" sz="2200" dirty="0" err="1" smtClean="0">
                <a:latin typeface="Arial" pitchFamily="34" charset="0"/>
                <a:ea typeface="ＭＳ Ｐゴシック" pitchFamily="34" charset="-128"/>
              </a:rPr>
              <a:t>Cryopumping</a:t>
            </a:r>
            <a:endParaRPr lang="en-US" sz="2200" dirty="0" smtClean="0">
              <a:latin typeface="Arial" pitchFamily="34" charset="0"/>
              <a:ea typeface="ＭＳ Ｐゴシック" pitchFamily="34" charset="-128"/>
            </a:endParaRPr>
          </a:p>
          <a:p>
            <a:pPr lvl="1"/>
            <a:r>
              <a:rPr lang="en-US" sz="2000" dirty="0" smtClean="0">
                <a:latin typeface="Arial" pitchFamily="34" charset="0"/>
                <a:ea typeface="ＭＳ Ｐゴシック" pitchFamily="34" charset="-128"/>
              </a:rPr>
              <a:t>At cryogenic temperatures almost all common gases condense and freeze onto the cold surface. Typically, we’ll see that once surface are cooled to ~ 77 K the isolation vacuum will drop to the 10</a:t>
            </a:r>
            <a:r>
              <a:rPr lang="en-US" sz="2000" baseline="30000" dirty="0" smtClean="0">
                <a:latin typeface="Arial" pitchFamily="34" charset="0"/>
                <a:ea typeface="ＭＳ Ｐゴシック" pitchFamily="34" charset="-128"/>
              </a:rPr>
              <a:t>-8</a:t>
            </a:r>
            <a:r>
              <a:rPr lang="en-US" sz="2000" dirty="0" smtClean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sz="2000" dirty="0" err="1" smtClean="0">
                <a:latin typeface="Arial" pitchFamily="34" charset="0"/>
                <a:ea typeface="ＭＳ Ｐゴシック" pitchFamily="34" charset="-128"/>
              </a:rPr>
              <a:t>mBar</a:t>
            </a:r>
            <a:r>
              <a:rPr lang="en-US" sz="2000" dirty="0" smtClean="0">
                <a:latin typeface="Arial" pitchFamily="34" charset="0"/>
                <a:ea typeface="ＭＳ Ｐゴシック" pitchFamily="34" charset="-128"/>
              </a:rPr>
              <a:t> or better range if the system is leak tight  and doesn’t have significant outgassing</a:t>
            </a:r>
          </a:p>
          <a:p>
            <a:pPr>
              <a:buFont typeface="Wingdings" pitchFamily="2" charset="2"/>
              <a:buNone/>
            </a:pPr>
            <a:endParaRPr lang="en-US" sz="1800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01931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pitchFamily="34" charset="0"/>
                <a:ea typeface="ＭＳ Ｐゴシック" pitchFamily="34" charset="-128"/>
              </a:rPr>
              <a:t>Radiation Heat Transfer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85513" y="1558545"/>
            <a:ext cx="8198087" cy="4038981"/>
          </a:xfrm>
        </p:spPr>
        <p:txBody>
          <a:bodyPr/>
          <a:lstStyle/>
          <a:p>
            <a:pPr>
              <a:defRPr/>
            </a:pPr>
            <a:r>
              <a:rPr lang="en-US" sz="2000" dirty="0" smtClean="0">
                <a:latin typeface="Arial" pitchFamily="34" charset="0"/>
              </a:rPr>
              <a:t>Frequently the largest source of heat leak to cryogenic systems</a:t>
            </a:r>
          </a:p>
          <a:p>
            <a:pPr>
              <a:defRPr/>
            </a:pPr>
            <a:r>
              <a:rPr lang="en-US" sz="2000" dirty="0" smtClean="0">
                <a:latin typeface="Arial" pitchFamily="34" charset="0"/>
              </a:rPr>
              <a:t>Fundamental Equation: Stefan-Boltzmann Law – energy emitted from an ideal black body: </a:t>
            </a:r>
            <a:r>
              <a:rPr lang="en-US" sz="2000" dirty="0" err="1" smtClean="0">
                <a:latin typeface="Arial" pitchFamily="34" charset="0"/>
              </a:rPr>
              <a:t>E</a:t>
            </a:r>
            <a:r>
              <a:rPr lang="en-US" sz="2000" baseline="-25000" dirty="0" err="1" smtClean="0">
                <a:latin typeface="Arial" pitchFamily="34" charset="0"/>
              </a:rPr>
              <a:t>b</a:t>
            </a:r>
            <a:r>
              <a:rPr lang="en-US" sz="2000" baseline="-25000" dirty="0" smtClean="0">
                <a:latin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</a:rPr>
              <a:t>= </a:t>
            </a:r>
            <a:r>
              <a:rPr lang="en-US" sz="2000" dirty="0" smtClean="0">
                <a:latin typeface="Symbol" charset="2"/>
                <a:cs typeface="Symbol" charset="2"/>
              </a:rPr>
              <a:t>s</a:t>
            </a:r>
            <a:r>
              <a:rPr lang="en-US" sz="2000" dirty="0" smtClean="0">
                <a:latin typeface="Arial" pitchFamily="34" charset="0"/>
              </a:rPr>
              <a:t>T</a:t>
            </a:r>
            <a:r>
              <a:rPr lang="en-US" sz="2000" baseline="30000" dirty="0" smtClean="0">
                <a:latin typeface="Arial" pitchFamily="34" charset="0"/>
              </a:rPr>
              <a:t>4 </a:t>
            </a:r>
            <a:r>
              <a:rPr lang="en-US" sz="2000" dirty="0" smtClean="0">
                <a:latin typeface="Arial" pitchFamily="34" charset="0"/>
              </a:rPr>
              <a:t>  </a:t>
            </a:r>
            <a:r>
              <a:rPr lang="en-US" sz="2000" smtClean="0">
                <a:latin typeface="Arial" pitchFamily="34" charset="0"/>
              </a:rPr>
              <a:t>where </a:t>
            </a:r>
            <a:r>
              <a:rPr lang="en-US" smtClean="0">
                <a:latin typeface="Symbol" charset="2"/>
                <a:cs typeface="Symbol" charset="2"/>
              </a:rPr>
              <a:t>s</a:t>
            </a:r>
            <a:r>
              <a:rPr lang="en-US" sz="2000" smtClean="0">
                <a:latin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</a:rPr>
              <a:t>= 5.67x10</a:t>
            </a:r>
            <a:r>
              <a:rPr lang="en-US" sz="2000" baseline="30000" dirty="0" smtClean="0">
                <a:latin typeface="Arial" pitchFamily="34" charset="0"/>
              </a:rPr>
              <a:t>-8</a:t>
            </a:r>
            <a:r>
              <a:rPr lang="en-US" sz="2000" dirty="0" smtClean="0">
                <a:latin typeface="Arial" pitchFamily="34" charset="0"/>
              </a:rPr>
              <a:t> W/m</a:t>
            </a:r>
            <a:r>
              <a:rPr lang="en-US" sz="2000" baseline="30000" dirty="0" smtClean="0">
                <a:latin typeface="Arial" pitchFamily="34" charset="0"/>
              </a:rPr>
              <a:t>2</a:t>
            </a:r>
            <a:r>
              <a:rPr lang="en-US" sz="2000" dirty="0" smtClean="0">
                <a:latin typeface="Arial" pitchFamily="34" charset="0"/>
              </a:rPr>
              <a:t>K</a:t>
            </a:r>
            <a:r>
              <a:rPr lang="en-US" sz="2000" baseline="30000" dirty="0" smtClean="0">
                <a:latin typeface="Arial" pitchFamily="34" charset="0"/>
              </a:rPr>
              <a:t>4</a:t>
            </a:r>
            <a:endParaRPr lang="en-US" sz="2000" dirty="0" smtClean="0">
              <a:latin typeface="Arial" pitchFamily="34" charset="0"/>
            </a:endParaRPr>
          </a:p>
          <a:p>
            <a:pPr lvl="1"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Real world Assumptions:</a:t>
            </a:r>
          </a:p>
          <a:p>
            <a:pPr lvl="2"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Emissivity (</a:t>
            </a:r>
            <a:r>
              <a:rPr lang="en-US" dirty="0" smtClean="0">
                <a:latin typeface="Symbol" charset="2"/>
                <a:cs typeface="Symbol" charset="2"/>
              </a:rPr>
              <a:t>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 &lt;&lt; 1 and independent of wavelength (grey body)</a:t>
            </a:r>
          </a:p>
          <a:p>
            <a:pPr lvl="2"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Two parallel infinite plates: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Radiative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heat flux (W/m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lvl="2"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2">
              <a:buFont typeface="Lucida Grande"/>
              <a:buNone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Eq. A</a:t>
            </a:r>
          </a:p>
          <a:p>
            <a:pPr lvl="2">
              <a:buFont typeface="Lucida Grande"/>
              <a:buNone/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2"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Frequently in cryogenic systems </a:t>
            </a:r>
            <a:r>
              <a:rPr lang="en-US" dirty="0" smtClean="0">
                <a:latin typeface="Symbol" charset="2"/>
                <a:cs typeface="Symbol" charset="2"/>
              </a:rPr>
              <a:t>e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1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~ </a:t>
            </a:r>
            <a:r>
              <a:rPr lang="en-US" dirty="0" smtClean="0">
                <a:latin typeface="Symbol" charset="2"/>
                <a:cs typeface="Symbol" charset="2"/>
              </a:rPr>
              <a:t>e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&lt;&lt; 1 then Eq. A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becomes:</a:t>
            </a:r>
          </a:p>
          <a:p>
            <a:pPr lvl="2">
              <a:buNone/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2">
              <a:buFont typeface="Lucida Grande"/>
              <a:buNone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Eq. B </a:t>
            </a:r>
          </a:p>
          <a:p>
            <a:pPr lvl="2">
              <a:buFont typeface="Lucida Grande"/>
              <a:buNone/>
              <a:defRPr/>
            </a:pPr>
            <a:endParaRPr lang="en-US" dirty="0" smtClean="0">
              <a:latin typeface="+mn-lt"/>
            </a:endParaRPr>
          </a:p>
          <a:p>
            <a:pPr lvl="2">
              <a:buFont typeface="Lucida Grande"/>
              <a:buNone/>
              <a:defRPr/>
            </a:pPr>
            <a:endParaRPr lang="en-US" dirty="0" smtClean="0">
              <a:latin typeface="+mn-lt"/>
            </a:endParaRPr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r>
              <a:rPr lang="en-US" dirty="0" smtClean="0"/>
              <a:t>	</a:t>
            </a:r>
          </a:p>
        </p:txBody>
      </p:sp>
      <p:graphicFrame>
        <p:nvGraphicFramePr>
          <p:cNvPr id="2458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7764970"/>
              </p:ext>
            </p:extLst>
          </p:nvPr>
        </p:nvGraphicFramePr>
        <p:xfrm>
          <a:off x="2588942" y="4120730"/>
          <a:ext cx="28956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4" name="Equation" r:id="rId3" imgW="1917700" imgH="711200" progId="Equation.3">
                  <p:embed/>
                </p:oleObj>
              </mc:Choice>
              <mc:Fallback>
                <p:oleObj name="Equation" r:id="rId3" imgW="1917700" imgH="71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8942" y="4120730"/>
                        <a:ext cx="28956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2310563"/>
              </p:ext>
            </p:extLst>
          </p:nvPr>
        </p:nvGraphicFramePr>
        <p:xfrm>
          <a:off x="2665142" y="5821232"/>
          <a:ext cx="2819400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5" name="Equation" r:id="rId5" imgW="1231366" imgH="431613" progId="Equation.3">
                  <p:embed/>
                </p:oleObj>
              </mc:Choice>
              <mc:Fallback>
                <p:oleObj name="Equation" r:id="rId5" imgW="1231366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5142" y="5821232"/>
                        <a:ext cx="2819400" cy="747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6983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Radiation Heat Transfer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8590"/>
            <a:ext cx="8446968" cy="4038981"/>
          </a:xfrm>
        </p:spPr>
        <p:txBody>
          <a:bodyPr/>
          <a:lstStyle/>
          <a:p>
            <a:pPr lvl="2"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Two long concentric cylinders or concentric spheres (1 represents the inner cylinder): the 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radiative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heat flux (W/m</a:t>
            </a:r>
            <a:r>
              <a:rPr lang="en-US" sz="2400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 on the inner cylinder is</a:t>
            </a:r>
          </a:p>
          <a:p>
            <a:pPr lvl="2"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2"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2">
              <a:buFont typeface="Lucida Grande"/>
              <a:buNone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Eq. C</a:t>
            </a:r>
          </a:p>
          <a:p>
            <a:pPr lvl="2">
              <a:buNone/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2">
              <a:buNone/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2"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Note as is frequently the case in cryogenics, if the spacing between the cylinders is small compared to the inner radius (i.e. A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~ A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) Eq. C becomes Eq. A</a:t>
            </a:r>
          </a:p>
          <a:p>
            <a:pPr lvl="2">
              <a:buFont typeface="Lucida Grande"/>
              <a:buNone/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endParaRPr lang="en-US" dirty="0" smtClean="0"/>
          </a:p>
          <a:p>
            <a:pPr lvl="1">
              <a:buFont typeface="Arial" pitchFamily="34" charset="0"/>
              <a:buNone/>
              <a:defRPr/>
            </a:pPr>
            <a:r>
              <a:rPr lang="en-US" dirty="0" smtClean="0"/>
              <a:t>	</a:t>
            </a:r>
          </a:p>
        </p:txBody>
      </p:sp>
      <p:graphicFrame>
        <p:nvGraphicFramePr>
          <p:cNvPr id="25607" name="Object 2"/>
          <p:cNvGraphicFramePr>
            <a:graphicFrameLocks noChangeAspect="1"/>
          </p:cNvGraphicFramePr>
          <p:nvPr/>
        </p:nvGraphicFramePr>
        <p:xfrm>
          <a:off x="2819400" y="2743200"/>
          <a:ext cx="3505200" cy="18341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5" name="Equation" r:id="rId3" imgW="1943100" imgH="1016000" progId="Equation.3">
                  <p:embed/>
                </p:oleObj>
              </mc:Choice>
              <mc:Fallback>
                <p:oleObj name="Equation" r:id="rId3" imgW="1943100" imgH="1016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743200"/>
                        <a:ext cx="3505200" cy="183416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98261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Radiation Heat Transfer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9940" y="1664907"/>
            <a:ext cx="6024343" cy="4691443"/>
          </a:xfrm>
        </p:spPr>
        <p:txBody>
          <a:bodyPr/>
          <a:lstStyle/>
          <a:p>
            <a:pPr>
              <a:defRPr/>
            </a:pPr>
            <a:r>
              <a:rPr lang="en-US" sz="2200" dirty="0" smtClean="0">
                <a:latin typeface="Arial" pitchFamily="34" charset="0"/>
              </a:rPr>
              <a:t>Looking at Eq. A, How do we reduce the radiation heat transfer?</a:t>
            </a:r>
          </a:p>
          <a:p>
            <a:pPr>
              <a:defRPr/>
            </a:pPr>
            <a:r>
              <a:rPr lang="en-US" sz="2200" dirty="0" smtClean="0">
                <a:latin typeface="Arial" pitchFamily="34" charset="0"/>
              </a:rPr>
              <a:t>We could reduce the emissivity </a:t>
            </a:r>
            <a:r>
              <a:rPr lang="en-US" dirty="0" smtClean="0">
                <a:latin typeface="Arial" pitchFamily="34" charset="0"/>
              </a:rPr>
              <a:t>(</a:t>
            </a:r>
            <a:r>
              <a:rPr lang="en-US" dirty="0" smtClean="0">
                <a:latin typeface="Symbol" pitchFamily="18" charset="2"/>
              </a:rPr>
              <a:t>e</a:t>
            </a:r>
            <a:r>
              <a:rPr lang="en-US" dirty="0" smtClean="0">
                <a:latin typeface="Arial" pitchFamily="34" charset="0"/>
              </a:rPr>
              <a:t>)</a:t>
            </a:r>
          </a:p>
          <a:p>
            <a:pPr lvl="1"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This is done in some cases; using either reflective tape or silver plating</a:t>
            </a:r>
          </a:p>
          <a:p>
            <a:pPr lvl="1"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Better below 77 K</a:t>
            </a:r>
          </a:p>
          <a:p>
            <a:pPr lvl="1"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It’s also part of MLI systems (see below)</a:t>
            </a:r>
          </a:p>
          <a:p>
            <a:pPr lvl="1"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We have to consider tarnishing</a:t>
            </a:r>
          </a:p>
          <a:p>
            <a:pPr lvl="1"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May be labor intensive</a:t>
            </a:r>
          </a:p>
        </p:txBody>
      </p:sp>
      <p:pic>
        <p:nvPicPr>
          <p:cNvPr id="26631" name="Picture 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5486400" y="1441531"/>
            <a:ext cx="3512350" cy="5256330"/>
          </a:xfrm>
          <a:noFill/>
        </p:spPr>
      </p:pic>
      <p:sp>
        <p:nvSpPr>
          <p:cNvPr id="26632" name="TextBox 9"/>
          <p:cNvSpPr txBox="1">
            <a:spLocks noChangeArrowheads="1"/>
          </p:cNvSpPr>
          <p:nvPr/>
        </p:nvSpPr>
        <p:spPr bwMode="auto">
          <a:xfrm>
            <a:off x="4800600" y="5867400"/>
            <a:ext cx="36861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FFFFFF"/>
                </a:solidFill>
                <a:latin typeface="Tahoma" pitchFamily="34" charset="0"/>
              </a:rPr>
              <a:t>From </a:t>
            </a:r>
            <a:r>
              <a:rPr lang="en-US" sz="1400" u="sng">
                <a:solidFill>
                  <a:srgbClr val="FFFFFF"/>
                </a:solidFill>
                <a:latin typeface="Tahoma" pitchFamily="34" charset="0"/>
              </a:rPr>
              <a:t>Helium Cryogenics</a:t>
            </a:r>
            <a:r>
              <a:rPr lang="en-US" sz="1400">
                <a:solidFill>
                  <a:srgbClr val="FFFFFF"/>
                </a:solidFill>
                <a:latin typeface="Tahoma" pitchFamily="34" charset="0"/>
              </a:rPr>
              <a:t> – S. W. Van Sciver</a:t>
            </a:r>
          </a:p>
        </p:txBody>
      </p:sp>
    </p:spTree>
    <p:extLst>
      <p:ext uri="{BB962C8B-B14F-4D97-AF65-F5344CB8AC3E}">
        <p14:creationId xmlns:p14="http://schemas.microsoft.com/office/powerpoint/2010/main" val="454352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Radiation Heat Transfer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29661" y="1567287"/>
            <a:ext cx="8731164" cy="4038981"/>
          </a:xfrm>
        </p:spPr>
        <p:txBody>
          <a:bodyPr/>
          <a:lstStyle/>
          <a:p>
            <a:pPr>
              <a:lnSpc>
                <a:spcPct val="70000"/>
              </a:lnSpc>
              <a:defRPr/>
            </a:pPr>
            <a:r>
              <a:rPr lang="en-US" dirty="0" smtClean="0">
                <a:latin typeface="Arial" pitchFamily="34" charset="0"/>
              </a:rPr>
              <a:t>Another way to reduce radiation heat transfer is to install intermediate actively cooled radiation shields that operate at a temperature between 300 K and the lowest cryogenic temperature. This has several advantages.</a:t>
            </a:r>
          </a:p>
          <a:p>
            <a:pPr lvl="1">
              <a:lnSpc>
                <a:spcPct val="70000"/>
              </a:lnSpc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It greatly reduces the heat load to the lowest temperature level</a:t>
            </a:r>
          </a:p>
          <a:p>
            <a:pPr lvl="2">
              <a:lnSpc>
                <a:spcPct val="70000"/>
              </a:lnSpc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Assume parallel plates with </a:t>
            </a:r>
            <a:r>
              <a:rPr lang="en-US" dirty="0" smtClean="0">
                <a:latin typeface="Symbol" pitchFamily="18" charset="2"/>
                <a:cs typeface="Arial" pitchFamily="34" charset="0"/>
              </a:rPr>
              <a:t>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= 0.2 </a:t>
            </a:r>
          </a:p>
          <a:p>
            <a:pPr lvl="2">
              <a:lnSpc>
                <a:spcPct val="70000"/>
              </a:lnSpc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then from Eq. B  q ( 300 K – 4.2 K ) = 46 W/m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while q (77 – 4.2) = 0.2 W/m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2</a:t>
            </a:r>
          </a:p>
          <a:p>
            <a:pPr lvl="2">
              <a:lnSpc>
                <a:spcPct val="70000"/>
              </a:lnSpc>
              <a:defRPr/>
            </a:pPr>
            <a:endParaRPr lang="en-US" baseline="30000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70000"/>
              </a:lnSpc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It allows heat interception at higher temperatures &amp; thus better Carnot efficiency</a:t>
            </a:r>
          </a:p>
          <a:p>
            <a:pPr lvl="1">
              <a:lnSpc>
                <a:spcPct val="70000"/>
              </a:lnSpc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70000"/>
              </a:lnSpc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Such an actively cooled shield provides a convenient heat intercept for supports, wires etc to reduce conduction heat leak.</a:t>
            </a:r>
          </a:p>
          <a:p>
            <a:pPr lvl="1">
              <a:lnSpc>
                <a:spcPct val="70000"/>
              </a:lnSpc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70000"/>
              </a:lnSpc>
              <a:defRPr/>
            </a:pPr>
            <a:r>
              <a:rPr lang="en-US" dirty="0" smtClean="0">
                <a:latin typeface="Arial" pitchFamily="34" charset="0"/>
              </a:rPr>
              <a:t>Shields may be cooled by</a:t>
            </a:r>
          </a:p>
          <a:p>
            <a:pPr lvl="1">
              <a:lnSpc>
                <a:spcPct val="70000"/>
              </a:lnSpc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Liquid baths ( LN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lvl="1">
              <a:lnSpc>
                <a:spcPct val="70000"/>
              </a:lnSpc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Vapor boil off from stored liquid – common in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LHe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storage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dewars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70000"/>
              </a:lnSpc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Cooling flows from refrigeration plants</a:t>
            </a:r>
          </a:p>
          <a:p>
            <a:pPr lvl="1">
              <a:lnSpc>
                <a:spcPct val="70000"/>
              </a:lnSpc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Conductive cooling via small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cryocoolers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702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Radiation Heat Transfer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4294967295"/>
          </p:nvPr>
        </p:nvSpPr>
        <p:spPr>
          <a:xfrm>
            <a:off x="152400" y="1718093"/>
            <a:ext cx="8991600" cy="5027613"/>
          </a:xfrm>
        </p:spPr>
        <p:txBody>
          <a:bodyPr/>
          <a:lstStyle/>
          <a:p>
            <a:r>
              <a:rPr lang="en-US" sz="2800" dirty="0" smtClean="0"/>
              <a:t>Use Multilayer Insulation (MLI) or  “</a:t>
            </a:r>
            <a:r>
              <a:rPr lang="en-US" sz="2800" dirty="0" err="1" smtClean="0"/>
              <a:t>superinsulation</a:t>
            </a:r>
            <a:r>
              <a:rPr lang="en-US" sz="2800" dirty="0" smtClean="0"/>
              <a:t>” inside the vacuum space to reduce heat leak</a:t>
            </a:r>
          </a:p>
          <a:p>
            <a:endParaRPr lang="en-US" dirty="0"/>
          </a:p>
        </p:txBody>
      </p:sp>
      <p:graphicFrame>
        <p:nvGraphicFramePr>
          <p:cNvPr id="276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7837338"/>
              </p:ext>
            </p:extLst>
          </p:nvPr>
        </p:nvGraphicFramePr>
        <p:xfrm>
          <a:off x="1181100" y="3050721"/>
          <a:ext cx="5562600" cy="153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9" name="Equation" r:id="rId3" imgW="1523880" imgH="419040" progId="Equation.3">
                  <p:embed/>
                </p:oleObj>
              </mc:Choice>
              <mc:Fallback>
                <p:oleObj name="Equation" r:id="rId3" imgW="15238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1100" y="3050721"/>
                        <a:ext cx="5562600" cy="1530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47545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Multilayer Insulation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4294967295"/>
          </p:nvPr>
        </p:nvSpPr>
        <p:spPr>
          <a:xfrm>
            <a:off x="152400" y="1676400"/>
            <a:ext cx="4422775" cy="4038600"/>
          </a:xfrm>
        </p:spPr>
        <p:txBody>
          <a:bodyPr/>
          <a:lstStyle/>
          <a:p>
            <a:r>
              <a:rPr lang="en-US" sz="2400" dirty="0" smtClean="0"/>
              <a:t>Used in almost all cryostats</a:t>
            </a:r>
          </a:p>
          <a:p>
            <a:r>
              <a:rPr lang="en-US" sz="2400" dirty="0" smtClean="0"/>
              <a:t>Consists of highly reflective thin sheets with poor thermal contact between sheets</a:t>
            </a:r>
          </a:p>
          <a:p>
            <a:r>
              <a:rPr lang="en-US" sz="2400" dirty="0" smtClean="0"/>
              <a:t>Don’t pack MLI too tightly. Optimal value is ~ 20 layers / inch</a:t>
            </a:r>
          </a:p>
          <a:p>
            <a:r>
              <a:rPr lang="en-US" sz="2400" dirty="0" smtClean="0"/>
              <a:t>Great care must be taken with seams, penetrations and ends.</a:t>
            </a:r>
          </a:p>
          <a:p>
            <a:pPr lvl="1"/>
            <a:r>
              <a:rPr lang="en-US" dirty="0" smtClean="0"/>
              <a:t>Problems with these can dominate the heat leak</a:t>
            </a:r>
            <a:endParaRPr lang="en-US" dirty="0"/>
          </a:p>
        </p:txBody>
      </p:sp>
      <p:pic>
        <p:nvPicPr>
          <p:cNvPr id="9" name="Picture 6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21225" y="1651000"/>
            <a:ext cx="4422775" cy="3868738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612407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MLI in LHC Magnets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4294967295"/>
          </p:nvPr>
        </p:nvSpPr>
        <p:spPr>
          <a:xfrm>
            <a:off x="0" y="3581400"/>
            <a:ext cx="8991600" cy="2433638"/>
          </a:xfrm>
        </p:spPr>
        <p:txBody>
          <a:bodyPr/>
          <a:lstStyle/>
          <a:p>
            <a:pPr algn="ctr"/>
            <a:r>
              <a:rPr lang="en-US" sz="1600" dirty="0" smtClean="0"/>
              <a:t>“SERIES-PRODUCED HELIUM II CRYOSTATS</a:t>
            </a:r>
            <a:br>
              <a:rPr lang="en-US" sz="1600" dirty="0" smtClean="0"/>
            </a:br>
            <a:r>
              <a:rPr lang="en-US" sz="1600" dirty="0" smtClean="0"/>
              <a:t>FOR THE LHC MAGNETS: TECHNICAL CHOICES,</a:t>
            </a:r>
            <a:br>
              <a:rPr lang="en-US" sz="1600" dirty="0" smtClean="0"/>
            </a:br>
            <a:r>
              <a:rPr lang="en-US" sz="1600" dirty="0" smtClean="0"/>
              <a:t>INDUSTRIALISATION, COSTS”</a:t>
            </a:r>
            <a:br>
              <a:rPr lang="en-US" sz="1600" dirty="0" smtClean="0"/>
            </a:br>
            <a:r>
              <a:rPr lang="en-US" sz="1600" dirty="0" smtClean="0"/>
              <a:t>A. </a:t>
            </a:r>
            <a:r>
              <a:rPr lang="en-US" sz="1600" dirty="0" err="1" smtClean="0"/>
              <a:t>Poncet</a:t>
            </a:r>
            <a:r>
              <a:rPr lang="en-US" sz="1600" dirty="0" smtClean="0"/>
              <a:t> and V. Parma</a:t>
            </a:r>
            <a:br>
              <a:rPr lang="en-US" sz="1600" dirty="0" smtClean="0"/>
            </a:br>
            <a:r>
              <a:rPr lang="en-US" sz="1600" u="sng" dirty="0" smtClean="0"/>
              <a:t>Adv. </a:t>
            </a:r>
            <a:r>
              <a:rPr lang="en-US" sz="1600" u="sng" dirty="0" err="1" smtClean="0"/>
              <a:t>Cryo</a:t>
            </a:r>
            <a:r>
              <a:rPr lang="en-US" sz="1600" u="sng" dirty="0" smtClean="0"/>
              <a:t>. Engr.</a:t>
            </a:r>
            <a:r>
              <a:rPr lang="en-US" sz="1600" dirty="0" smtClean="0"/>
              <a:t> </a:t>
            </a:r>
            <a:r>
              <a:rPr lang="en-US" sz="1600" dirty="0" err="1" smtClean="0"/>
              <a:t>Vol</a:t>
            </a:r>
            <a:r>
              <a:rPr lang="en-US" sz="1600" dirty="0" smtClean="0"/>
              <a:t> 53</a:t>
            </a:r>
            <a:endParaRPr lang="en-US" sz="1600" dirty="0"/>
          </a:p>
        </p:txBody>
      </p:sp>
      <p:pic>
        <p:nvPicPr>
          <p:cNvPr id="12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3800"/>
            <a:ext cx="8991600" cy="217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98225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819" y="159290"/>
            <a:ext cx="675156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 smtClean="0">
                <a:solidFill>
                  <a:schemeClr val="bg2"/>
                </a:solidFill>
              </a:rPr>
              <a:t>How Are These Principles Used on </a:t>
            </a:r>
            <a:endParaRPr lang="en-US" sz="3200" b="1" dirty="0">
              <a:solidFill>
                <a:schemeClr val="bg2"/>
              </a:solidFill>
            </a:endParaRPr>
          </a:p>
          <a:p>
            <a:pPr lvl="0"/>
            <a:r>
              <a:rPr lang="en-US" sz="3200" b="1" dirty="0" smtClean="0">
                <a:solidFill>
                  <a:schemeClr val="bg2"/>
                </a:solidFill>
              </a:rPr>
              <a:t> the ESS Elliptical </a:t>
            </a:r>
            <a:r>
              <a:rPr lang="en-US" sz="3200" b="1" dirty="0" err="1" smtClean="0">
                <a:solidFill>
                  <a:schemeClr val="bg2"/>
                </a:solidFill>
              </a:rPr>
              <a:t>Cryomodule</a:t>
            </a:r>
            <a:r>
              <a:rPr lang="en-US" sz="3200" b="1" dirty="0" smtClean="0">
                <a:solidFill>
                  <a:schemeClr val="bg2"/>
                </a:solidFill>
              </a:rPr>
              <a:t> Design ?</a:t>
            </a:r>
            <a:endParaRPr lang="en-US" sz="1400" b="1" dirty="0">
              <a:solidFill>
                <a:schemeClr val="bg2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6" y="2213302"/>
            <a:ext cx="5358002" cy="3143956"/>
          </a:xfrm>
          <a:prstGeom prst="rect">
            <a:avLst/>
          </a:prstGeom>
        </p:spPr>
      </p:pic>
      <p:sp>
        <p:nvSpPr>
          <p:cNvPr id="24" name="ZoneTexte 23"/>
          <p:cNvSpPr txBox="1"/>
          <p:nvPr/>
        </p:nvSpPr>
        <p:spPr>
          <a:xfrm>
            <a:off x="6660233" y="5825372"/>
            <a:ext cx="2290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total </a:t>
            </a:r>
            <a:r>
              <a:rPr lang="fr-FR" dirty="0" err="1" smtClean="0">
                <a:solidFill>
                  <a:schemeClr val="tx1"/>
                </a:solidFill>
              </a:rPr>
              <a:t>length</a:t>
            </a:r>
            <a:r>
              <a:rPr lang="fr-FR" dirty="0" smtClean="0">
                <a:solidFill>
                  <a:schemeClr val="tx1"/>
                </a:solidFill>
              </a:rPr>
              <a:t>: 6.6 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err="1" smtClean="0">
                <a:solidFill>
                  <a:schemeClr val="tx1"/>
                </a:solidFill>
              </a:rPr>
              <a:t>Beam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height</a:t>
            </a:r>
            <a:r>
              <a:rPr lang="fr-FR" dirty="0" smtClean="0">
                <a:solidFill>
                  <a:schemeClr val="tx1"/>
                </a:solidFill>
              </a:rPr>
              <a:t>: 1.5 m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3680" y="2722165"/>
            <a:ext cx="4262318" cy="2736304"/>
          </a:xfrm>
          <a:prstGeom prst="rect">
            <a:avLst/>
          </a:prstGeom>
        </p:spPr>
      </p:pic>
      <p:sp>
        <p:nvSpPr>
          <p:cNvPr id="7" name="TextBox 5"/>
          <p:cNvSpPr txBox="1"/>
          <p:nvPr/>
        </p:nvSpPr>
        <p:spPr>
          <a:xfrm>
            <a:off x="167937" y="1451601"/>
            <a:ext cx="8483047" cy="882293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Font typeface="Wingdings" charset="2"/>
              <a:buChar char="§"/>
            </a:pPr>
            <a:r>
              <a:rPr lang="en-US" sz="1600" dirty="0" smtClean="0"/>
              <a:t>Similar </a:t>
            </a:r>
            <a:r>
              <a:rPr lang="en-US" sz="1600" dirty="0"/>
              <a:t>to CEBAF/SNS cryomodule with 4 cavities per </a:t>
            </a:r>
            <a:r>
              <a:rPr lang="en-US" sz="1600" dirty="0" err="1" smtClean="0"/>
              <a:t>cryomodule</a:t>
            </a:r>
            <a:r>
              <a:rPr lang="en-US" sz="1600" dirty="0" smtClean="0"/>
              <a:t> </a:t>
            </a:r>
            <a:endParaRPr lang="en-US" sz="1600" dirty="0"/>
          </a:p>
          <a:p>
            <a:pPr marL="285750" indent="-28575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Font typeface="Wingdings" charset="2"/>
              <a:buChar char="§"/>
            </a:pPr>
            <a:r>
              <a:rPr lang="en-US" sz="1600" dirty="0"/>
              <a:t>Common design for medium (6 cells) and high beta (5 cells) </a:t>
            </a:r>
            <a:r>
              <a:rPr lang="en-US" sz="1600" dirty="0" smtClean="0"/>
              <a:t>cavity cryomodules</a:t>
            </a:r>
            <a:endParaRPr lang="en-US" sz="1600" dirty="0"/>
          </a:p>
        </p:txBody>
      </p:sp>
      <p:sp>
        <p:nvSpPr>
          <p:cNvPr id="8" name="TextBox 5"/>
          <p:cNvSpPr txBox="1"/>
          <p:nvPr/>
        </p:nvSpPr>
        <p:spPr>
          <a:xfrm>
            <a:off x="179512" y="5199560"/>
            <a:ext cx="6480720" cy="1251625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Font typeface="Wingdings" charset="2"/>
              <a:buChar char="§"/>
              <a:defRPr sz="1600"/>
            </a:lvl1pPr>
          </a:lstStyle>
          <a:p>
            <a:r>
              <a:rPr lang="en-US" dirty="0"/>
              <a:t>Accelerating gradient:		</a:t>
            </a:r>
          </a:p>
          <a:p>
            <a:pPr lvl="1"/>
            <a:r>
              <a:rPr lang="en-US" dirty="0"/>
              <a:t>for </a:t>
            </a:r>
            <a:r>
              <a:rPr lang="en-US" dirty="0">
                <a:latin typeface="Symbol" panose="05050102010706020507" pitchFamily="18" charset="2"/>
              </a:rPr>
              <a:t>b</a:t>
            </a:r>
            <a:r>
              <a:rPr lang="en-US" dirty="0"/>
              <a:t>=0.67 (Medium Beta):  </a:t>
            </a:r>
            <a:r>
              <a:rPr lang="en-US" dirty="0" err="1"/>
              <a:t>Eacc</a:t>
            </a:r>
            <a:r>
              <a:rPr lang="en-US" dirty="0"/>
              <a:t>=16.7 MV/m </a:t>
            </a:r>
            <a:r>
              <a:rPr lang="en-US" dirty="0" err="1"/>
              <a:t>Qo</a:t>
            </a:r>
            <a:r>
              <a:rPr lang="en-US" dirty="0"/>
              <a:t>&gt; 5E9 at 2 K</a:t>
            </a:r>
          </a:p>
          <a:p>
            <a:pPr lvl="1"/>
            <a:r>
              <a:rPr lang="en-US" dirty="0"/>
              <a:t>for </a:t>
            </a:r>
            <a:r>
              <a:rPr lang="en-US" dirty="0">
                <a:latin typeface="Symbol" panose="05050102010706020507" pitchFamily="18" charset="2"/>
              </a:rPr>
              <a:t>b</a:t>
            </a:r>
            <a:r>
              <a:rPr lang="en-US" dirty="0"/>
              <a:t>=0.86 (High Beta):  </a:t>
            </a:r>
            <a:r>
              <a:rPr lang="en-US" dirty="0" err="1"/>
              <a:t>Eacc</a:t>
            </a:r>
            <a:r>
              <a:rPr lang="en-US" dirty="0"/>
              <a:t>=19.9 MV/m </a:t>
            </a:r>
            <a:r>
              <a:rPr lang="en-US" dirty="0" err="1"/>
              <a:t>Qo</a:t>
            </a:r>
            <a:r>
              <a:rPr lang="en-US" dirty="0"/>
              <a:t>&gt; 5E9 at 2 K</a:t>
            </a:r>
          </a:p>
          <a:p>
            <a:r>
              <a:rPr lang="en-US" dirty="0"/>
              <a:t>Maximum operating helium pressure: 1.431 bar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212584" y="1488587"/>
            <a:ext cx="2465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Courtesy P. </a:t>
            </a:r>
            <a:r>
              <a:rPr lang="en-US" dirty="0" err="1" smtClean="0"/>
              <a:t>Bosland</a:t>
            </a:r>
            <a:r>
              <a:rPr lang="en-US" dirty="0" smtClean="0"/>
              <a:t> CEA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48928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285612" y="1660763"/>
            <a:ext cx="8361257" cy="4650457"/>
          </a:xfrm>
        </p:spPr>
        <p:txBody>
          <a:bodyPr/>
          <a:lstStyle/>
          <a:p>
            <a:r>
              <a:rPr lang="en-US" dirty="0" smtClean="0"/>
              <a:t>This has been just a small sample of cryogenic engineering as applied to accelerators. Other topics include:</a:t>
            </a:r>
          </a:p>
          <a:p>
            <a:pPr lvl="1"/>
            <a:r>
              <a:rPr lang="en-US" dirty="0" smtClean="0"/>
              <a:t>Properties of Cryogenic Fluids</a:t>
            </a:r>
          </a:p>
          <a:p>
            <a:pPr lvl="1"/>
            <a:r>
              <a:rPr lang="en-US" dirty="0" smtClean="0"/>
              <a:t>Cryogenic Properties of Materials</a:t>
            </a:r>
          </a:p>
          <a:p>
            <a:pPr lvl="1"/>
            <a:r>
              <a:rPr lang="en-US" dirty="0" smtClean="0"/>
              <a:t>He II (superfluid helium)</a:t>
            </a:r>
          </a:p>
          <a:p>
            <a:pPr lvl="1"/>
            <a:r>
              <a:rPr lang="en-US" dirty="0" smtClean="0"/>
              <a:t>Safety in Cryogenics</a:t>
            </a:r>
          </a:p>
          <a:p>
            <a:pPr lvl="1"/>
            <a:r>
              <a:rPr lang="en-US" dirty="0" smtClean="0"/>
              <a:t>Instrumentation</a:t>
            </a:r>
          </a:p>
          <a:p>
            <a:pPr lvl="1"/>
            <a:r>
              <a:rPr lang="en-US" dirty="0" smtClean="0"/>
              <a:t>Cryogenic Distribution Systems</a:t>
            </a:r>
          </a:p>
          <a:p>
            <a:pPr lvl="1"/>
            <a:r>
              <a:rPr lang="en-US" dirty="0" smtClean="0"/>
              <a:t>Cryogenics below 1 K</a:t>
            </a:r>
          </a:p>
          <a:p>
            <a:pPr lvl="1"/>
            <a:r>
              <a:rPr lang="en-US" dirty="0" smtClean="0"/>
              <a:t>Use of Small </a:t>
            </a:r>
            <a:r>
              <a:rPr lang="en-US" dirty="0" err="1" smtClean="0"/>
              <a:t>Cryocoolers</a:t>
            </a:r>
            <a:endParaRPr lang="en-US" dirty="0" smtClean="0"/>
          </a:p>
          <a:p>
            <a:pPr lvl="1"/>
            <a:r>
              <a:rPr lang="en-US" dirty="0" smtClean="0"/>
              <a:t>Vacuum Systems</a:t>
            </a:r>
          </a:p>
          <a:p>
            <a:pPr lvl="1"/>
            <a:r>
              <a:rPr lang="en-US" dirty="0" smtClean="0"/>
              <a:t>High Temperature Superconductor Applications</a:t>
            </a:r>
          </a:p>
          <a:p>
            <a:pPr lvl="1"/>
            <a:r>
              <a:rPr lang="en-US" dirty="0" smtClean="0"/>
              <a:t>Superconducting Magnets and RF Cavities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There is Much More to Cryogenic Engineering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384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Introduction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308" y="1600075"/>
            <a:ext cx="8963678" cy="4755314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sz="2400" dirty="0">
                <a:latin typeface="Arial" pitchFamily="34" charset="0"/>
                <a:ea typeface="ＭＳ Ｐゴシック" pitchFamily="34" charset="-128"/>
              </a:rPr>
              <a:t>Since the </a:t>
            </a:r>
            <a:r>
              <a:rPr lang="en-US" sz="2400" dirty="0" err="1">
                <a:latin typeface="Arial" pitchFamily="34" charset="0"/>
                <a:ea typeface="ＭＳ Ｐゴシック" pitchFamily="34" charset="-128"/>
              </a:rPr>
              <a:t>Tevatron</a:t>
            </a:r>
            <a:r>
              <a:rPr lang="en-US" sz="2400" dirty="0">
                <a:latin typeface="Arial" pitchFamily="34" charset="0"/>
                <a:ea typeface="ＭＳ Ｐゴシック" pitchFamily="34" charset="-128"/>
              </a:rPr>
              <a:t> (1983)  accelerator cryogenic systems have become larger, more reliable, more efficient, industrialized and much more </a:t>
            </a:r>
            <a:r>
              <a:rPr lang="en-US" sz="2400" dirty="0" smtClean="0">
                <a:latin typeface="Arial" pitchFamily="34" charset="0"/>
                <a:ea typeface="ＭＳ Ｐゴシック" pitchFamily="34" charset="-128"/>
              </a:rPr>
              <a:t>widespread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>
                <a:latin typeface="Arial" pitchFamily="34" charset="0"/>
                <a:ea typeface="ＭＳ Ｐゴシック" pitchFamily="34" charset="-128"/>
              </a:rPr>
              <a:t>Cryogenics is found in all types of  accelerator applications including: HEP accelerators, light sources, heavy ion machines</a:t>
            </a:r>
            <a:r>
              <a:rPr lang="en-US" sz="2400" smtClean="0">
                <a:latin typeface="Arial" pitchFamily="34" charset="0"/>
                <a:ea typeface="ＭＳ Ｐゴシック" pitchFamily="34" charset="-128"/>
              </a:rPr>
              <a:t>, </a:t>
            </a:r>
            <a:r>
              <a:rPr lang="en-US" sz="2400" smtClean="0">
                <a:latin typeface="Arial" pitchFamily="34" charset="0"/>
                <a:ea typeface="ＭＳ Ｐゴシック" pitchFamily="34" charset="-128"/>
              </a:rPr>
              <a:t>neutron </a:t>
            </a:r>
            <a:r>
              <a:rPr lang="en-US" sz="2400" dirty="0" smtClean="0">
                <a:latin typeface="Arial" pitchFamily="34" charset="0"/>
                <a:ea typeface="ＭＳ Ｐゴシック" pitchFamily="34" charset="-128"/>
              </a:rPr>
              <a:t>sources and ADS</a:t>
            </a:r>
            <a:endParaRPr lang="en-US" sz="2400" dirty="0">
              <a:latin typeface="Arial" pitchFamily="34" charset="0"/>
              <a:ea typeface="ＭＳ Ｐゴシック" pitchFamily="34" charset="-128"/>
            </a:endParaRPr>
          </a:p>
          <a:p>
            <a:pPr marL="457200" indent="-457200">
              <a:buFont typeface="Arial"/>
              <a:buChar char="•"/>
            </a:pPr>
            <a:r>
              <a:rPr lang="en-US" sz="2400" dirty="0" smtClean="0">
                <a:latin typeface="Arial" pitchFamily="34" charset="0"/>
                <a:ea typeface="ＭＳ Ｐゴシック" pitchFamily="34" charset="-128"/>
              </a:rPr>
              <a:t>This lecture will give an overview including examples of several key aspects of cryogenic engineering related to accelerators. But there is much more to learn.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>
                <a:latin typeface="Arial" pitchFamily="34" charset="0"/>
                <a:ea typeface="ＭＳ Ｐゴシック" pitchFamily="34" charset="-128"/>
              </a:rPr>
              <a:t>I will discuss how we get equipment to cryogenic temperatures and keep it at those temperatures in accelerators.</a:t>
            </a:r>
            <a:endParaRPr lang="en-US" sz="2400" dirty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86959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26733" y="1660764"/>
            <a:ext cx="8425403" cy="3780620"/>
          </a:xfrm>
        </p:spPr>
        <p:txBody>
          <a:bodyPr/>
          <a:lstStyle/>
          <a:p>
            <a:r>
              <a:rPr lang="en-US" dirty="0" smtClean="0"/>
              <a:t>More than 17 current accelerators use cryogenics in some form and an additional 15 new accelerators using cryogenics are planned between now and 2025 in a wide range of locations: Europe, India, China, Korea, Brazil, USA, Japan</a:t>
            </a:r>
          </a:p>
          <a:p>
            <a:r>
              <a:rPr lang="en-US" dirty="0" smtClean="0"/>
              <a:t>These future accelerators include some very large installations: FAIR, XFEL, ESS, LCLS II, ILC</a:t>
            </a:r>
          </a:p>
          <a:p>
            <a:r>
              <a:rPr lang="en-US" dirty="0" smtClean="0"/>
              <a:t>The need for trained staff in this area is an issue and Lund University is in the early stages of developing a center of excellence in cryogenics including classes (senior undergraduate/graduate), research projects and collaborations with ESS and possibly </a:t>
            </a:r>
            <a:r>
              <a:rPr lang="en-US" dirty="0" err="1" smtClean="0"/>
              <a:t>Maxlab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93511" y="-1"/>
            <a:ext cx="6488197" cy="1441451"/>
          </a:xfrm>
        </p:spPr>
        <p:txBody>
          <a:bodyPr/>
          <a:lstStyle/>
          <a:p>
            <a:r>
              <a:rPr lang="en-US" dirty="0" smtClean="0"/>
              <a:t>The Use of Cryogenics in Accelerators is Growing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93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Examples of Operating Facilities </a:t>
            </a:r>
            <a:endParaRPr lang="en-US" dirty="0"/>
          </a:p>
        </p:txBody>
      </p:sp>
      <p:graphicFrame>
        <p:nvGraphicFramePr>
          <p:cNvPr id="8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574783"/>
              </p:ext>
            </p:extLst>
          </p:nvPr>
        </p:nvGraphicFramePr>
        <p:xfrm>
          <a:off x="139303" y="1441531"/>
          <a:ext cx="8876518" cy="53864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0276"/>
                <a:gridCol w="1528563"/>
                <a:gridCol w="1258935"/>
                <a:gridCol w="674077"/>
                <a:gridCol w="2555397"/>
                <a:gridCol w="1429270"/>
              </a:tblGrid>
              <a:tr h="62934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Name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Type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Lab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 (K)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Refrigeration Capacity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Comments</a:t>
                      </a:r>
                      <a:endParaRPr lang="en-US" sz="1800" dirty="0"/>
                    </a:p>
                  </a:txBody>
                  <a:tcPr marT="45713" marB="45713"/>
                </a:tc>
              </a:tr>
              <a:tr h="34607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LHC</a:t>
                      </a:r>
                      <a:endParaRPr lang="en-US" sz="16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Accelerator</a:t>
                      </a:r>
                    </a:p>
                    <a:p>
                      <a:r>
                        <a:rPr lang="en-US" sz="1600" dirty="0" smtClean="0"/>
                        <a:t>CMS</a:t>
                      </a:r>
                    </a:p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ATLAS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CERN</a:t>
                      </a:r>
                    </a:p>
                    <a:p>
                      <a:endParaRPr lang="en-US" sz="16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1.9</a:t>
                      </a:r>
                    </a:p>
                    <a:p>
                      <a:r>
                        <a:rPr lang="en-US" sz="1600" dirty="0" smtClean="0"/>
                        <a:t>4.5</a:t>
                      </a:r>
                    </a:p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4.5</a:t>
                      </a:r>
                    </a:p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40/80</a:t>
                      </a:r>
                    </a:p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80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 plants </a:t>
                      </a:r>
                      <a:r>
                        <a:rPr lang="en-US" sz="1600" dirty="0" err="1" smtClean="0"/>
                        <a:t>ea</a:t>
                      </a:r>
                      <a:r>
                        <a:rPr lang="en-US" sz="1600" dirty="0" smtClean="0"/>
                        <a:t> 2.4kW</a:t>
                      </a:r>
                      <a:r>
                        <a:rPr lang="en-US" sz="1600" baseline="0" dirty="0" smtClean="0"/>
                        <a:t> @ 1.9K</a:t>
                      </a:r>
                      <a:r>
                        <a:rPr lang="en-US" sz="1600" dirty="0" smtClean="0"/>
                        <a:t> </a:t>
                      </a:r>
                    </a:p>
                    <a:p>
                      <a:r>
                        <a:rPr lang="en-US" sz="1600" dirty="0" smtClean="0"/>
                        <a:t>1.5 kW @4.5 K</a:t>
                      </a:r>
                    </a:p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6 kW</a:t>
                      </a:r>
                      <a:r>
                        <a:rPr lang="en-US" sz="1600" baseline="0" dirty="0" smtClean="0">
                          <a:solidFill>
                            <a:srgbClr val="FF0000"/>
                          </a:solidFill>
                        </a:rPr>
                        <a:t> @ 4.5K</a:t>
                      </a:r>
                    </a:p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20 kW @ 40 – 80 K</a:t>
                      </a:r>
                    </a:p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20 kW @ 80 K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Each plant has 18</a:t>
                      </a:r>
                      <a:r>
                        <a:rPr lang="en-US" sz="1600" baseline="0" dirty="0" smtClean="0"/>
                        <a:t> kW capacity </a:t>
                      </a:r>
                      <a:r>
                        <a:rPr lang="en-US" sz="1600" baseline="0" dirty="0" err="1" smtClean="0"/>
                        <a:t>eqv</a:t>
                      </a:r>
                      <a:r>
                        <a:rPr lang="en-US" sz="1600" baseline="0" dirty="0" smtClean="0"/>
                        <a:t>. @ 4.5 K</a:t>
                      </a:r>
                    </a:p>
                    <a:p>
                      <a:endParaRPr lang="en-US" sz="1600" baseline="0" dirty="0" smtClean="0"/>
                    </a:p>
                    <a:p>
                      <a:r>
                        <a:rPr lang="en-US" sz="1600" baseline="0" dirty="0" err="1" smtClean="0">
                          <a:solidFill>
                            <a:srgbClr val="FF0000"/>
                          </a:solidFill>
                        </a:rPr>
                        <a:t>LAr</a:t>
                      </a:r>
                      <a:r>
                        <a:rPr lang="en-US" sz="1600" baseline="0" dirty="0" smtClean="0">
                          <a:solidFill>
                            <a:srgbClr val="FF0000"/>
                          </a:solidFill>
                        </a:rPr>
                        <a:t> calorimeter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marT="45713" marB="45713"/>
                </a:tc>
              </a:tr>
              <a:tr h="34607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CEBAF/12 </a:t>
                      </a:r>
                      <a:r>
                        <a:rPr lang="en-US" sz="1600" dirty="0" err="1" smtClean="0"/>
                        <a:t>GeV</a:t>
                      </a:r>
                      <a:endParaRPr lang="en-US" sz="16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Accelerator</a:t>
                      </a:r>
                      <a:endParaRPr lang="en-US" sz="16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JLab</a:t>
                      </a:r>
                      <a:endParaRPr lang="en-US" sz="16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2.1</a:t>
                      </a:r>
                      <a:endParaRPr lang="en-US" sz="16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8.4 kW @ 2.1 K</a:t>
                      </a:r>
                      <a:endParaRPr lang="en-US" sz="16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45713" marB="45713"/>
                </a:tc>
              </a:tr>
              <a:tr h="346079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6600"/>
                          </a:solidFill>
                        </a:rPr>
                        <a:t>JSNS</a:t>
                      </a:r>
                      <a:endParaRPr lang="en-US" sz="1600" dirty="0">
                        <a:solidFill>
                          <a:srgbClr val="FF6600"/>
                        </a:solidFill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0" marR="0" indent="0" algn="l" defTabSz="9143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solidFill>
                            <a:srgbClr val="FF6600"/>
                          </a:solidFill>
                        </a:rPr>
                        <a:t>H</a:t>
                      </a:r>
                      <a:r>
                        <a:rPr lang="en-US" sz="1600" baseline="-25000" dirty="0" smtClean="0">
                          <a:solidFill>
                            <a:srgbClr val="FF6600"/>
                          </a:solidFill>
                        </a:rPr>
                        <a:t>2</a:t>
                      </a:r>
                      <a:r>
                        <a:rPr lang="en-US" sz="1600" baseline="0" dirty="0" smtClean="0">
                          <a:solidFill>
                            <a:srgbClr val="FF6600"/>
                          </a:solidFill>
                        </a:rPr>
                        <a:t> Moderator</a:t>
                      </a: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6600"/>
                          </a:solidFill>
                        </a:rPr>
                        <a:t>J-PARC</a:t>
                      </a:r>
                      <a:endParaRPr lang="en-US" sz="1600" dirty="0">
                        <a:solidFill>
                          <a:srgbClr val="FF6600"/>
                        </a:solidFill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6600"/>
                          </a:solidFill>
                        </a:rPr>
                        <a:t>&lt; 20 </a:t>
                      </a:r>
                      <a:endParaRPr lang="en-US" sz="1600" dirty="0">
                        <a:solidFill>
                          <a:srgbClr val="FF6600"/>
                        </a:solidFill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6600"/>
                          </a:solidFill>
                        </a:rPr>
                        <a:t>6.5 kW @ 15.6</a:t>
                      </a:r>
                      <a:r>
                        <a:rPr lang="en-US" sz="1600" baseline="0" dirty="0" smtClean="0">
                          <a:solidFill>
                            <a:srgbClr val="FF6600"/>
                          </a:solidFill>
                        </a:rPr>
                        <a:t> K</a:t>
                      </a:r>
                      <a:endParaRPr lang="en-US" sz="1600" dirty="0">
                        <a:solidFill>
                          <a:srgbClr val="FF6600"/>
                        </a:solidFill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45713" marB="45713"/>
                </a:tc>
              </a:tr>
              <a:tr h="55544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SNS</a:t>
                      </a:r>
                      <a:endParaRPr lang="en-US" sz="16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0" marR="0" indent="0" algn="l" defTabSz="9143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Accelerator</a:t>
                      </a:r>
                    </a:p>
                    <a:p>
                      <a:pPr marL="0" marR="0" indent="0" algn="l" defTabSz="9143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H</a:t>
                      </a:r>
                      <a:r>
                        <a:rPr lang="en-US" sz="1600" baseline="-25000" dirty="0" smtClean="0"/>
                        <a:t>2</a:t>
                      </a:r>
                      <a:r>
                        <a:rPr lang="en-US" sz="1600" baseline="0" dirty="0" smtClean="0"/>
                        <a:t> Moderator</a:t>
                      </a:r>
                      <a:endParaRPr lang="en-US" sz="1600" dirty="0" smtClean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ORNL</a:t>
                      </a:r>
                      <a:endParaRPr lang="en-US" sz="16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2.1</a:t>
                      </a:r>
                    </a:p>
                    <a:p>
                      <a:r>
                        <a:rPr lang="en-US" sz="1600" dirty="0" smtClean="0"/>
                        <a:t>20</a:t>
                      </a:r>
                      <a:endParaRPr lang="en-US" sz="16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2.4</a:t>
                      </a:r>
                      <a:r>
                        <a:rPr lang="en-US" sz="1600" baseline="0" dirty="0" smtClean="0"/>
                        <a:t> kW @ 2.1 K</a:t>
                      </a:r>
                    </a:p>
                    <a:p>
                      <a:r>
                        <a:rPr lang="en-US" sz="1600" baseline="0" dirty="0" smtClean="0"/>
                        <a:t>7.5 kW @ ~ 20 K</a:t>
                      </a:r>
                      <a:endParaRPr lang="en-US" sz="16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45713" marB="45713"/>
                </a:tc>
              </a:tr>
              <a:tr h="346079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S-DALINAC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Accelerator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TU Darmstadt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2.0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120 W @ 2.0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K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13" marB="45713"/>
                </a:tc>
              </a:tr>
              <a:tr h="37629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FLASH</a:t>
                      </a:r>
                      <a:endParaRPr lang="en-US" sz="16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Accelerator</a:t>
                      </a:r>
                      <a:endParaRPr lang="en-US" sz="16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DESY</a:t>
                      </a:r>
                      <a:endParaRPr lang="en-US" sz="16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2.0</a:t>
                      </a:r>
                      <a:endParaRPr lang="en-US" sz="16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TESLA tech</a:t>
                      </a:r>
                      <a:endParaRPr lang="en-US" sz="1600" dirty="0"/>
                    </a:p>
                  </a:txBody>
                  <a:tcPr marT="45713" marB="45713"/>
                </a:tc>
              </a:tr>
              <a:tr h="39687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RHIC</a:t>
                      </a:r>
                      <a:endParaRPr lang="en-US" sz="16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Accelerator</a:t>
                      </a:r>
                      <a:endParaRPr lang="en-US" sz="16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BNL</a:t>
                      </a:r>
                      <a:endParaRPr lang="en-US" sz="16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24.8 kW @3.8 K plus 55 kW @55K</a:t>
                      </a:r>
                      <a:endParaRPr lang="en-US" sz="16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45713" marB="45713"/>
                </a:tc>
              </a:tr>
              <a:tr h="39687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ARIEL (e </a:t>
                      </a:r>
                      <a:r>
                        <a:rPr lang="en-US" sz="1600" dirty="0" err="1" smtClean="0"/>
                        <a:t>linac</a:t>
                      </a:r>
                      <a:r>
                        <a:rPr lang="en-US" sz="1600" dirty="0" smtClean="0"/>
                        <a:t>)</a:t>
                      </a:r>
                      <a:endParaRPr lang="en-US" sz="16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Accelerator</a:t>
                      </a:r>
                      <a:endParaRPr lang="en-US" sz="16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TRIUMF</a:t>
                      </a:r>
                      <a:endParaRPr lang="en-US" sz="16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2.0</a:t>
                      </a:r>
                      <a:endParaRPr lang="en-US" sz="16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288 L/h</a:t>
                      </a:r>
                      <a:endParaRPr lang="en-US" sz="16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45713" marB="45713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3226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Future Facilities </a:t>
            </a:r>
            <a:endParaRPr lang="en-US" dirty="0"/>
          </a:p>
        </p:txBody>
      </p:sp>
      <p:graphicFrame>
        <p:nvGraphicFramePr>
          <p:cNvPr id="8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2110687"/>
              </p:ext>
            </p:extLst>
          </p:nvPr>
        </p:nvGraphicFramePr>
        <p:xfrm>
          <a:off x="1" y="1459375"/>
          <a:ext cx="9143999" cy="4905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1722"/>
                <a:gridCol w="1696278"/>
                <a:gridCol w="1116788"/>
                <a:gridCol w="680749"/>
                <a:gridCol w="1719385"/>
                <a:gridCol w="2579077"/>
              </a:tblGrid>
              <a:tr h="660297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Name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Type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Lab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 (K)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Refrigeration Capacity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Status (Start</a:t>
                      </a:r>
                      <a:r>
                        <a:rPr lang="en-US" sz="1800" baseline="0" dirty="0" smtClean="0"/>
                        <a:t> of Operation)</a:t>
                      </a:r>
                      <a:endParaRPr lang="en-US" sz="1800" dirty="0"/>
                    </a:p>
                  </a:txBody>
                  <a:tcPr marT="45713" marB="45713"/>
                </a:tc>
              </a:tr>
              <a:tr h="110050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ESS</a:t>
                      </a:r>
                      <a:endParaRPr lang="en-US" sz="16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Accelerator</a:t>
                      </a:r>
                    </a:p>
                    <a:p>
                      <a:endParaRPr lang="en-US" sz="1600" dirty="0" smtClean="0"/>
                    </a:p>
                    <a:p>
                      <a:r>
                        <a:rPr lang="en-US" sz="1600" dirty="0" smtClean="0"/>
                        <a:t>LH2</a:t>
                      </a:r>
                      <a:r>
                        <a:rPr lang="en-US" sz="1600" baseline="0" dirty="0" smtClean="0"/>
                        <a:t> moderator</a:t>
                      </a:r>
                    </a:p>
                    <a:p>
                      <a:r>
                        <a:rPr lang="en-US" sz="1600" baseline="0" dirty="0" err="1" smtClean="0">
                          <a:solidFill>
                            <a:srgbClr val="FF6600"/>
                          </a:solidFill>
                        </a:rPr>
                        <a:t>Instrum</a:t>
                      </a:r>
                      <a:r>
                        <a:rPr lang="en-US" sz="1600" baseline="0" dirty="0" smtClean="0">
                          <a:solidFill>
                            <a:srgbClr val="FF6600"/>
                          </a:solidFill>
                        </a:rPr>
                        <a:t>. supply</a:t>
                      </a:r>
                      <a:endParaRPr lang="en-US" sz="1600" dirty="0">
                        <a:solidFill>
                          <a:srgbClr val="FF6600"/>
                        </a:solidFill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ESS</a:t>
                      </a:r>
                      <a:endParaRPr lang="en-US" sz="16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2.0 </a:t>
                      </a:r>
                    </a:p>
                    <a:p>
                      <a:r>
                        <a:rPr lang="en-US" sz="1600" dirty="0" smtClean="0"/>
                        <a:t>40/50</a:t>
                      </a:r>
                    </a:p>
                    <a:p>
                      <a:r>
                        <a:rPr lang="en-US" sz="1600" dirty="0" smtClean="0"/>
                        <a:t>16</a:t>
                      </a:r>
                    </a:p>
                    <a:p>
                      <a:r>
                        <a:rPr lang="en-US" sz="1600" dirty="0" smtClean="0"/>
                        <a:t>4.2</a:t>
                      </a:r>
                      <a:endParaRPr lang="en-US" sz="16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 kW</a:t>
                      </a:r>
                    </a:p>
                    <a:p>
                      <a:r>
                        <a:rPr lang="en-US" sz="1600" dirty="0" smtClean="0"/>
                        <a:t>11 kW</a:t>
                      </a:r>
                    </a:p>
                    <a:p>
                      <a:r>
                        <a:rPr lang="en-US" sz="1600" dirty="0" smtClean="0"/>
                        <a:t>25 kW</a:t>
                      </a:r>
                    </a:p>
                    <a:p>
                      <a:r>
                        <a:rPr lang="en-US" sz="1600" dirty="0" smtClean="0">
                          <a:solidFill>
                            <a:srgbClr val="FF6600"/>
                          </a:solidFill>
                        </a:rPr>
                        <a:t>7500</a:t>
                      </a:r>
                      <a:r>
                        <a:rPr lang="en-US" sz="1600" baseline="0" dirty="0" smtClean="0">
                          <a:solidFill>
                            <a:srgbClr val="FF6600"/>
                          </a:solidFill>
                        </a:rPr>
                        <a:t> l/month</a:t>
                      </a:r>
                      <a:endParaRPr lang="en-US" sz="1600" dirty="0">
                        <a:solidFill>
                          <a:srgbClr val="FF6600"/>
                        </a:solidFill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Construction (2019)</a:t>
                      </a:r>
                      <a:endParaRPr lang="en-US" sz="1600" dirty="0"/>
                    </a:p>
                  </a:txBody>
                  <a:tcPr marT="45713" marB="45713"/>
                </a:tc>
              </a:tr>
              <a:tr h="84895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ERL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Electron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Linac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Cornell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1.8</a:t>
                      </a:r>
                    </a:p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40-50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7.5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kW @ 1.8 K</a:t>
                      </a:r>
                    </a:p>
                    <a:p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6.8 kW @ 5 K</a:t>
                      </a:r>
                    </a:p>
                    <a:p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144 kW @ 40-80 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Proposed: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Prototypes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under construction</a:t>
                      </a:r>
                    </a:p>
                    <a:p>
                      <a:r>
                        <a:rPr lang="en-US" sz="1600" baseline="0" dirty="0" smtClean="0">
                          <a:solidFill>
                            <a:srgbClr val="FF6600"/>
                          </a:solidFill>
                        </a:rPr>
                        <a:t>TESLA Tech</a:t>
                      </a:r>
                      <a:endParaRPr lang="en-US" sz="1600" dirty="0">
                        <a:solidFill>
                          <a:srgbClr val="FF6600"/>
                        </a:solidFill>
                      </a:endParaRPr>
                    </a:p>
                  </a:txBody>
                  <a:tcPr marT="45713" marB="45713"/>
                </a:tc>
              </a:tr>
              <a:tr h="84895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XFEL</a:t>
                      </a:r>
                      <a:endParaRPr lang="en-US" sz="16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Electron </a:t>
                      </a:r>
                      <a:r>
                        <a:rPr lang="en-US" sz="1600" dirty="0" err="1" smtClean="0"/>
                        <a:t>Linac</a:t>
                      </a:r>
                      <a:endParaRPr lang="en-US" sz="16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DESY</a:t>
                      </a:r>
                      <a:endParaRPr lang="en-US" sz="16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2.0</a:t>
                      </a:r>
                    </a:p>
                    <a:p>
                      <a:r>
                        <a:rPr lang="en-US" sz="1600" dirty="0" smtClean="0"/>
                        <a:t>5</a:t>
                      </a:r>
                      <a:r>
                        <a:rPr lang="en-US" sz="1600" baseline="0" dirty="0" smtClean="0"/>
                        <a:t> – 8</a:t>
                      </a:r>
                    </a:p>
                    <a:p>
                      <a:r>
                        <a:rPr lang="en-US" sz="1600" baseline="0" dirty="0" smtClean="0"/>
                        <a:t>40-80</a:t>
                      </a:r>
                      <a:endParaRPr lang="en-US" sz="16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2.5 kW @ 2 K</a:t>
                      </a:r>
                    </a:p>
                    <a:p>
                      <a:r>
                        <a:rPr lang="en-US" sz="1600" dirty="0" smtClean="0"/>
                        <a:t>4 kW@ 5 -8 K</a:t>
                      </a:r>
                    </a:p>
                    <a:p>
                      <a:r>
                        <a:rPr lang="en-US" sz="1600" dirty="0" smtClean="0"/>
                        <a:t>26 kW @ 40-80</a:t>
                      </a:r>
                      <a:r>
                        <a:rPr lang="en-US" sz="1600" baseline="0" dirty="0" smtClean="0"/>
                        <a:t> K</a:t>
                      </a:r>
                      <a:endParaRPr lang="en-US" sz="16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Construction (2017)</a:t>
                      </a:r>
                    </a:p>
                    <a:p>
                      <a:r>
                        <a:rPr lang="en-US" sz="1600" dirty="0" smtClean="0"/>
                        <a:t>TESLA Tech</a:t>
                      </a:r>
                      <a:endParaRPr lang="en-US" sz="1600" dirty="0"/>
                    </a:p>
                  </a:txBody>
                  <a:tcPr marT="45713" marB="45713"/>
                </a:tc>
              </a:tr>
              <a:tr h="59741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6600"/>
                          </a:solidFill>
                        </a:rPr>
                        <a:t>LCLS II</a:t>
                      </a:r>
                      <a:endParaRPr lang="en-US" sz="1600" dirty="0">
                        <a:solidFill>
                          <a:srgbClr val="FF6600"/>
                        </a:solidFill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6600"/>
                          </a:solidFill>
                        </a:rPr>
                        <a:t>Accelerator</a:t>
                      </a:r>
                      <a:endParaRPr lang="en-US" sz="1600" dirty="0">
                        <a:solidFill>
                          <a:srgbClr val="FF6600"/>
                        </a:solidFill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6600"/>
                          </a:solidFill>
                        </a:rPr>
                        <a:t>SLAC</a:t>
                      </a:r>
                      <a:endParaRPr lang="en-US" sz="1600" dirty="0">
                        <a:solidFill>
                          <a:srgbClr val="FF6600"/>
                        </a:solidFill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6600"/>
                          </a:solidFill>
                        </a:rPr>
                        <a:t>2.1</a:t>
                      </a:r>
                      <a:r>
                        <a:rPr lang="en-US" sz="1600" baseline="0" dirty="0" smtClean="0">
                          <a:solidFill>
                            <a:srgbClr val="FF6600"/>
                          </a:solidFill>
                        </a:rPr>
                        <a:t> K</a:t>
                      </a:r>
                      <a:endParaRPr lang="en-US" sz="1600" dirty="0">
                        <a:solidFill>
                          <a:srgbClr val="FF6600"/>
                        </a:solidFill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6600"/>
                          </a:solidFill>
                        </a:rPr>
                        <a:t>~ 4  kW @ 2.1 K</a:t>
                      </a: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6600"/>
                          </a:solidFill>
                        </a:rPr>
                        <a:t>Construction (2019)</a:t>
                      </a:r>
                    </a:p>
                    <a:p>
                      <a:r>
                        <a:rPr lang="en-US" sz="1600" dirty="0" smtClean="0">
                          <a:solidFill>
                            <a:srgbClr val="FF6600"/>
                          </a:solidFill>
                        </a:rPr>
                        <a:t>TESLA</a:t>
                      </a:r>
                      <a:r>
                        <a:rPr lang="en-US" sz="1600" baseline="0" dirty="0" smtClean="0">
                          <a:solidFill>
                            <a:srgbClr val="FF6600"/>
                          </a:solidFill>
                        </a:rPr>
                        <a:t> Tech</a:t>
                      </a:r>
                      <a:endParaRPr lang="en-US" sz="1600" dirty="0">
                        <a:solidFill>
                          <a:srgbClr val="FF6600"/>
                        </a:solidFill>
                      </a:endParaRPr>
                    </a:p>
                  </a:txBody>
                  <a:tcPr marT="45713" marB="45713"/>
                </a:tc>
              </a:tr>
              <a:tr h="84895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6600"/>
                          </a:solidFill>
                        </a:rPr>
                        <a:t>FAIR</a:t>
                      </a:r>
                      <a:endParaRPr lang="en-US" sz="1600" dirty="0">
                        <a:solidFill>
                          <a:srgbClr val="FF6600"/>
                        </a:solidFill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6600"/>
                          </a:solidFill>
                        </a:rPr>
                        <a:t>Accelerator &amp; separator magnets</a:t>
                      </a:r>
                      <a:endParaRPr lang="en-US" sz="1600" dirty="0">
                        <a:solidFill>
                          <a:srgbClr val="FF6600"/>
                        </a:solidFill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6600"/>
                          </a:solidFill>
                        </a:rPr>
                        <a:t>FAIR/GSI</a:t>
                      </a:r>
                      <a:endParaRPr lang="en-US" sz="1600" dirty="0">
                        <a:solidFill>
                          <a:srgbClr val="FF6600"/>
                        </a:solidFill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6600"/>
                          </a:solidFill>
                        </a:rPr>
                        <a:t>4</a:t>
                      </a:r>
                    </a:p>
                    <a:p>
                      <a:r>
                        <a:rPr lang="en-US" sz="1600" dirty="0" smtClean="0">
                          <a:solidFill>
                            <a:srgbClr val="FF6600"/>
                          </a:solidFill>
                        </a:rPr>
                        <a:t>50-80</a:t>
                      </a:r>
                      <a:endParaRPr lang="en-US" sz="1600" dirty="0">
                        <a:solidFill>
                          <a:srgbClr val="FF6600"/>
                        </a:solidFill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6600"/>
                          </a:solidFill>
                        </a:rPr>
                        <a:t>Up to 37 kW@ 4 K</a:t>
                      </a:r>
                    </a:p>
                    <a:p>
                      <a:r>
                        <a:rPr lang="en-US" sz="1600" dirty="0" smtClean="0">
                          <a:solidFill>
                            <a:srgbClr val="FF6600"/>
                          </a:solidFill>
                        </a:rPr>
                        <a:t>Up 30 kW @ 50- 80 K</a:t>
                      </a:r>
                      <a:endParaRPr lang="en-US" sz="1600" dirty="0">
                        <a:solidFill>
                          <a:srgbClr val="FF6600"/>
                        </a:solidFill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6600"/>
                          </a:solidFill>
                        </a:rPr>
                        <a:t>2 Plants</a:t>
                      </a:r>
                    </a:p>
                    <a:p>
                      <a:r>
                        <a:rPr lang="en-US" sz="1600" dirty="0" smtClean="0">
                          <a:solidFill>
                            <a:srgbClr val="FF6600"/>
                          </a:solidFill>
                        </a:rPr>
                        <a:t>Construction ( 2019)</a:t>
                      </a:r>
                      <a:endParaRPr lang="en-US" sz="1600" dirty="0">
                        <a:solidFill>
                          <a:srgbClr val="FF6600"/>
                        </a:solidFill>
                      </a:endParaRPr>
                    </a:p>
                  </a:txBody>
                  <a:tcPr marT="45713" marB="45713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3272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03214" y="1580114"/>
            <a:ext cx="8294972" cy="4564346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Cryogenics is an enabling technology in modern particle accelerators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Cryogenics is a multidisciplinary field using many aspects of physics and engineering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The use of cryogenics in accelerators (as well as in other scientific research fields) is growing and additional talent is needed.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ESS and Lund University are working together to develop a center of excellence in cryogenics in Lund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9263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Up Slides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096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ea typeface="ＭＳ Ｐゴシック" pitchFamily="34" charset="-128"/>
              </a:rPr>
              <a:t>Refrigerators vs. Liquefiers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940" y="1595076"/>
            <a:ext cx="8705782" cy="4668050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u="sng" dirty="0">
                <a:latin typeface="Arial" pitchFamily="34" charset="0"/>
                <a:ea typeface="ＭＳ Ｐゴシック" pitchFamily="34" charset="-128"/>
              </a:rPr>
              <a:t>Refrigerators</a:t>
            </a:r>
            <a:r>
              <a:rPr lang="en-US" dirty="0">
                <a:latin typeface="Arial" pitchFamily="34" charset="0"/>
                <a:ea typeface="ＭＳ Ｐゴシック" pitchFamily="34" charset="-128"/>
              </a:rPr>
              <a:t> are closed cycle systems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>
                <a:latin typeface="Arial" pitchFamily="34" charset="0"/>
                <a:ea typeface="ＭＳ Ｐゴシック" pitchFamily="34" charset="-128"/>
              </a:rPr>
              <a:t>They provide cooling and can create liquids but all the mass flow is returned to the start of the cycle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>
                <a:latin typeface="Arial" pitchFamily="34" charset="0"/>
                <a:ea typeface="ＭＳ Ｐゴシック" pitchFamily="34" charset="-128"/>
              </a:rPr>
              <a:t>Such systems are said to have “balanced flow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”</a:t>
            </a:r>
          </a:p>
          <a:p>
            <a:pPr lvl="1"/>
            <a:endParaRPr lang="en-US" dirty="0">
              <a:latin typeface="Arial" pitchFamily="34" charset="0"/>
              <a:ea typeface="ＭＳ Ｐゴシック" pitchFamily="34" charset="-128"/>
            </a:endParaRPr>
          </a:p>
          <a:p>
            <a:pPr marL="342900" indent="-342900">
              <a:buFont typeface="Arial"/>
              <a:buChar char="•"/>
            </a:pPr>
            <a:r>
              <a:rPr lang="en-US" u="sng" dirty="0">
                <a:latin typeface="Arial" pitchFamily="34" charset="0"/>
                <a:ea typeface="ＭＳ Ｐゴシック" pitchFamily="34" charset="-128"/>
              </a:rPr>
              <a:t>Liquefiers</a:t>
            </a:r>
            <a:r>
              <a:rPr lang="en-US" dirty="0">
                <a:latin typeface="Arial" pitchFamily="34" charset="0"/>
                <a:ea typeface="ＭＳ Ｐゴシック" pitchFamily="34" charset="-128"/>
              </a:rPr>
              <a:t> are open cycle systems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>
                <a:latin typeface="Arial" pitchFamily="34" charset="0"/>
                <a:ea typeface="ＭＳ Ｐゴシック" pitchFamily="34" charset="-128"/>
              </a:rPr>
              <a:t>They provide a liquid which is then drawn off and used elsewhere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>
                <a:latin typeface="Arial" pitchFamily="34" charset="0"/>
                <a:ea typeface="ＭＳ Ｐゴシック" pitchFamily="34" charset="-128"/>
              </a:rPr>
              <a:t>These have “unbalanced flows” the amount of mass returned to the start of the cycle is less than the amount that started by the mass that was converted to liquid. 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>
                <a:latin typeface="Arial" pitchFamily="34" charset="0"/>
                <a:ea typeface="ＭＳ Ｐゴシック" pitchFamily="34" charset="-128"/>
              </a:rPr>
              <a:t>In order to keep the cycle running this mass would have to be added as room temperature gas.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686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ea typeface="ＭＳ Ｐゴシック" pitchFamily="34" charset="-128"/>
              </a:rPr>
              <a:t>Refrigerators vs. Liquefiers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263" y="1607405"/>
            <a:ext cx="8427877" cy="4643392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>
                <a:latin typeface="Arial" pitchFamily="34" charset="0"/>
                <a:ea typeface="ＭＳ Ｐゴシック" pitchFamily="34" charset="-128"/>
              </a:rPr>
              <a:t>In practice, this distinction is less clear cut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>
                <a:latin typeface="Arial" pitchFamily="34" charset="0"/>
                <a:ea typeface="ＭＳ Ｐゴシック" pitchFamily="34" charset="-128"/>
              </a:rPr>
              <a:t>Modern cryogenic plants can operate either as refrigerators or liquefiers and in fact, generally operate as a mixture of the two.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>
                <a:latin typeface="Arial" pitchFamily="34" charset="0"/>
                <a:ea typeface="ＭＳ Ｐゴシック" pitchFamily="34" charset="-128"/>
              </a:rPr>
              <a:t>We talk about refrigeration loads &amp; liquefaction loads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>
                <a:latin typeface="Arial" pitchFamily="34" charset="0"/>
                <a:ea typeface="ＭＳ Ｐゴシック" pitchFamily="34" charset="-128"/>
              </a:rPr>
              <a:t>A key issue is at what temperature is the boil off gas from a cryogenic liquid returned to the cycle?</a:t>
            </a:r>
          </a:p>
          <a:p>
            <a:pPr marL="1257300" lvl="2" indent="-342900">
              <a:buFont typeface="Arial"/>
              <a:buChar char="•"/>
            </a:pPr>
            <a:r>
              <a:rPr lang="en-US" dirty="0">
                <a:latin typeface="Arial" pitchFamily="34" charset="0"/>
                <a:ea typeface="ヒラギノ角ゴ Pro W3"/>
                <a:cs typeface="ヒラギノ角ゴ Pro W3"/>
              </a:rPr>
              <a:t>If brought back at a cryogenic temperature and used to cool incoming warmer gas then this is a refrigeration load</a:t>
            </a:r>
          </a:p>
          <a:p>
            <a:pPr marL="1257300" lvl="2" indent="-342900">
              <a:buFont typeface="Arial"/>
              <a:buChar char="•"/>
            </a:pPr>
            <a:r>
              <a:rPr lang="en-US" dirty="0">
                <a:latin typeface="Arial" pitchFamily="34" charset="0"/>
                <a:ea typeface="ヒラギノ角ゴ Pro W3"/>
                <a:cs typeface="ヒラギノ角ゴ Pro W3"/>
              </a:rPr>
              <a:t>If brought back warm and not used to cool incoming warmer gas this is a liquefaction load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latin typeface="Arial" pitchFamily="34" charset="0"/>
                <a:ea typeface="ＭＳ Ｐゴシック" pitchFamily="34" charset="-128"/>
              </a:rPr>
              <a:t>The thermodynamic rules are the same for refrigerators and liquefiers</a:t>
            </a:r>
          </a:p>
          <a:p>
            <a:pPr marL="342900" indent="-34290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105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660" y="72176"/>
            <a:ext cx="6067426" cy="1441531"/>
          </a:xfrm>
        </p:spPr>
        <p:txBody>
          <a:bodyPr/>
          <a:lstStyle/>
          <a:p>
            <a:r>
              <a:rPr lang="en-US" sz="3200" dirty="0" smtClean="0"/>
              <a:t>Introduction</a:t>
            </a:r>
            <a:endParaRPr lang="en-US" sz="3200" dirty="0"/>
          </a:p>
        </p:txBody>
      </p:sp>
      <p:pic>
        <p:nvPicPr>
          <p:cNvPr id="8" name="Picture 8" descr="C:\Photos\ORNL 2010 Visit\IMG_11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5106" y="1611433"/>
            <a:ext cx="3411756" cy="239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102" y="1513707"/>
            <a:ext cx="3324285" cy="2493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544411" y="2983100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LHC </a:t>
            </a:r>
          </a:p>
          <a:p>
            <a:r>
              <a:rPr lang="en-US" dirty="0" smtClean="0"/>
              <a:t>Magnets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765951" y="1611433"/>
            <a:ext cx="6591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SNS</a:t>
            </a:r>
          </a:p>
          <a:p>
            <a:r>
              <a:rPr lang="en-US" dirty="0" smtClean="0"/>
              <a:t> 4 K </a:t>
            </a:r>
          </a:p>
          <a:p>
            <a:r>
              <a:rPr lang="en-US" dirty="0" smtClean="0"/>
              <a:t>Cold</a:t>
            </a:r>
          </a:p>
          <a:p>
            <a:r>
              <a:rPr lang="en-US" dirty="0" smtClean="0"/>
              <a:t> Box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27" y="4180961"/>
            <a:ext cx="6096000" cy="226351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188204" y="4943387"/>
            <a:ext cx="1707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ESS </a:t>
            </a:r>
            <a:r>
              <a:rPr lang="en-US" dirty="0" err="1" smtClean="0"/>
              <a:t>Cryomodule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225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660" y="72176"/>
            <a:ext cx="6067426" cy="1441531"/>
          </a:xfrm>
        </p:spPr>
        <p:txBody>
          <a:bodyPr/>
          <a:lstStyle/>
          <a:p>
            <a:r>
              <a:rPr lang="en-US" sz="3200" dirty="0" smtClean="0"/>
              <a:t>Introduction</a:t>
            </a:r>
            <a:endParaRPr lang="en-US" sz="32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13707"/>
            <a:ext cx="5337096" cy="2664927"/>
          </a:xfrm>
          <a:prstGeom prst="rect">
            <a:avLst/>
          </a:prstGeom>
        </p:spPr>
      </p:pic>
      <p:pic>
        <p:nvPicPr>
          <p:cNvPr id="15" name="Picture 2" descr="http://www.atlas.ch/images_atlas1/t_magnet.jpg">
            <a:hlinkClick r:id="rId3"/>
          </p:cNvPr>
          <p:cNvPicPr>
            <a:picLocks noGrp="1" noChangeAspect="1" noChangeArrowheads="1"/>
          </p:cNvPicPr>
          <p:nvPr>
            <p:ph idx="10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680454" y="4527671"/>
            <a:ext cx="3389264" cy="2209800"/>
          </a:xfrm>
        </p:spPr>
      </p:pic>
      <p:sp>
        <p:nvSpPr>
          <p:cNvPr id="16" name="TextBox 15"/>
          <p:cNvSpPr txBox="1"/>
          <p:nvPr/>
        </p:nvSpPr>
        <p:spPr>
          <a:xfrm>
            <a:off x="8109454" y="4680071"/>
            <a:ext cx="10054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ATLAS</a:t>
            </a:r>
          </a:p>
          <a:p>
            <a:r>
              <a:rPr lang="en-US" dirty="0" smtClean="0"/>
              <a:t>Magnets</a:t>
            </a:r>
          </a:p>
          <a:p>
            <a:r>
              <a:rPr lang="en-US" dirty="0" smtClean="0"/>
              <a:t>At CERN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188468" y="1868850"/>
            <a:ext cx="3671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JSNS LH</a:t>
            </a:r>
            <a:r>
              <a:rPr lang="en-US" baseline="-25000" dirty="0" smtClean="0"/>
              <a:t>2</a:t>
            </a:r>
            <a:r>
              <a:rPr lang="en-US" dirty="0" smtClean="0"/>
              <a:t> Moderator (6.5 kW @ 16 K)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42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Catching Cold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837" y="1495483"/>
            <a:ext cx="8790523" cy="4860867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/>
              <a:t>There are really only a few ways in which to make a pure fluid such as helium colder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/>
              <a:t>Cause the fluid to do work by making it expand against a piston or turbine while keeping it thermally isolated from the outside environment  Isentropic Expansion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/>
              <a:t>Transfer heat from the fluid to a colder surface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/>
              <a:t>Cause the fluid to do “internal work” by expanding it through a valve while keeping it thermally isolated Isenthalpic </a:t>
            </a:r>
            <a:r>
              <a:rPr lang="en-US" dirty="0" smtClean="0"/>
              <a:t>Expansion or Joule</a:t>
            </a:r>
            <a:r>
              <a:rPr lang="en-US" dirty="0"/>
              <a:t>-Thomson </a:t>
            </a:r>
            <a:r>
              <a:rPr lang="en-US" dirty="0" smtClean="0"/>
              <a:t>expansion</a:t>
            </a:r>
            <a:endParaRPr lang="en-US" dirty="0"/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Once </a:t>
            </a:r>
            <a:r>
              <a:rPr lang="en-US" dirty="0"/>
              <a:t>the fluid is a liquid, reduce the pressure above the fluid below atmospheric pressure thus reducing the saturation </a:t>
            </a:r>
            <a:r>
              <a:rPr lang="en-US" dirty="0" smtClean="0"/>
              <a:t>temperature</a:t>
            </a:r>
          </a:p>
          <a:p>
            <a:pPr marL="800100" lvl="1" indent="-342900">
              <a:buFont typeface="Arial"/>
              <a:buChar char="•"/>
            </a:pPr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dirty="0"/>
              <a:t>All modern cryogenic plants do the first 3. Ones that provide cooling below 4.2 K also do the last item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600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ea typeface="ＭＳ Ｐゴシック" pitchFamily="34" charset="-128"/>
              </a:rPr>
              <a:t>Collins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762" y="1632063"/>
            <a:ext cx="8462038" cy="4544760"/>
          </a:xfrm>
        </p:spPr>
        <p:txBody>
          <a:bodyPr/>
          <a:lstStyle/>
          <a:p>
            <a:r>
              <a:rPr lang="en-US" dirty="0">
                <a:latin typeface="Arial" pitchFamily="34" charset="0"/>
                <a:ea typeface="ＭＳ Ｐゴシック" pitchFamily="34" charset="-128"/>
              </a:rPr>
              <a:t>Cycle consists of :</a:t>
            </a:r>
          </a:p>
          <a:p>
            <a:endParaRPr lang="en-US" dirty="0">
              <a:latin typeface="Arial" pitchFamily="34" charset="0"/>
              <a:ea typeface="ＭＳ Ｐゴシック" pitchFamily="34" charset="-128"/>
            </a:endParaRPr>
          </a:p>
          <a:p>
            <a:pPr lvl="1"/>
            <a:r>
              <a:rPr lang="en-US" dirty="0">
                <a:latin typeface="Arial" pitchFamily="34" charset="0"/>
                <a:ea typeface="ＭＳ Ｐゴシック" pitchFamily="34" charset="-128"/>
              </a:rPr>
              <a:t>1) Compression of Helium  to ~ 16 Bar with cooling back to 300 K + oil removal</a:t>
            </a:r>
          </a:p>
          <a:p>
            <a:pPr lvl="1"/>
            <a:r>
              <a:rPr lang="en-US" dirty="0">
                <a:latin typeface="Arial" pitchFamily="34" charset="0"/>
                <a:ea typeface="ＭＳ Ｐゴシック" pitchFamily="34" charset="-128"/>
              </a:rPr>
              <a:t>2) Cooling of  high pressure gas with LN</a:t>
            </a:r>
            <a:r>
              <a:rPr lang="en-US" baseline="-25000" dirty="0">
                <a:latin typeface="Arial" pitchFamily="34" charset="0"/>
                <a:ea typeface="ＭＳ Ｐゴシック" pitchFamily="34" charset="-128"/>
              </a:rPr>
              <a:t>2</a:t>
            </a:r>
          </a:p>
          <a:p>
            <a:pPr lvl="1"/>
            <a:r>
              <a:rPr lang="en-US" dirty="0">
                <a:latin typeface="Arial" pitchFamily="34" charset="0"/>
                <a:ea typeface="ＭＳ Ｐゴシック" pitchFamily="34" charset="-128"/>
              </a:rPr>
              <a:t>3) Isentropic expansion via 2 or more expansion engines</a:t>
            </a:r>
          </a:p>
          <a:p>
            <a:pPr lvl="1"/>
            <a:r>
              <a:rPr lang="en-US" dirty="0">
                <a:latin typeface="Arial" pitchFamily="34" charset="0"/>
                <a:ea typeface="ＭＳ Ｐゴシック" pitchFamily="34" charset="-128"/>
              </a:rPr>
              <a:t>4) Cooling of high pressure gas by the cold returning low pressure stream</a:t>
            </a:r>
          </a:p>
          <a:p>
            <a:pPr lvl="1"/>
            <a:r>
              <a:rPr lang="en-US" dirty="0">
                <a:latin typeface="Arial" pitchFamily="34" charset="0"/>
                <a:ea typeface="ＭＳ Ｐゴシック" pitchFamily="34" charset="-128"/>
              </a:rPr>
              <a:t>5) Isenthalpic expansion through JT valve</a:t>
            </a:r>
          </a:p>
          <a:p>
            <a:pPr lvl="1"/>
            <a:r>
              <a:rPr lang="en-US" dirty="0">
                <a:latin typeface="Arial" pitchFamily="34" charset="0"/>
                <a:ea typeface="ＭＳ Ｐゴシック" pitchFamily="34" charset="-128"/>
              </a:rPr>
              <a:t>6) Return of gas to compressors at just above 1 Bar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587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ea typeface="ＭＳ Ｐゴシック" pitchFamily="34" charset="-128"/>
              </a:rPr>
              <a:t>CTI 4000 Refrigerator</a:t>
            </a:r>
            <a:br>
              <a:rPr lang="en-US" dirty="0">
                <a:latin typeface="Arial" pitchFamily="34" charset="0"/>
                <a:ea typeface="ＭＳ Ｐゴシック" pitchFamily="34" charset="-128"/>
              </a:rPr>
            </a:br>
            <a:r>
              <a:rPr lang="en-US" dirty="0">
                <a:latin typeface="Arial" pitchFamily="34" charset="0"/>
                <a:ea typeface="ＭＳ Ｐゴシック" pitchFamily="34" charset="-128"/>
              </a:rPr>
              <a:t>(early 80’s vintage ~ 1.2 kW @ 4.5 K)</a:t>
            </a:r>
            <a:endParaRPr lang="en-US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69502" y="1441531"/>
            <a:ext cx="3321050" cy="5027613"/>
          </a:xfr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492625" y="1552393"/>
            <a:ext cx="3965536" cy="4837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827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31631</TotalTime>
  <Words>3214</Words>
  <Application>Microsoft Macintosh PowerPoint</Application>
  <PresentationFormat>On-screen Show (4:3)</PresentationFormat>
  <Paragraphs>515</Paragraphs>
  <Slides>46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9" baseType="lpstr">
      <vt:lpstr>Office-tema</vt:lpstr>
      <vt:lpstr>Anpassad formgivning</vt:lpstr>
      <vt:lpstr>Equation</vt:lpstr>
      <vt:lpstr>PowerPoint Presentation</vt:lpstr>
      <vt:lpstr>Outline</vt:lpstr>
      <vt:lpstr>Introduction</vt:lpstr>
      <vt:lpstr>Introduction</vt:lpstr>
      <vt:lpstr>Introduction</vt:lpstr>
      <vt:lpstr>Introduction</vt:lpstr>
      <vt:lpstr>Catching Cold</vt:lpstr>
      <vt:lpstr>Collins Cycle</vt:lpstr>
      <vt:lpstr>CTI 4000 Refrigerator (early 80’s vintage ~ 1.2 kW @ 4.5 K)</vt:lpstr>
      <vt:lpstr>LHC 4.5 K Refrigeration Plant 18 kW @ 4.5 K – produced in ~ 2004 1of 8 required (4 from Linde, 4 from Air Liquide)</vt:lpstr>
      <vt:lpstr>Carnot Cycle</vt:lpstr>
      <vt:lpstr>Carnot Cycle</vt:lpstr>
      <vt:lpstr>Coefficient of Performance  &amp; the Carnot Cycle</vt:lpstr>
      <vt:lpstr>Coefficient of Performance  &amp; the Carnot Cycle</vt:lpstr>
      <vt:lpstr>Coefficient of Performance  &amp; the Carnot Cycle</vt:lpstr>
      <vt:lpstr>Carnot Cycles &amp; the Real World</vt:lpstr>
      <vt:lpstr>The real world is sometimes not kind to cryogenic engineers</vt:lpstr>
      <vt:lpstr>PowerPoint Presentation</vt:lpstr>
      <vt:lpstr>Cryostats, Cryomodules and Dewars</vt:lpstr>
      <vt:lpstr>Cryostats</vt:lpstr>
      <vt:lpstr>E158 LH2 Target Cryostat</vt:lpstr>
      <vt:lpstr>Cryostat Requirements</vt:lpstr>
      <vt:lpstr>Cryostat Requirements</vt:lpstr>
      <vt:lpstr>Cryostat Requirements</vt:lpstr>
      <vt:lpstr>Thermal Insulation</vt:lpstr>
      <vt:lpstr>Three Ways to Transfer Heat</vt:lpstr>
      <vt:lpstr>Conduction Heat Transfer</vt:lpstr>
      <vt:lpstr>Design Example  ILC Cryomodule Support Post</vt:lpstr>
      <vt:lpstr>Convection Heat Transfer</vt:lpstr>
      <vt:lpstr>Vacuum Insulation</vt:lpstr>
      <vt:lpstr>Radiation Heat Transfer</vt:lpstr>
      <vt:lpstr>Radiation Heat Transfer</vt:lpstr>
      <vt:lpstr>Radiation Heat Transfer</vt:lpstr>
      <vt:lpstr>Radiation Heat Transfer</vt:lpstr>
      <vt:lpstr>Radiation Heat Transfer</vt:lpstr>
      <vt:lpstr>Multilayer Insulation</vt:lpstr>
      <vt:lpstr>Example of MLI in LHC Magnets</vt:lpstr>
      <vt:lpstr>PowerPoint Presentation</vt:lpstr>
      <vt:lpstr>There is Much More to Cryogenic Engineering</vt:lpstr>
      <vt:lpstr>The Use of Cryogenics in Accelerators is Growing</vt:lpstr>
      <vt:lpstr> Examples of Operating Facilities </vt:lpstr>
      <vt:lpstr>Examples of Future Facilities </vt:lpstr>
      <vt:lpstr>Summary</vt:lpstr>
      <vt:lpstr>Back Up Slides</vt:lpstr>
      <vt:lpstr>Refrigerators vs. Liquefiers</vt:lpstr>
      <vt:lpstr>Refrigerators vs. Liquefiers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Ola Grahm</dc:creator>
  <cp:lastModifiedBy>John Weisend</cp:lastModifiedBy>
  <cp:revision>511</cp:revision>
  <cp:lastPrinted>2013-11-04T14:55:04Z</cp:lastPrinted>
  <dcterms:created xsi:type="dcterms:W3CDTF">2013-09-21T18:00:17Z</dcterms:created>
  <dcterms:modified xsi:type="dcterms:W3CDTF">2014-11-14T09:49:45Z</dcterms:modified>
</cp:coreProperties>
</file>