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93" r:id="rId4"/>
    <p:sldId id="279" r:id="rId5"/>
    <p:sldId id="281" r:id="rId6"/>
    <p:sldId id="291" r:id="rId7"/>
    <p:sldId id="258" r:id="rId8"/>
    <p:sldId id="292" r:id="rId9"/>
    <p:sldId id="259" r:id="rId10"/>
    <p:sldId id="260" r:id="rId11"/>
    <p:sldId id="261" r:id="rId12"/>
    <p:sldId id="294" r:id="rId13"/>
    <p:sldId id="296" r:id="rId14"/>
    <p:sldId id="298" r:id="rId15"/>
    <p:sldId id="262" r:id="rId16"/>
    <p:sldId id="263" r:id="rId17"/>
    <p:sldId id="266" r:id="rId18"/>
    <p:sldId id="267" r:id="rId19"/>
    <p:sldId id="268" r:id="rId20"/>
    <p:sldId id="269" r:id="rId21"/>
    <p:sldId id="299" r:id="rId22"/>
    <p:sldId id="270" r:id="rId23"/>
    <p:sldId id="273" r:id="rId24"/>
    <p:sldId id="274" r:id="rId25"/>
    <p:sldId id="275" r:id="rId26"/>
    <p:sldId id="300" r:id="rId27"/>
    <p:sldId id="290" r:id="rId28"/>
    <p:sldId id="276" r:id="rId29"/>
    <p:sldId id="285" r:id="rId30"/>
    <p:sldId id="286" r:id="rId31"/>
    <p:sldId id="277" r:id="rId32"/>
    <p:sldId id="284" r:id="rId33"/>
    <p:sldId id="278" r:id="rId34"/>
    <p:sldId id="288" r:id="rId35"/>
  </p:sldIdLst>
  <p:sldSz cx="9144000" cy="6858000" type="screen4x3"/>
  <p:notesSz cx="6797675" cy="98742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7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6BC8D42-F550-4E75-A624-6EC3A09F68DE}" type="datetimeFigureOut">
              <a:rPr lang="sv-SE" smtClean="0"/>
              <a:t>2011-05-12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202029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BC8D42-F550-4E75-A624-6EC3A09F68DE}" type="datetimeFigureOut">
              <a:rPr lang="sv-SE" smtClean="0"/>
              <a:t>2011-05-12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325181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BC8D42-F550-4E75-A624-6EC3A09F68DE}" type="datetimeFigureOut">
              <a:rPr lang="sv-SE" smtClean="0"/>
              <a:t>2011-05-12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163527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6BC8D42-F550-4E75-A624-6EC3A09F68DE}" type="datetimeFigureOut">
              <a:rPr lang="sv-SE" smtClean="0"/>
              <a:t>2011-05-12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46944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6BC8D42-F550-4E75-A624-6EC3A09F68DE}" type="datetimeFigureOut">
              <a:rPr lang="sv-SE" smtClean="0"/>
              <a:t>2011-05-12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114665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6BC8D42-F550-4E75-A624-6EC3A09F68DE}" type="datetimeFigureOut">
              <a:rPr lang="sv-SE" smtClean="0"/>
              <a:t>2011-05-12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365159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6BC8D42-F550-4E75-A624-6EC3A09F68DE}" type="datetimeFigureOut">
              <a:rPr lang="sv-SE" smtClean="0"/>
              <a:t>2011-05-12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377361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6BC8D42-F550-4E75-A624-6EC3A09F68DE}" type="datetimeFigureOut">
              <a:rPr lang="sv-SE" smtClean="0"/>
              <a:t>2011-05-12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42015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BC8D42-F550-4E75-A624-6EC3A09F68DE}" type="datetimeFigureOut">
              <a:rPr lang="sv-SE" smtClean="0"/>
              <a:t>2011-05-12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183690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6BC8D42-F550-4E75-A624-6EC3A09F68DE}" type="datetimeFigureOut">
              <a:rPr lang="sv-SE" smtClean="0"/>
              <a:t>2011-05-12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5431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6BC8D42-F550-4E75-A624-6EC3A09F68DE}" type="datetimeFigureOut">
              <a:rPr lang="sv-SE" smtClean="0"/>
              <a:t>2011-05-12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C0E94C2-91DA-40D2-9E46-707E907F36B1}" type="slidenum">
              <a:rPr lang="sv-SE" smtClean="0"/>
              <a:t>‹#›</a:t>
            </a:fld>
            <a:endParaRPr lang="sv-SE"/>
          </a:p>
        </p:txBody>
      </p:sp>
    </p:spTree>
    <p:extLst>
      <p:ext uri="{BB962C8B-B14F-4D97-AF65-F5344CB8AC3E}">
        <p14:creationId xmlns:p14="http://schemas.microsoft.com/office/powerpoint/2010/main" val="187151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C8D42-F550-4E75-A624-6EC3A09F68DE}" type="datetimeFigureOut">
              <a:rPr lang="sv-SE" smtClean="0"/>
              <a:t>2011-05-12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E94C2-91DA-40D2-9E46-707E907F36B1}" type="slidenum">
              <a:rPr lang="sv-SE" smtClean="0"/>
              <a:t>‹#›</a:t>
            </a:fld>
            <a:endParaRPr lang="sv-SE"/>
          </a:p>
        </p:txBody>
      </p:sp>
    </p:spTree>
    <p:extLst>
      <p:ext uri="{BB962C8B-B14F-4D97-AF65-F5344CB8AC3E}">
        <p14:creationId xmlns:p14="http://schemas.microsoft.com/office/powerpoint/2010/main" val="230756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audio" Target="../media/audio5.wav"/><Relationship Id="rId5" Type="http://schemas.openxmlformats.org/officeDocument/2006/relationships/image" Target="../media/image5.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http://images.iop.org/objects/ccr/cern/49/10/27/CCarc1_09_09.jpg" TargetMode="External"/><Relationship Id="rId5" Type="http://schemas.openxmlformats.org/officeDocument/2006/relationships/image" Target="../media/image4.jpeg"/><Relationship Id="rId4" Type="http://schemas.openxmlformats.org/officeDocument/2006/relationships/hyperlink" Target="http://cerncourier.com/cws/article/cern/41021"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audio" Target="../media/audio3.wav"/><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publish.aps.org/search/field/author/Jonsson_L" TargetMode="External"/><Relationship Id="rId7" Type="http://schemas.openxmlformats.org/officeDocument/2006/relationships/hyperlink" Target="http://publish.aps.org/search/field/author/Winter_G_G" TargetMode="External"/><Relationship Id="rId2" Type="http://schemas.openxmlformats.org/officeDocument/2006/relationships/hyperlink" Target="http://publish.aps.org/search/field/author/Jarlskog_G" TargetMode="External"/><Relationship Id="rId1" Type="http://schemas.openxmlformats.org/officeDocument/2006/relationships/slideLayout" Target="../slideLayouts/slideLayout2.xml"/><Relationship Id="rId6" Type="http://schemas.openxmlformats.org/officeDocument/2006/relationships/hyperlink" Target="http://publish.aps.org/search/field/author/Willutzki_H_J" TargetMode="External"/><Relationship Id="rId5" Type="http://schemas.openxmlformats.org/officeDocument/2006/relationships/hyperlink" Target="http://publish.aps.org/search/field/author/Schulz_H_D" TargetMode="External"/><Relationship Id="rId4" Type="http://schemas.openxmlformats.org/officeDocument/2006/relationships/hyperlink" Target="http://publish.aps.org/search/field/author/Prunster_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16633"/>
            <a:ext cx="7772400" cy="576063"/>
          </a:xfrm>
        </p:spPr>
        <p:txBody>
          <a:bodyPr>
            <a:normAutofit/>
          </a:bodyPr>
          <a:lstStyle/>
          <a:p>
            <a:r>
              <a:rPr lang="sv-SE" sz="2000" dirty="0" smtClean="0"/>
              <a:t>Guy von Dardel, professor 1965-1986</a:t>
            </a:r>
            <a:endParaRPr lang="sv-SE" sz="2000" dirty="0"/>
          </a:p>
        </p:txBody>
      </p:sp>
      <p:sp>
        <p:nvSpPr>
          <p:cNvPr id="3" name="Underrubrik 2"/>
          <p:cNvSpPr>
            <a:spLocks noGrp="1"/>
          </p:cNvSpPr>
          <p:nvPr>
            <p:ph type="subTitle" idx="1"/>
          </p:nvPr>
        </p:nvSpPr>
        <p:spPr>
          <a:xfrm>
            <a:off x="1371600" y="2852936"/>
            <a:ext cx="6400800" cy="3672408"/>
          </a:xfrm>
        </p:spPr>
        <p:txBody>
          <a:bodyPr anchor="ctr">
            <a:normAutofit fontScale="32500" lnSpcReduction="20000"/>
          </a:bodyPr>
          <a:lstStyle/>
          <a:p>
            <a:pPr algn="l"/>
            <a:r>
              <a:rPr lang="sv-SE" sz="3700" dirty="0"/>
              <a:t>föddes i Stockholm  och  utbildade sig vid KTH, där han blev teknologie doktor 1954. Han </a:t>
            </a:r>
            <a:r>
              <a:rPr lang="sv-SE" sz="3700" dirty="0" smtClean="0"/>
              <a:t>anställdes vid </a:t>
            </a:r>
            <a:r>
              <a:rPr lang="sv-SE" sz="3700" dirty="0"/>
              <a:t>Cern när organisationen bildades 1954 och blev engagerad inom instrumentering avseende elektronik, </a:t>
            </a:r>
            <a:r>
              <a:rPr lang="sv-SE" sz="3700" dirty="0" err="1"/>
              <a:t>Cerenkovräknare</a:t>
            </a:r>
            <a:r>
              <a:rPr lang="sv-SE" sz="3700" dirty="0"/>
              <a:t>, och optisk utläsning av gnistkammare. 1963 utförde han en uppmärksammad mätning av livstiden av den neutrala pi-mesonen. </a:t>
            </a:r>
          </a:p>
          <a:p>
            <a:pPr algn="l"/>
            <a:r>
              <a:rPr lang="sv-SE" sz="3700" dirty="0"/>
              <a:t>1963 blev Guy kallad till en professur i Lund som han till­trädde 1965. Han skulle leda verksamheten vid </a:t>
            </a:r>
            <a:r>
              <a:rPr lang="sv-SE" sz="3700" dirty="0" err="1"/>
              <a:t>elektronsynk­trotronen</a:t>
            </a:r>
            <a:r>
              <a:rPr lang="sv-SE" sz="3700" dirty="0"/>
              <a:t> </a:t>
            </a:r>
            <a:r>
              <a:rPr lang="sv-SE" sz="3700" dirty="0" err="1"/>
              <a:t>Lusy</a:t>
            </a:r>
            <a:r>
              <a:rPr lang="sv-SE" sz="3700" dirty="0"/>
              <a:t> (Lund University </a:t>
            </a:r>
            <a:r>
              <a:rPr lang="sv-SE" sz="3700" dirty="0" err="1"/>
              <a:t>electron</a:t>
            </a:r>
            <a:r>
              <a:rPr lang="sv-SE" sz="3700" dirty="0"/>
              <a:t> </a:t>
            </a:r>
            <a:r>
              <a:rPr lang="sv-SE" sz="3700" dirty="0" err="1"/>
              <a:t>synchrotron</a:t>
            </a:r>
            <a:r>
              <a:rPr lang="sv-SE" sz="3700" dirty="0"/>
              <a:t>) som höll på att färdigställas. Uppbyggnaden leddes av en liten grupp skickliga ingen­jörer och forskare som senare kom att bilda kärnan i synkrotron­strålningsanläggningen Max-lab. </a:t>
            </a:r>
          </a:p>
          <a:p>
            <a:pPr algn="l"/>
            <a:r>
              <a:rPr lang="sv-SE" sz="3700" dirty="0"/>
              <a:t>Guys ambition blev snart att inrikta forskningen inom Lun­dagruppen mot de internationella faciliteterna Cern och Desy. Tillsammans med Knud Hansen i Köpenhamn och Endre </a:t>
            </a:r>
            <a:r>
              <a:rPr lang="sv-SE" sz="3700" dirty="0" err="1"/>
              <a:t>Lil­lethun</a:t>
            </a:r>
            <a:r>
              <a:rPr lang="sv-SE" sz="3700" dirty="0"/>
              <a:t> i Bergen tog han initiativ till skapandet av ett samarbete vid den nya proton-</a:t>
            </a:r>
            <a:r>
              <a:rPr lang="sv-SE" sz="3700" dirty="0" err="1"/>
              <a:t>protonkollideraren</a:t>
            </a:r>
            <a:r>
              <a:rPr lang="sv-SE" sz="3700" dirty="0"/>
              <a:t> </a:t>
            </a:r>
            <a:r>
              <a:rPr lang="sv-SE" sz="3700" dirty="0" err="1"/>
              <a:t>Intersecting</a:t>
            </a:r>
            <a:r>
              <a:rPr lang="sv-SE" sz="3700" dirty="0"/>
              <a:t> </a:t>
            </a:r>
            <a:r>
              <a:rPr lang="sv-SE" sz="3700" dirty="0" err="1"/>
              <a:t>Storage</a:t>
            </a:r>
            <a:r>
              <a:rPr lang="sv-SE" sz="3700" dirty="0"/>
              <a:t> Rings (ISR) på Cern, nämligen ”Scandinavian ISR </a:t>
            </a:r>
            <a:r>
              <a:rPr lang="sv-SE" sz="3700" dirty="0" err="1"/>
              <a:t>Collabora­tion</a:t>
            </a:r>
            <a:r>
              <a:rPr lang="sv-SE" sz="3700" dirty="0"/>
              <a:t>”. ISR fick sin första stråle 1971, och under en dryg tioårsperiod genomförde den skandinaviska gruppen en rad experiment inriktade på studier av den starka kraften, </a:t>
            </a:r>
            <a:r>
              <a:rPr lang="sv-SE" sz="3700" dirty="0" err="1"/>
              <a:t>kvantkromodynamik</a:t>
            </a:r>
            <a:r>
              <a:rPr lang="sv-SE" sz="3700" dirty="0"/>
              <a:t>, och hur kvarkarna manifesteras i skurar av korrelerade partiklar, så kallade jets. </a:t>
            </a:r>
          </a:p>
          <a:p>
            <a:pPr algn="l"/>
            <a:r>
              <a:rPr lang="sv-SE" sz="3700" dirty="0"/>
              <a:t>Under åren 1975–77 var Guy ordförande i den europeiska kommittén för framtida acceleratorer, där planering av Cerns </a:t>
            </a:r>
            <a:r>
              <a:rPr lang="sv-SE" sz="3700" dirty="0" err="1"/>
              <a:t>Large</a:t>
            </a:r>
            <a:r>
              <a:rPr lang="sv-SE" sz="3700" dirty="0"/>
              <a:t> </a:t>
            </a:r>
            <a:r>
              <a:rPr lang="sv-SE" sz="3700" dirty="0" err="1"/>
              <a:t>Electron</a:t>
            </a:r>
            <a:r>
              <a:rPr lang="sv-SE" sz="3700" dirty="0"/>
              <a:t>-Positron </a:t>
            </a:r>
            <a:r>
              <a:rPr lang="sv-SE" sz="3700" dirty="0" err="1"/>
              <a:t>Collider</a:t>
            </a:r>
            <a:r>
              <a:rPr lang="sv-SE" sz="3700" dirty="0"/>
              <a:t> (LEP) startades med målet att kollidera 100 GeV-strålar av elektroner och positroner.</a:t>
            </a:r>
          </a:p>
          <a:p>
            <a:pPr algn="l"/>
            <a:r>
              <a:rPr lang="sv-SE" sz="3700" dirty="0"/>
              <a:t>Guy von Dardels verk­samhet präglades av ett stort intresse för instrumentering och de möjligheter detta gav för nya experiment. Han engagerade med­arbetare i Lund i byggandet av ett </a:t>
            </a:r>
            <a:r>
              <a:rPr lang="sv-SE" sz="3700" dirty="0" err="1"/>
              <a:t>TV-system</a:t>
            </a:r>
            <a:r>
              <a:rPr lang="sv-SE" sz="3700" dirty="0"/>
              <a:t> för optisk utläs­ning av gnistkammare, en ultraljudsdriven jet-spruta för att leta efter fria kvarkar i vätskor, tillverkning av </a:t>
            </a:r>
            <a:r>
              <a:rPr lang="sv-SE" sz="3700" dirty="0" err="1"/>
              <a:t>aerogel</a:t>
            </a:r>
            <a:r>
              <a:rPr lang="sv-SE" sz="3700" dirty="0"/>
              <a:t>, ett </a:t>
            </a:r>
            <a:r>
              <a:rPr lang="sv-SE" sz="3700" dirty="0" err="1"/>
              <a:t>hastighets­filter</a:t>
            </a:r>
            <a:r>
              <a:rPr lang="sv-SE" sz="3700" dirty="0"/>
              <a:t> för partiklar. </a:t>
            </a:r>
          </a:p>
          <a:p>
            <a:r>
              <a:rPr lang="sv-SE" dirty="0"/>
              <a:t> </a:t>
            </a:r>
          </a:p>
          <a:p>
            <a:endParaRPr lang="sv-SE" dirty="0"/>
          </a:p>
        </p:txBody>
      </p:sp>
      <p:pic>
        <p:nvPicPr>
          <p:cNvPr id="1026" name="Picture 2" descr="C:\Users\goran\Documents\My documents\GuyvonDard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524" y="548680"/>
            <a:ext cx="1520952"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55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346050"/>
          </a:xfrm>
        </p:spPr>
        <p:txBody>
          <a:bodyPr>
            <a:noAutofit/>
          </a:bodyPr>
          <a:lstStyle/>
          <a:p>
            <a:pPr lvl="0" algn="l"/>
            <a:r>
              <a:rPr lang="sv-SE" sz="2000" dirty="0" smtClean="0"/>
              <a:t>Experiment R413 </a:t>
            </a:r>
            <a:r>
              <a:rPr lang="sv-SE" sz="1200" dirty="0"/>
              <a:t>På fotot finns några av Lund-gruppens medlemmar, bl.a. </a:t>
            </a:r>
            <a:r>
              <a:rPr lang="sv-SE" sz="1200" dirty="0" smtClean="0"/>
              <a:t>forskarna </a:t>
            </a:r>
            <a:r>
              <a:rPr lang="sv-SE" sz="1200" dirty="0"/>
              <a:t>Göran </a:t>
            </a:r>
            <a:r>
              <a:rPr lang="sv-SE" sz="1200" dirty="0" smtClean="0"/>
              <a:t>Jarlskog och Sverker </a:t>
            </a:r>
            <a:r>
              <a:rPr lang="sv-SE" sz="1200" dirty="0" err="1" smtClean="0"/>
              <a:t>Almehed</a:t>
            </a:r>
            <a:r>
              <a:rPr lang="sv-SE" sz="1200" dirty="0" smtClean="0"/>
              <a:t>, </a:t>
            </a:r>
            <a:r>
              <a:rPr lang="sv-SE" sz="1200" dirty="0"/>
              <a:t>forskningsingenjören Daniel </a:t>
            </a:r>
            <a:r>
              <a:rPr lang="sv-SE" sz="1200" dirty="0" err="1"/>
              <a:t>Korder</a:t>
            </a:r>
            <a:r>
              <a:rPr lang="sv-SE" sz="1200" dirty="0"/>
              <a:t> och sekreteraren Maj-Inger Sundell</a:t>
            </a:r>
            <a:br>
              <a:rPr lang="sv-SE" sz="1200" dirty="0"/>
            </a:br>
            <a:endParaRPr lang="sv-SE" sz="1200" dirty="0"/>
          </a:p>
        </p:txBody>
      </p:sp>
      <p:pic>
        <p:nvPicPr>
          <p:cNvPr id="5122" name="Picture 2" descr="http://cdsweb.cern.ch/record/917190/files/75090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632030"/>
            <a:ext cx="8229600" cy="548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97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60648"/>
            <a:ext cx="8229600" cy="576064"/>
          </a:xfrm>
        </p:spPr>
        <p:txBody>
          <a:bodyPr>
            <a:noAutofit/>
          </a:bodyPr>
          <a:lstStyle/>
          <a:p>
            <a:pPr lvl="0"/>
            <a:r>
              <a:rPr lang="sv-SE" sz="1200" dirty="0"/>
              <a:t>Schema för experiment R413</a:t>
            </a:r>
            <a:br>
              <a:rPr lang="sv-SE" sz="1200" dirty="0"/>
            </a:br>
            <a:r>
              <a:rPr lang="sv-SE" sz="1200" dirty="0"/>
              <a:t>Den första indikationen på jet-struktur i </a:t>
            </a:r>
            <a:r>
              <a:rPr lang="sv-SE" sz="1200" dirty="0" smtClean="0"/>
              <a:t>proton-protonkollisioner (kvarkens omvandling till </a:t>
            </a:r>
            <a:r>
              <a:rPr lang="sv-SE" sz="1200" dirty="0" err="1" smtClean="0"/>
              <a:t>hadroner</a:t>
            </a:r>
            <a:r>
              <a:rPr lang="sv-SE" sz="1200" dirty="0" smtClean="0"/>
              <a:t>)</a:t>
            </a:r>
            <a:r>
              <a:rPr lang="sv-SE" sz="1200" dirty="0"/>
              <a:t/>
            </a:r>
            <a:br>
              <a:rPr lang="sv-SE" sz="1200" dirty="0"/>
            </a:br>
            <a:endParaRPr lang="sv-SE" sz="1200" dirty="0"/>
          </a:p>
        </p:txBody>
      </p:sp>
      <p:sp>
        <p:nvSpPr>
          <p:cNvPr id="3" name="Platshållare för innehåll 2"/>
          <p:cNvSpPr>
            <a:spLocks noGrp="1"/>
          </p:cNvSpPr>
          <p:nvPr>
            <p:ph idx="1"/>
          </p:nvPr>
        </p:nvSpPr>
        <p:spPr>
          <a:xfrm>
            <a:off x="457200" y="692696"/>
            <a:ext cx="8229600" cy="5433467"/>
          </a:xfrm>
        </p:spPr>
        <p:txBody>
          <a:bodyPr/>
          <a:lstStyle/>
          <a:p>
            <a:endParaRPr lang="sv-S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0" y="1451099"/>
            <a:ext cx="4039362" cy="404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44399"/>
            <a:ext cx="3808476" cy="401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734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Identifiering av partiklar</a:t>
            </a:r>
            <a:endParaRPr lang="sv-SE" dirty="0"/>
          </a:p>
        </p:txBody>
      </p:sp>
      <p:sp>
        <p:nvSpPr>
          <p:cNvPr id="3" name="Platshållare för innehåll 2"/>
          <p:cNvSpPr>
            <a:spLocks noGrp="1"/>
          </p:cNvSpPr>
          <p:nvPr>
            <p:ph idx="1"/>
          </p:nvPr>
        </p:nvSpPr>
        <p:spPr/>
        <p:txBody>
          <a:bodyPr>
            <a:normAutofit fontScale="70000" lnSpcReduction="20000"/>
          </a:bodyPr>
          <a:lstStyle/>
          <a:p>
            <a:r>
              <a:rPr lang="sv-SE" dirty="0" smtClean="0"/>
              <a:t>Spektrometerarmen i föregående experiment innehöll bl.a. två sfäriska trycktankar fyllda med olika freoner. Dessa tjänade som hastighetsfilter för särskiljande av olika partikeltyper. Den komprimerade gasen hade ett lågt brytningsindex n och detektorn gav signal när partikelns hastighet var större än ljushastigheten </a:t>
            </a:r>
            <a:r>
              <a:rPr lang="sv-SE" dirty="0" smtClean="0"/>
              <a:t>i </a:t>
            </a:r>
            <a:r>
              <a:rPr lang="sv-SE" dirty="0" smtClean="0"/>
              <a:t>mediet </a:t>
            </a:r>
            <a:r>
              <a:rPr lang="sv-SE" dirty="0" smtClean="0"/>
              <a:t>c/n, där c är ljushastigheten i vakuum.</a:t>
            </a:r>
            <a:endParaRPr lang="sv-SE" dirty="0" smtClean="0"/>
          </a:p>
          <a:p>
            <a:r>
              <a:rPr lang="sv-SE" dirty="0" smtClean="0"/>
              <a:t>I nästa experiment (Axial </a:t>
            </a:r>
            <a:r>
              <a:rPr lang="sv-SE" dirty="0" err="1" smtClean="0"/>
              <a:t>Field</a:t>
            </a:r>
            <a:r>
              <a:rPr lang="sv-SE" dirty="0" smtClean="0"/>
              <a:t> </a:t>
            </a:r>
            <a:r>
              <a:rPr lang="sv-SE" dirty="0" err="1" smtClean="0"/>
              <a:t>Spectrometer</a:t>
            </a:r>
            <a:r>
              <a:rPr lang="sv-SE" dirty="0" smtClean="0"/>
              <a:t>) kompletterades hastighetsselektionen med ett mera lätthanterligt material som hade nästan lika lågt brytningsindex som en komprimerad freon, nämligen </a:t>
            </a:r>
            <a:r>
              <a:rPr lang="sv-SE" dirty="0" err="1" smtClean="0"/>
              <a:t>aerogel</a:t>
            </a:r>
            <a:r>
              <a:rPr lang="sv-SE" dirty="0" smtClean="0"/>
              <a:t>. Detta material utvecklades av Sten Henning och Leif Svensson </a:t>
            </a:r>
            <a:r>
              <a:rPr lang="sv-SE" dirty="0" smtClean="0"/>
              <a:t>Gullberg och </a:t>
            </a:r>
            <a:r>
              <a:rPr lang="sv-SE" dirty="0" smtClean="0"/>
              <a:t>en stor </a:t>
            </a:r>
            <a:r>
              <a:rPr lang="sv-SE" dirty="0" err="1" smtClean="0"/>
              <a:t>aerogeldetektor</a:t>
            </a:r>
            <a:r>
              <a:rPr lang="sv-SE" dirty="0" smtClean="0"/>
              <a:t> byggdes i Lund och installerades i den första fasen av AFS-experimentet. Aerogeltekniken kom senare att utnyttjas i en hel rad andra intressanta applikationer.</a:t>
            </a:r>
            <a:endParaRPr lang="sv-SE" dirty="0"/>
          </a:p>
        </p:txBody>
      </p:sp>
    </p:spTree>
    <p:extLst>
      <p:ext uri="{BB962C8B-B14F-4D97-AF65-F5344CB8AC3E}">
        <p14:creationId xmlns:p14="http://schemas.microsoft.com/office/powerpoint/2010/main" val="66507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000" dirty="0"/>
              <a:t>Foto på </a:t>
            </a:r>
            <a:r>
              <a:rPr lang="sv-SE" sz="2000" dirty="0" err="1"/>
              <a:t>aerogeldetektron</a:t>
            </a:r>
            <a:r>
              <a:rPr lang="sv-SE" sz="2000" dirty="0"/>
              <a:t> som monteras av Alf Nilsson och Göran Jarlskog</a:t>
            </a:r>
          </a:p>
        </p:txBody>
      </p:sp>
      <p:sp>
        <p:nvSpPr>
          <p:cNvPr id="3" name="Platshållare för innehåll 2"/>
          <p:cNvSpPr>
            <a:spLocks noGrp="1"/>
          </p:cNvSpPr>
          <p:nvPr>
            <p:ph idx="1"/>
          </p:nvPr>
        </p:nvSpPr>
        <p:spPr/>
        <p:txBody>
          <a:bodyPr/>
          <a:lstStyle/>
          <a:p>
            <a:endParaRPr lang="sv-S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24743"/>
            <a:ext cx="7620000"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655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60648"/>
            <a:ext cx="8229600" cy="1143000"/>
          </a:xfrm>
        </p:spPr>
        <p:txBody>
          <a:bodyPr>
            <a:normAutofit/>
          </a:bodyPr>
          <a:lstStyle/>
          <a:p>
            <a:r>
              <a:rPr lang="sv-SE" sz="2000" dirty="0"/>
              <a:t>Lund-gruppen utvecklade </a:t>
            </a:r>
            <a:r>
              <a:rPr lang="sv-SE" sz="2000" dirty="0" smtClean="0"/>
              <a:t>för R807 ett </a:t>
            </a:r>
            <a:r>
              <a:rPr lang="sv-SE" sz="2000" dirty="0"/>
              <a:t>hastighetsfilter baserat på </a:t>
            </a:r>
            <a:r>
              <a:rPr lang="sv-SE" sz="2000" dirty="0" err="1"/>
              <a:t>aerogel</a:t>
            </a:r>
            <a:r>
              <a:rPr lang="sv-SE" sz="2000" dirty="0"/>
              <a:t> </a:t>
            </a:r>
          </a:p>
        </p:txBody>
      </p:sp>
      <p:sp>
        <p:nvSpPr>
          <p:cNvPr id="5" name="Rectangle 3"/>
          <p:cNvSpPr>
            <a:spLocks noChangeArrowheads="1"/>
          </p:cNvSpPr>
          <p:nvPr/>
        </p:nvSpPr>
        <p:spPr bwMode="auto">
          <a:xfrm>
            <a:off x="2190750" y="2961630"/>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338" y="959876"/>
            <a:ext cx="5775325"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426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l"/>
            <a:r>
              <a:rPr lang="en-US" sz="2000" dirty="0"/>
              <a:t>R807, The Axial Field Spectrometer. </a:t>
            </a:r>
            <a:r>
              <a:rPr lang="sv-SE" sz="1300" dirty="0"/>
              <a:t>I detta experiment visades  för första gången hur </a:t>
            </a:r>
            <a:r>
              <a:rPr lang="sv-SE" sz="1300" dirty="0" err="1"/>
              <a:t>jetstrukturen</a:t>
            </a:r>
            <a:r>
              <a:rPr lang="sv-SE" sz="1300" dirty="0"/>
              <a:t> vid </a:t>
            </a:r>
            <a:r>
              <a:rPr lang="sv-SE" sz="1300" dirty="0" err="1"/>
              <a:t>hadroniseringsprocessen</a:t>
            </a:r>
            <a:r>
              <a:rPr lang="sv-SE" sz="1300" dirty="0"/>
              <a:t> växer fram vid allt högre kollisionsenergier för protonerna, en </a:t>
            </a:r>
            <a:r>
              <a:rPr lang="sv-SE" sz="1300" dirty="0" smtClean="0"/>
              <a:t>analys </a:t>
            </a:r>
            <a:r>
              <a:rPr lang="sv-SE" sz="1300" dirty="0"/>
              <a:t>som utfördes av Torsten Åkesson.</a:t>
            </a:r>
            <a:br>
              <a:rPr lang="sv-SE" sz="1300" dirty="0"/>
            </a:br>
            <a:endParaRPr lang="sv-SE" sz="1300" dirty="0"/>
          </a:p>
        </p:txBody>
      </p:sp>
      <p:sp>
        <p:nvSpPr>
          <p:cNvPr id="3" name="Platshållare för innehåll 2"/>
          <p:cNvSpPr>
            <a:spLocks noGrp="1"/>
          </p:cNvSpPr>
          <p:nvPr>
            <p:ph idx="1"/>
          </p:nvPr>
        </p:nvSpPr>
        <p:spPr/>
        <p:txBody>
          <a:bodyPr/>
          <a:lstStyle/>
          <a:p>
            <a:endParaRPr lang="sv-S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340768"/>
            <a:ext cx="526467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432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idx="1"/>
          </p:nvPr>
        </p:nvSpPr>
        <p:spPr/>
        <p:txBody>
          <a:bodyPr/>
          <a:lstStyle/>
          <a:p>
            <a:endParaRPr lang="sv-S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19075"/>
            <a:ext cx="9048750"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558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850106"/>
          </a:xfrm>
        </p:spPr>
        <p:txBody>
          <a:bodyPr>
            <a:normAutofit fontScale="90000"/>
          </a:bodyPr>
          <a:lstStyle/>
          <a:p>
            <a:pPr algn="l"/>
            <a:r>
              <a:rPr lang="sv-SE" sz="2000" dirty="0"/>
              <a:t>NA34, Helios. Datainsamlingssystemet i NA34 var unikt – det skrevs i FORTH av Ulf Mjörnmark.  Experimentet mätte bl.a. korrelationer mellan producerade mesoner (HBT) under  ledning av Bengt Lörstad.</a:t>
            </a:r>
            <a:br>
              <a:rPr lang="sv-SE" sz="2000" dirty="0"/>
            </a:br>
            <a:endParaRPr lang="sv-SE" sz="2000" dirty="0"/>
          </a:p>
        </p:txBody>
      </p:sp>
      <p:sp>
        <p:nvSpPr>
          <p:cNvPr id="3" name="Platshållare för innehåll 2"/>
          <p:cNvSpPr>
            <a:spLocks noGrp="1"/>
          </p:cNvSpPr>
          <p:nvPr>
            <p:ph idx="1"/>
          </p:nvPr>
        </p:nvSpPr>
        <p:spPr/>
        <p:txBody>
          <a:bodyPr/>
          <a:lstStyle/>
          <a:p>
            <a:endParaRPr lang="sv-S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038225"/>
            <a:ext cx="85725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032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634082"/>
          </a:xfrm>
        </p:spPr>
        <p:txBody>
          <a:bodyPr>
            <a:normAutofit/>
          </a:bodyPr>
          <a:lstStyle/>
          <a:p>
            <a:r>
              <a:rPr lang="sv-SE" sz="2000" dirty="0" smtClean="0"/>
              <a:t>Photo </a:t>
            </a:r>
            <a:r>
              <a:rPr lang="sv-SE" sz="2000" dirty="0" err="1" smtClean="0"/>
              <a:t>of</a:t>
            </a:r>
            <a:r>
              <a:rPr lang="sv-SE" sz="2000" dirty="0" smtClean="0"/>
              <a:t> the HELIOS experiment</a:t>
            </a:r>
            <a:endParaRPr lang="sv-SE" sz="2000" dirty="0"/>
          </a:p>
        </p:txBody>
      </p:sp>
      <p:sp>
        <p:nvSpPr>
          <p:cNvPr id="3" name="Platshållare för innehåll 2"/>
          <p:cNvSpPr>
            <a:spLocks noGrp="1"/>
          </p:cNvSpPr>
          <p:nvPr>
            <p:ph idx="1"/>
          </p:nvPr>
        </p:nvSpPr>
        <p:spPr/>
        <p:txBody>
          <a:bodyPr/>
          <a:lstStyle/>
          <a:p>
            <a:endParaRPr lang="sv-S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836712"/>
            <a:ext cx="6743700" cy="57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281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490066"/>
          </a:xfrm>
        </p:spPr>
        <p:txBody>
          <a:bodyPr>
            <a:normAutofit/>
          </a:bodyPr>
          <a:lstStyle/>
          <a:p>
            <a:r>
              <a:rPr lang="sv-SE" sz="2000" dirty="0" smtClean="0"/>
              <a:t>Göran Jarlskog, professor 1987-2001</a:t>
            </a:r>
            <a:endParaRPr lang="sv-SE" sz="2000" dirty="0"/>
          </a:p>
        </p:txBody>
      </p:sp>
      <p:sp>
        <p:nvSpPr>
          <p:cNvPr id="5" name="Platshållare för innehåll 4"/>
          <p:cNvSpPr>
            <a:spLocks noGrp="1"/>
          </p:cNvSpPr>
          <p:nvPr>
            <p:ph idx="1"/>
          </p:nvPr>
        </p:nvSpPr>
        <p:spPr>
          <a:xfrm>
            <a:off x="457200" y="3789040"/>
            <a:ext cx="8229600" cy="2337123"/>
          </a:xfrm>
        </p:spPr>
        <p:txBody>
          <a:bodyPr>
            <a:normAutofit fontScale="92500"/>
          </a:bodyPr>
          <a:lstStyle/>
          <a:p>
            <a:endParaRPr lang="sv-SE" sz="1200" dirty="0"/>
          </a:p>
          <a:p>
            <a:r>
              <a:rPr lang="sv-SE" sz="1400" dirty="0" err="1"/>
              <a:t>Large</a:t>
            </a:r>
            <a:r>
              <a:rPr lang="sv-SE" sz="1400" dirty="0"/>
              <a:t> elektron positron </a:t>
            </a:r>
            <a:r>
              <a:rPr lang="sv-SE" sz="1400" dirty="0" err="1"/>
              <a:t>collider</a:t>
            </a:r>
            <a:r>
              <a:rPr lang="sv-SE" sz="1400" dirty="0"/>
              <a:t> (LEP)  i CERN var 90-talets främsta accelerator.  I den 27 km långa underjordiska ringen kunde elektroner och positroner accelereras till mer än 100 GeV och ge extremt rena förutsättningar för nya upptäckter. Lund-gruppens deltagande i DELPHI-experimentet initierades av Göran Jarlskog som 1987 efterträdde Guy von Dardel som professor i Lund.  Lund-gruppen medverkade i byggandet av flera system: den centrala ” </a:t>
            </a:r>
            <a:r>
              <a:rPr lang="sv-SE" sz="1400" dirty="0" err="1"/>
              <a:t>time</a:t>
            </a:r>
            <a:r>
              <a:rPr lang="sv-SE" sz="1400" dirty="0"/>
              <a:t> </a:t>
            </a:r>
            <a:r>
              <a:rPr lang="sv-SE" sz="1400" dirty="0" err="1"/>
              <a:t>projection</a:t>
            </a:r>
            <a:r>
              <a:rPr lang="sv-SE" sz="1400" dirty="0"/>
              <a:t> </a:t>
            </a:r>
            <a:r>
              <a:rPr lang="sv-SE" sz="1400" dirty="0" err="1"/>
              <a:t>chamber</a:t>
            </a:r>
            <a:r>
              <a:rPr lang="sv-SE" sz="1400" dirty="0"/>
              <a:t>”, luminositetsdetektorerna VSAT (projektledare Göran Jarlskog)  och STIC (projektledare Vincent Hedberg). Ett stort antal doktorander deltog i experimentet under 90-talet. Bland de viktigaste upptäckterna kan nämnas mätningen av Z-</a:t>
            </a:r>
            <a:r>
              <a:rPr lang="sv-SE" sz="1400" dirty="0" err="1"/>
              <a:t>bosones</a:t>
            </a:r>
            <a:r>
              <a:rPr lang="sv-SE" sz="1400" dirty="0"/>
              <a:t> vidd (som ger antalet familjer av kvarkar och </a:t>
            </a:r>
            <a:r>
              <a:rPr lang="sv-SE" sz="1400" dirty="0" err="1"/>
              <a:t>leptoner</a:t>
            </a:r>
            <a:r>
              <a:rPr lang="sv-SE" sz="1400" dirty="0"/>
              <a:t>), tester av Standardmodellens förutsägelser för elektrosvag och stark växelverkan (där </a:t>
            </a:r>
            <a:r>
              <a:rPr lang="sv-SE" sz="1400" dirty="0" smtClean="0"/>
              <a:t>alla nuvarande </a:t>
            </a:r>
            <a:r>
              <a:rPr lang="sv-SE" sz="1400" dirty="0"/>
              <a:t>resultat stödjer modellen), och den oväntat höga undre gränsen för </a:t>
            </a:r>
            <a:r>
              <a:rPr lang="sv-SE" sz="1400" dirty="0" err="1"/>
              <a:t>Higgs</a:t>
            </a:r>
            <a:r>
              <a:rPr lang="sv-SE" sz="1400" dirty="0"/>
              <a:t>-partikelns massa (114 GeV</a:t>
            </a:r>
            <a:r>
              <a:rPr lang="sv-SE" sz="1400" dirty="0" smtClean="0"/>
              <a:t>). Jarlskog var 1992-1996 sekreterare och ordförande i EPS HEPP Board.</a:t>
            </a:r>
            <a:endParaRPr lang="sv-SE" sz="1400" dirty="0"/>
          </a:p>
          <a:p>
            <a:endParaRPr lang="sv-SE" sz="1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8" y="692697"/>
            <a:ext cx="290512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881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418058"/>
          </a:xfrm>
        </p:spPr>
        <p:txBody>
          <a:bodyPr>
            <a:normAutofit/>
          </a:bodyPr>
          <a:lstStyle/>
          <a:p>
            <a:r>
              <a:rPr lang="sv-SE" sz="1600" dirty="0" smtClean="0"/>
              <a:t>Lund University </a:t>
            </a:r>
            <a:r>
              <a:rPr lang="sv-SE" sz="1600" dirty="0" err="1" smtClean="0"/>
              <a:t>Electron</a:t>
            </a:r>
            <a:r>
              <a:rPr lang="sv-SE" sz="1600" dirty="0" smtClean="0"/>
              <a:t> </a:t>
            </a:r>
            <a:r>
              <a:rPr lang="sv-SE" sz="1600" dirty="0" err="1" smtClean="0"/>
              <a:t>Synchrotron</a:t>
            </a:r>
            <a:r>
              <a:rPr lang="sv-SE" sz="1600" dirty="0" smtClean="0"/>
              <a:t> (LUSY) byggdes ursprungligen för studier av K-mesoner</a:t>
            </a:r>
            <a:endParaRPr lang="sv-SE" sz="1600" dirty="0"/>
          </a:p>
        </p:txBody>
      </p:sp>
      <p:sp>
        <p:nvSpPr>
          <p:cNvPr id="3" name="Platshållare för innehåll 2"/>
          <p:cNvSpPr>
            <a:spLocks noGrp="1"/>
          </p:cNvSpPr>
          <p:nvPr>
            <p:ph idx="1"/>
          </p:nvPr>
        </p:nvSpPr>
        <p:spPr>
          <a:xfrm>
            <a:off x="457200" y="692696"/>
            <a:ext cx="8229600" cy="6048671"/>
          </a:xfrm>
        </p:spPr>
        <p:txBody>
          <a:bodyPr/>
          <a:lstStyle/>
          <a:p>
            <a:endParaRPr lang="sv-SE" dirty="0" smtClean="0"/>
          </a:p>
          <a:p>
            <a:endParaRPr lang="sv-SE" dirty="0"/>
          </a:p>
          <a:p>
            <a:endParaRPr lang="sv-SE" dirty="0" smtClean="0"/>
          </a:p>
          <a:p>
            <a:endParaRPr lang="sv-SE" dirty="0"/>
          </a:p>
          <a:p>
            <a:endParaRPr lang="sv-SE" dirty="0" smtClean="0"/>
          </a:p>
          <a:p>
            <a:endParaRPr lang="sv-S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764705"/>
            <a:ext cx="61104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501008"/>
            <a:ext cx="6172200"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803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634082"/>
          </a:xfrm>
        </p:spPr>
        <p:txBody>
          <a:bodyPr>
            <a:normAutofit/>
          </a:bodyPr>
          <a:lstStyle/>
          <a:p>
            <a:r>
              <a:rPr lang="sv-SE" sz="2000" dirty="0" smtClean="0"/>
              <a:t>Schema av DELPHI-detektorn</a:t>
            </a:r>
            <a:endParaRPr lang="sv-SE" sz="2000" dirty="0"/>
          </a:p>
        </p:txBody>
      </p:sp>
      <p:sp>
        <p:nvSpPr>
          <p:cNvPr id="3" name="Platshållare för innehåll 2"/>
          <p:cNvSpPr>
            <a:spLocks noGrp="1"/>
          </p:cNvSpPr>
          <p:nvPr>
            <p:ph idx="1"/>
          </p:nvPr>
        </p:nvSpPr>
        <p:spPr/>
        <p:txBody>
          <a:bodyPr/>
          <a:lstStyle/>
          <a:p>
            <a:endParaRPr lang="sv-S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496944" cy="58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035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562074"/>
          </a:xfrm>
        </p:spPr>
        <p:txBody>
          <a:bodyPr>
            <a:normAutofit/>
          </a:bodyPr>
          <a:lstStyle/>
          <a:p>
            <a:r>
              <a:rPr lang="sv-SE" sz="2400" dirty="0" smtClean="0"/>
              <a:t>Detektorbygge i Lund för DELPHI</a:t>
            </a:r>
            <a:endParaRPr lang="sv-SE" sz="2400" dirty="0"/>
          </a:p>
        </p:txBody>
      </p:sp>
      <p:sp>
        <p:nvSpPr>
          <p:cNvPr id="3" name="Platshållare för innehåll 2"/>
          <p:cNvSpPr>
            <a:spLocks noGrp="1"/>
          </p:cNvSpPr>
          <p:nvPr>
            <p:ph idx="1"/>
          </p:nvPr>
        </p:nvSpPr>
        <p:spPr>
          <a:xfrm>
            <a:off x="457200" y="836712"/>
            <a:ext cx="8229600" cy="5289451"/>
          </a:xfrm>
        </p:spPr>
        <p:txBody>
          <a:bodyPr>
            <a:normAutofit/>
          </a:bodyPr>
          <a:lstStyle/>
          <a:p>
            <a:r>
              <a:rPr lang="sv-SE" sz="2000" dirty="0" smtClean="0"/>
              <a:t>Lund deltog i utformandet av den centrala spårdetektorn </a:t>
            </a:r>
            <a:r>
              <a:rPr lang="sv-SE" sz="2000" dirty="0"/>
              <a:t>(</a:t>
            </a:r>
            <a:r>
              <a:rPr lang="sv-SE" sz="2000" dirty="0" err="1" smtClean="0"/>
              <a:t>Time</a:t>
            </a:r>
            <a:r>
              <a:rPr lang="sv-SE" sz="2000" dirty="0" smtClean="0"/>
              <a:t>-</a:t>
            </a:r>
            <a:r>
              <a:rPr lang="sv-SE" sz="2000" dirty="0" err="1" smtClean="0"/>
              <a:t>Projection</a:t>
            </a:r>
            <a:r>
              <a:rPr lang="sv-SE" sz="2000" dirty="0" smtClean="0"/>
              <a:t>-Chamber) och konstruerade en del av utläsningselektroniken för denna</a:t>
            </a:r>
          </a:p>
          <a:p>
            <a:r>
              <a:rPr lang="sv-SE" sz="2000" dirty="0" smtClean="0"/>
              <a:t>Lund fick huvudansvar för två delprojekt som gällde bestämningen av luminositeten i </a:t>
            </a:r>
            <a:r>
              <a:rPr lang="sv-SE" sz="2000" dirty="0" err="1" smtClean="0"/>
              <a:t>experimetet</a:t>
            </a:r>
            <a:r>
              <a:rPr lang="sv-SE" sz="2000" dirty="0" smtClean="0"/>
              <a:t>. I kollisionerna mellan elektroner och positroner kunde dessa spridas i relativt små vinklar (</a:t>
            </a:r>
            <a:r>
              <a:rPr lang="sv-SE" sz="2000" dirty="0" err="1" smtClean="0"/>
              <a:t>Bhabha</a:t>
            </a:r>
            <a:r>
              <a:rPr lang="sv-SE" sz="2000" dirty="0" smtClean="0"/>
              <a:t>-spridning) och fångas upp och identifieras i elektromagnetiska kalorimetrar. De minsta vinklarna, som också gav högst </a:t>
            </a:r>
            <a:r>
              <a:rPr lang="sv-SE" sz="2000" dirty="0" err="1" smtClean="0"/>
              <a:t>räknehastighet</a:t>
            </a:r>
            <a:r>
              <a:rPr lang="sv-SE" sz="2000" dirty="0" smtClean="0"/>
              <a:t>, täcktes av </a:t>
            </a:r>
            <a:r>
              <a:rPr lang="sv-SE" sz="2000" dirty="0" err="1" smtClean="0"/>
              <a:t>Very</a:t>
            </a:r>
            <a:r>
              <a:rPr lang="sv-SE" sz="2000" dirty="0" smtClean="0"/>
              <a:t> Small </a:t>
            </a:r>
            <a:r>
              <a:rPr lang="sv-SE" sz="2000" dirty="0" err="1" smtClean="0"/>
              <a:t>Angle</a:t>
            </a:r>
            <a:r>
              <a:rPr lang="sv-SE" sz="2000" dirty="0" smtClean="0"/>
              <a:t> </a:t>
            </a:r>
            <a:r>
              <a:rPr lang="sv-SE" sz="2000" dirty="0" err="1" smtClean="0"/>
              <a:t>Tagger</a:t>
            </a:r>
            <a:r>
              <a:rPr lang="sv-SE" sz="2000" dirty="0" smtClean="0"/>
              <a:t>  (projektledare G. Jarlskog). Detta var den första kompakta kalorimetern med </a:t>
            </a:r>
            <a:r>
              <a:rPr lang="sv-SE" sz="2000" dirty="0" err="1" smtClean="0"/>
              <a:t>wolframabsorbator</a:t>
            </a:r>
            <a:r>
              <a:rPr lang="sv-SE" sz="2000" dirty="0" smtClean="0"/>
              <a:t> och kiseldetektorer som förekommit i experiment. Den gav mycket små statistiska fel men något högre systematiska fel beroende på </a:t>
            </a:r>
            <a:r>
              <a:rPr lang="sv-SE" sz="2000" dirty="0" smtClean="0"/>
              <a:t>närheten </a:t>
            </a:r>
            <a:r>
              <a:rPr lang="sv-SE" sz="2000" dirty="0" smtClean="0"/>
              <a:t>till de cirkulerande strålarna. Den  kompletterades, och kalibrerades, därför med en större precisionskalorimeter (STIC) som täckte större vinklar </a:t>
            </a:r>
            <a:r>
              <a:rPr lang="sv-SE" sz="2000" dirty="0" smtClean="0"/>
              <a:t>och där </a:t>
            </a:r>
            <a:r>
              <a:rPr lang="sv-SE" sz="2000" dirty="0" smtClean="0"/>
              <a:t>de systematiska felen var betydligt mindre. Projektledare för STIC var V. Hedberg (se nedan).</a:t>
            </a:r>
            <a:endParaRPr lang="sv-SE" sz="2000" dirty="0"/>
          </a:p>
        </p:txBody>
      </p:sp>
    </p:spTree>
    <p:extLst>
      <p:ext uri="{BB962C8B-B14F-4D97-AF65-F5344CB8AC3E}">
        <p14:creationId xmlns:p14="http://schemas.microsoft.com/office/powerpoint/2010/main" val="1652112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490066"/>
          </a:xfrm>
        </p:spPr>
        <p:txBody>
          <a:bodyPr>
            <a:normAutofit/>
          </a:bodyPr>
          <a:lstStyle/>
          <a:p>
            <a:r>
              <a:rPr lang="sv-SE" sz="2000" dirty="0" smtClean="0"/>
              <a:t>Vincent Hedberg sätter ihop STIC-detektorn</a:t>
            </a:r>
            <a:endParaRPr lang="sv-SE" sz="2000" dirty="0"/>
          </a:p>
        </p:txBody>
      </p:sp>
      <p:sp>
        <p:nvSpPr>
          <p:cNvPr id="3" name="Platshållare för innehåll 2"/>
          <p:cNvSpPr>
            <a:spLocks noGrp="1"/>
          </p:cNvSpPr>
          <p:nvPr>
            <p:ph idx="1"/>
          </p:nvPr>
        </p:nvSpPr>
        <p:spPr/>
        <p:txBody>
          <a:bodyPr/>
          <a:lstStyle/>
          <a:p>
            <a:endParaRPr lang="sv-S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178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3"/>
          <p:cNvSpPr>
            <a:spLocks noGrp="1"/>
          </p:cNvSpPr>
          <p:nvPr>
            <p:ph type="dt" sz="quarter" idx="10"/>
          </p:nvPr>
        </p:nvSpPr>
        <p:spPr/>
        <p:txBody>
          <a:bodyPr/>
          <a:lstStyle/>
          <a:p>
            <a:pPr>
              <a:defRPr/>
            </a:pPr>
            <a:fld id="{D7BD8DD6-1FD7-4447-86A9-2560E68B4C34}" type="datetime1">
              <a:rPr lang="en-GB"/>
              <a:pPr>
                <a:defRPr/>
              </a:pPr>
              <a:t>12/05/2011</a:t>
            </a:fld>
            <a:endParaRPr lang="en-GB"/>
          </a:p>
        </p:txBody>
      </p:sp>
      <p:sp>
        <p:nvSpPr>
          <p:cNvPr id="6" name="Platshållare för bildnummer 5"/>
          <p:cNvSpPr>
            <a:spLocks noGrp="1"/>
          </p:cNvSpPr>
          <p:nvPr>
            <p:ph type="sldNum" sz="quarter" idx="12"/>
          </p:nvPr>
        </p:nvSpPr>
        <p:spPr/>
        <p:txBody>
          <a:bodyPr/>
          <a:lstStyle/>
          <a:p>
            <a:pPr>
              <a:defRPr/>
            </a:pPr>
            <a:fld id="{10171B43-18B0-4D33-9112-685CEC09ADE1}" type="slidenum">
              <a:rPr lang="en-GB"/>
              <a:pPr>
                <a:defRPr/>
              </a:pPr>
              <a:t>23</a:t>
            </a:fld>
            <a:endParaRPr lang="en-GB"/>
          </a:p>
        </p:txBody>
      </p:sp>
      <p:sp>
        <p:nvSpPr>
          <p:cNvPr id="30724" name="Rectangle 2"/>
          <p:cNvSpPr>
            <a:spLocks noGrp="1" noChangeArrowheads="1"/>
          </p:cNvSpPr>
          <p:nvPr>
            <p:ph type="title"/>
          </p:nvPr>
        </p:nvSpPr>
        <p:spPr>
          <a:xfrm>
            <a:off x="468313" y="260648"/>
            <a:ext cx="8470900" cy="720427"/>
          </a:xfrm>
        </p:spPr>
        <p:txBody>
          <a:bodyPr>
            <a:normAutofit/>
          </a:bodyPr>
          <a:lstStyle/>
          <a:p>
            <a:pPr algn="l" eaLnBrk="1" hangingPunct="1"/>
            <a:r>
              <a:rPr lang="sv-SE" sz="2000" dirty="0" smtClean="0"/>
              <a:t>Z -&gt; q </a:t>
            </a:r>
            <a:r>
              <a:rPr lang="sv-SE" sz="2000" dirty="0" err="1" smtClean="0"/>
              <a:t>qbar</a:t>
            </a:r>
            <a:r>
              <a:rPr lang="sv-SE" sz="2000" dirty="0" smtClean="0"/>
              <a:t> (kvarkarna ombildas till </a:t>
            </a:r>
            <a:r>
              <a:rPr lang="sv-SE" sz="2000" dirty="0" err="1" smtClean="0"/>
              <a:t>hadroner</a:t>
            </a:r>
            <a:r>
              <a:rPr lang="sv-SE" sz="2000" smtClean="0"/>
              <a:t>), mätningen </a:t>
            </a:r>
            <a:r>
              <a:rPr lang="sv-SE" sz="2000" dirty="0" smtClean="0"/>
              <a:t>av vidden </a:t>
            </a:r>
            <a:r>
              <a:rPr lang="sv-SE" sz="2000" smtClean="0"/>
              <a:t>(livstiden) på </a:t>
            </a:r>
            <a:r>
              <a:rPr lang="sv-SE" sz="2000" dirty="0" smtClean="0"/>
              <a:t>Z bestämde entydigt antalet familjer av kvarkar och </a:t>
            </a:r>
            <a:r>
              <a:rPr lang="sv-SE" sz="2000" dirty="0" err="1" smtClean="0"/>
              <a:t>leptoner</a:t>
            </a:r>
            <a:r>
              <a:rPr lang="sv-SE" sz="2000" dirty="0" smtClean="0"/>
              <a:t> till 3</a:t>
            </a:r>
            <a:endParaRPr lang="en-US" sz="2000" dirty="0" smtClean="0"/>
          </a:p>
        </p:txBody>
      </p:sp>
      <p:sp>
        <p:nvSpPr>
          <p:cNvPr id="30725" name="Rectangle 3"/>
          <p:cNvSpPr>
            <a:spLocks noGrp="1" noChangeArrowheads="1"/>
          </p:cNvSpPr>
          <p:nvPr>
            <p:ph type="body" idx="1"/>
          </p:nvPr>
        </p:nvSpPr>
        <p:spPr/>
        <p:txBody>
          <a:bodyPr/>
          <a:lstStyle/>
          <a:p>
            <a:pPr eaLnBrk="1" hangingPunct="1"/>
            <a:endParaRPr lang="en-US" smtClean="0"/>
          </a:p>
        </p:txBody>
      </p:sp>
      <p:pic>
        <p:nvPicPr>
          <p:cNvPr id="30726" name="Picture 4" descr="9201024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038225"/>
            <a:ext cx="48291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6C42080.wav">
            <a:hlinkClick r:id="" action="ppaction://media"/>
          </p:cNvPr>
          <p:cNvPicPr>
            <a:picLocks noChangeAspect="1"/>
          </p:cNvPicPr>
          <p:nvPr>
            <a:wavAudioFile r:embed="rId1" name="E6C49DEB.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9FF2080.wav">
            <a:hlinkClick r:id="" action="ppaction://media"/>
          </p:cNvPr>
          <p:cNvPicPr>
            <a:picLocks noChangeAspect="1"/>
          </p:cNvPicPr>
          <p:nvPr>
            <a:wavAudioFile r:embed="rId2" name="79FFFAC0.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286314"/>
      </p:ext>
    </p:extLst>
  </p:cSld>
  <p:clrMapOvr>
    <a:masterClrMapping/>
  </p:clrMapOvr>
  <p:transition spd="slow" advTm="7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gn="l"/>
            <a:r>
              <a:rPr lang="sv-SE" sz="2200" dirty="0"/>
              <a:t>Acceleratorkomplexet i CERN med </a:t>
            </a:r>
            <a:r>
              <a:rPr lang="sv-SE" sz="2200" dirty="0" err="1"/>
              <a:t>Large</a:t>
            </a:r>
            <a:r>
              <a:rPr lang="sv-SE" sz="2200" dirty="0"/>
              <a:t> </a:t>
            </a:r>
            <a:r>
              <a:rPr lang="sv-SE" sz="2200" dirty="0" err="1"/>
              <a:t>Hadron</a:t>
            </a:r>
            <a:r>
              <a:rPr lang="sv-SE" sz="2200" dirty="0"/>
              <a:t> </a:t>
            </a:r>
            <a:r>
              <a:rPr lang="sv-SE" sz="2200" dirty="0" err="1"/>
              <a:t>Collider</a:t>
            </a:r>
            <a:r>
              <a:rPr lang="sv-SE" sz="2200" dirty="0"/>
              <a:t> (LHC placerad i den tidigare LEP-tunneln).  </a:t>
            </a:r>
            <a:r>
              <a:rPr lang="sv-SE" sz="1300" dirty="0"/>
              <a:t>I LHC som startade upp 2009 kolliderar protoner med varandra med en maximal kollisionsenergi på 14000 GeV vilket med god marginal borde räcka till för att se var som ligger bortom </a:t>
            </a:r>
            <a:r>
              <a:rPr lang="sv-SE" sz="1300" dirty="0" smtClean="0"/>
              <a:t>Standardmodellen</a:t>
            </a:r>
            <a:r>
              <a:rPr lang="sv-SE" sz="1300" dirty="0"/>
              <a:t>, som verkar fungera bra upp till  ca 1000 GeV.  Lund-gruppens deltagande i ATLAS-experimentet initierades av Torsten </a:t>
            </a:r>
            <a:r>
              <a:rPr lang="sv-SE" sz="1300" dirty="0" smtClean="0"/>
              <a:t>Åkesson. Hans och Boris </a:t>
            </a:r>
            <a:r>
              <a:rPr lang="sv-SE" sz="1300" dirty="0" err="1" smtClean="0"/>
              <a:t>Dolgosheins</a:t>
            </a:r>
            <a:r>
              <a:rPr lang="sv-SE" sz="1300" dirty="0" smtClean="0"/>
              <a:t> </a:t>
            </a:r>
            <a:r>
              <a:rPr lang="sv-SE" sz="1300" dirty="0"/>
              <a:t>förslag till en </a:t>
            </a:r>
            <a:r>
              <a:rPr lang="sv-SE" sz="1300" dirty="0" err="1" smtClean="0"/>
              <a:t>transition-radiation-tracker</a:t>
            </a:r>
            <a:r>
              <a:rPr lang="sv-SE" sz="1300" dirty="0" smtClean="0"/>
              <a:t> </a:t>
            </a:r>
            <a:r>
              <a:rPr lang="sv-SE" sz="1300" dirty="0"/>
              <a:t>(TRT) accepterades och Lund har konstruerat en del av utläsningselektroniken för denna. Åkesson var under flera år </a:t>
            </a:r>
            <a:r>
              <a:rPr lang="sv-SE" sz="1300" dirty="0" smtClean="0"/>
              <a:t>vice talesman </a:t>
            </a:r>
            <a:r>
              <a:rPr lang="sv-SE" sz="1300" dirty="0"/>
              <a:t>för ATLAS .  Vincent Hedberg har haft </a:t>
            </a:r>
            <a:r>
              <a:rPr lang="sv-SE" sz="1300" dirty="0" smtClean="0"/>
              <a:t>ansvar </a:t>
            </a:r>
            <a:r>
              <a:rPr lang="sv-SE" sz="1300" dirty="0"/>
              <a:t>för </a:t>
            </a:r>
            <a:r>
              <a:rPr lang="sv-SE" sz="1300" dirty="0" smtClean="0"/>
              <a:t>strålskyddet för </a:t>
            </a:r>
            <a:r>
              <a:rPr lang="sv-SE" sz="1300" dirty="0" err="1"/>
              <a:t>framåtdetektorerna</a:t>
            </a:r>
            <a:r>
              <a:rPr lang="sv-SE" sz="1300" dirty="0"/>
              <a:t> i kollisionsområdet och är projektledare för luminositetsmätningarna.</a:t>
            </a:r>
          </a:p>
        </p:txBody>
      </p:sp>
      <p:sp>
        <p:nvSpPr>
          <p:cNvPr id="3" name="Platshållare för innehåll 2"/>
          <p:cNvSpPr>
            <a:spLocks noGrp="1"/>
          </p:cNvSpPr>
          <p:nvPr>
            <p:ph idx="1"/>
          </p:nvPr>
        </p:nvSpPr>
        <p:spPr/>
        <p:txBody>
          <a:bodyPr/>
          <a:lstStyle/>
          <a:p>
            <a:endParaRPr lang="sv-S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9632" y="1772836"/>
            <a:ext cx="3657600" cy="483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105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490066"/>
          </a:xfrm>
        </p:spPr>
        <p:txBody>
          <a:bodyPr>
            <a:normAutofit/>
          </a:bodyPr>
          <a:lstStyle/>
          <a:p>
            <a:r>
              <a:rPr lang="sv-SE" sz="2000" dirty="0" smtClean="0"/>
              <a:t>Schema på ATLAS-detektorn</a:t>
            </a:r>
            <a:endParaRPr lang="sv-SE" sz="2000" dirty="0"/>
          </a:p>
        </p:txBody>
      </p:sp>
      <p:sp>
        <p:nvSpPr>
          <p:cNvPr id="3" name="Platshållare för innehåll 2"/>
          <p:cNvSpPr>
            <a:spLocks noGrp="1"/>
          </p:cNvSpPr>
          <p:nvPr>
            <p:ph idx="1"/>
          </p:nvPr>
        </p:nvSpPr>
        <p:spPr/>
        <p:txBody>
          <a:bodyPr/>
          <a:lstStyle/>
          <a:p>
            <a:endParaRPr lang="sv-S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64704"/>
            <a:ext cx="8572500"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692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562074"/>
          </a:xfrm>
        </p:spPr>
        <p:txBody>
          <a:bodyPr>
            <a:normAutofit fontScale="90000"/>
          </a:bodyPr>
          <a:lstStyle/>
          <a:p>
            <a:r>
              <a:rPr lang="sv-SE" sz="2400" dirty="0" smtClean="0"/>
              <a:t>ATLAS är ett världsomfattande samarbete mellan institut i 38 länder</a:t>
            </a:r>
            <a:endParaRPr lang="sv-SE" sz="2400" dirty="0"/>
          </a:p>
        </p:txBody>
      </p:sp>
      <p:sp>
        <p:nvSpPr>
          <p:cNvPr id="3" name="Platshållare för innehåll 2"/>
          <p:cNvSpPr>
            <a:spLocks noGrp="1"/>
          </p:cNvSpPr>
          <p:nvPr>
            <p:ph idx="1"/>
          </p:nvPr>
        </p:nvSpPr>
        <p:spPr/>
        <p:txBody>
          <a:bodyPr/>
          <a:lstStyle/>
          <a:p>
            <a:endParaRPr lang="sv-S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3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37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562074"/>
          </a:xfrm>
        </p:spPr>
        <p:txBody>
          <a:bodyPr>
            <a:normAutofit/>
          </a:bodyPr>
          <a:lstStyle/>
          <a:p>
            <a:r>
              <a:rPr lang="sv-SE" sz="2000" dirty="0" smtClean="0"/>
              <a:t>En ändplatta till TRT-detektorn i ATLAS – </a:t>
            </a:r>
            <a:r>
              <a:rPr lang="sv-SE" sz="1600" dirty="0" err="1" smtClean="0"/>
              <a:t>Lundgruppen</a:t>
            </a:r>
            <a:r>
              <a:rPr lang="sv-SE" sz="1600" dirty="0" smtClean="0"/>
              <a:t> bidrog med utläsningselektronik</a:t>
            </a:r>
            <a:endParaRPr lang="sv-SE" sz="1600" dirty="0"/>
          </a:p>
        </p:txBody>
      </p:sp>
      <p:sp>
        <p:nvSpPr>
          <p:cNvPr id="3" name="Platshållare för innehåll 2"/>
          <p:cNvSpPr>
            <a:spLocks noGrp="1"/>
          </p:cNvSpPr>
          <p:nvPr>
            <p:ph idx="1"/>
          </p:nvPr>
        </p:nvSpPr>
        <p:spPr/>
        <p:txBody>
          <a:bodyPr/>
          <a:lstStyle/>
          <a:p>
            <a:endParaRPr lang="sv-SE"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47696" y="764728"/>
            <a:ext cx="3707511" cy="569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6950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562074"/>
          </a:xfrm>
        </p:spPr>
        <p:txBody>
          <a:bodyPr>
            <a:normAutofit/>
          </a:bodyPr>
          <a:lstStyle/>
          <a:p>
            <a:r>
              <a:rPr lang="sv-SE" sz="2000" dirty="0" smtClean="0"/>
              <a:t>ATLAS tog data vid 7 TeV under 2010</a:t>
            </a:r>
            <a:endParaRPr lang="sv-SE" sz="2000" dirty="0"/>
          </a:p>
        </p:txBody>
      </p:sp>
      <p:sp>
        <p:nvSpPr>
          <p:cNvPr id="3" name="Platshållare för innehåll 2"/>
          <p:cNvSpPr>
            <a:spLocks noGrp="1"/>
          </p:cNvSpPr>
          <p:nvPr>
            <p:ph idx="1"/>
          </p:nvPr>
        </p:nvSpPr>
        <p:spPr/>
        <p:txBody>
          <a:bodyPr/>
          <a:lstStyle/>
          <a:p>
            <a:endParaRPr lang="sv-S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8497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954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84398" y="274638"/>
            <a:ext cx="7259602" cy="1143000"/>
          </a:xfrm>
        </p:spPr>
        <p:txBody>
          <a:bodyPr>
            <a:normAutofit/>
          </a:bodyPr>
          <a:lstStyle/>
          <a:p>
            <a:r>
              <a:rPr lang="sv-SE" sz="2400" dirty="0" smtClean="0"/>
              <a:t>Vincent Hedberg leder luminositetsmätningarna i ATLAS</a:t>
            </a:r>
            <a:endParaRPr lang="sv-SE" sz="2400" dirty="0"/>
          </a:p>
        </p:txBody>
      </p:sp>
      <p:sp>
        <p:nvSpPr>
          <p:cNvPr id="3" name="Platshållare för innehåll 2"/>
          <p:cNvSpPr>
            <a:spLocks noGrp="1"/>
          </p:cNvSpPr>
          <p:nvPr>
            <p:ph idx="1"/>
          </p:nvPr>
        </p:nvSpPr>
        <p:spPr/>
        <p:txBody>
          <a:bodyPr/>
          <a:lstStyle/>
          <a:p>
            <a:endParaRPr lang="sv-S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69" y="1268760"/>
            <a:ext cx="859639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Bildobjekt 4" descr="http://www.hep.lu.se/staff/mjornmark/pictures/ven2007/vincent-hedber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69" y="188640"/>
            <a:ext cx="1522730" cy="1774190"/>
          </a:xfrm>
          <a:prstGeom prst="rect">
            <a:avLst/>
          </a:prstGeom>
          <a:noFill/>
          <a:ln>
            <a:noFill/>
          </a:ln>
        </p:spPr>
      </p:pic>
    </p:spTree>
    <p:extLst>
      <p:ext uri="{BB962C8B-B14F-4D97-AF65-F5344CB8AC3E}">
        <p14:creationId xmlns:p14="http://schemas.microsoft.com/office/powerpoint/2010/main" val="4263513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562074"/>
          </a:xfrm>
        </p:spPr>
        <p:txBody>
          <a:bodyPr>
            <a:normAutofit/>
          </a:bodyPr>
          <a:lstStyle/>
          <a:p>
            <a:r>
              <a:rPr lang="sv-SE" sz="2400" dirty="0" smtClean="0"/>
              <a:t>Elektronsynkrotronen i Lund (</a:t>
            </a:r>
            <a:r>
              <a:rPr lang="sv-SE" sz="2400" dirty="0" smtClean="0"/>
              <a:t>LUSY)</a:t>
            </a:r>
            <a:endParaRPr lang="sv-SE" sz="2400" dirty="0"/>
          </a:p>
        </p:txBody>
      </p:sp>
      <p:sp>
        <p:nvSpPr>
          <p:cNvPr id="3" name="Platshållare för innehåll 2"/>
          <p:cNvSpPr>
            <a:spLocks noGrp="1"/>
          </p:cNvSpPr>
          <p:nvPr>
            <p:ph idx="1"/>
          </p:nvPr>
        </p:nvSpPr>
        <p:spPr>
          <a:xfrm>
            <a:off x="457200" y="764704"/>
            <a:ext cx="8229600" cy="5361459"/>
          </a:xfrm>
        </p:spPr>
        <p:txBody>
          <a:bodyPr>
            <a:normAutofit lnSpcReduction="10000"/>
          </a:bodyPr>
          <a:lstStyle/>
          <a:p>
            <a:r>
              <a:rPr lang="sv-SE" sz="2000" dirty="0" smtClean="0"/>
              <a:t>I elektronsynkrotronen accelererades elektroner upp till 1000 MeV. Elektronerna kunde inte extraheras till en yttre stråle utan fick träffa ett internt </a:t>
            </a:r>
            <a:r>
              <a:rPr lang="sv-SE" sz="2000" dirty="0" err="1" smtClean="0"/>
              <a:t>strålmål</a:t>
            </a:r>
            <a:r>
              <a:rPr lang="sv-SE" sz="2000" dirty="0" smtClean="0"/>
              <a:t> där elektronerna avgav en stråle av fotoner (bromsstrålning). I experimenten var det viktigt att exakt känna till fotonernas spektrum och intensitet. Spektret kunde mätas i en </a:t>
            </a:r>
            <a:r>
              <a:rPr lang="sv-SE" sz="2000" dirty="0" err="1" smtClean="0"/>
              <a:t>parspektrometer</a:t>
            </a:r>
            <a:r>
              <a:rPr lang="sv-SE" sz="2000" dirty="0" smtClean="0"/>
              <a:t> där fotoner träffade ett </a:t>
            </a:r>
            <a:r>
              <a:rPr lang="sv-SE" sz="2000" dirty="0" err="1" smtClean="0"/>
              <a:t>strålmål</a:t>
            </a:r>
            <a:r>
              <a:rPr lang="sv-SE" sz="2000" dirty="0" smtClean="0"/>
              <a:t> och omvandlades till </a:t>
            </a:r>
            <a:r>
              <a:rPr lang="sv-SE" sz="2000" dirty="0" smtClean="0"/>
              <a:t> </a:t>
            </a:r>
            <a:r>
              <a:rPr lang="sv-SE" sz="2000" dirty="0" smtClean="0"/>
              <a:t>elektron-</a:t>
            </a:r>
            <a:r>
              <a:rPr lang="sv-SE" sz="2000" dirty="0" err="1" smtClean="0"/>
              <a:t>positronpar</a:t>
            </a:r>
            <a:r>
              <a:rPr lang="sv-SE" sz="2000" dirty="0" smtClean="0"/>
              <a:t>. Intensiteten mättes genom absorptionen i en elektromagnetisk kalorimeter (</a:t>
            </a:r>
            <a:r>
              <a:rPr lang="sv-SE" sz="2000" dirty="0" err="1" smtClean="0"/>
              <a:t>kvantameter</a:t>
            </a:r>
            <a:r>
              <a:rPr lang="sv-SE" sz="2000" dirty="0" smtClean="0"/>
              <a:t>). </a:t>
            </a:r>
          </a:p>
          <a:p>
            <a:r>
              <a:rPr lang="sv-SE" sz="2000" dirty="0" smtClean="0"/>
              <a:t>I samband med att </a:t>
            </a:r>
            <a:r>
              <a:rPr lang="sv-SE" sz="2000" dirty="0" err="1" smtClean="0"/>
              <a:t>parspektrometern</a:t>
            </a:r>
            <a:r>
              <a:rPr lang="sv-SE" sz="2000" dirty="0" smtClean="0"/>
              <a:t> färdigställdes (av G. Jarlskog och L. Jönsson) väcktes tanken på att mäta mer i detalj hur fotonernas vinkelfördelning påverkades av olika spridningsprocesser. Ett nyligen publicerat arbete av två amerikanska teoretiker (Cheng och Wu) pekade på mycket höga träffytor om </a:t>
            </a:r>
            <a:r>
              <a:rPr lang="sv-SE" sz="2000" dirty="0" err="1" smtClean="0"/>
              <a:t>högenergetiska</a:t>
            </a:r>
            <a:r>
              <a:rPr lang="sv-SE" sz="2000" dirty="0" smtClean="0"/>
              <a:t> fotoner spreds i extremt små vinklar i ett </a:t>
            </a:r>
            <a:r>
              <a:rPr lang="sv-SE" sz="2000" dirty="0" err="1" smtClean="0"/>
              <a:t>strålmål</a:t>
            </a:r>
            <a:r>
              <a:rPr lang="sv-SE" sz="2000" dirty="0" smtClean="0"/>
              <a:t> med högt Z (t.ex. guld eller uran). För att kunna göra en bra undersökning av denna process krävdes dels högre fotonenergier än de man hade i Lund, dels en mycket väl </a:t>
            </a:r>
            <a:r>
              <a:rPr lang="sv-SE" sz="2000" dirty="0" err="1" smtClean="0"/>
              <a:t>kollimerad</a:t>
            </a:r>
            <a:r>
              <a:rPr lang="sv-SE" sz="2000" dirty="0" smtClean="0"/>
              <a:t> fotonstråle där bakgrunden av andra spridningsprocesser minimerats med hjälp av ett långt strålrör i vakuum och rensmagneter. DESY erbjöd denna möjlighet.</a:t>
            </a:r>
            <a:endParaRPr lang="sv-SE" sz="2000" dirty="0"/>
          </a:p>
        </p:txBody>
      </p:sp>
    </p:spTree>
    <p:extLst>
      <p:ext uri="{BB962C8B-B14F-4D97-AF65-F5344CB8AC3E}">
        <p14:creationId xmlns:p14="http://schemas.microsoft.com/office/powerpoint/2010/main" val="3070160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634082"/>
          </a:xfrm>
        </p:spPr>
        <p:txBody>
          <a:bodyPr>
            <a:normAutofit/>
          </a:bodyPr>
          <a:lstStyle/>
          <a:p>
            <a:r>
              <a:rPr lang="sv-SE" sz="2000" dirty="0" err="1" smtClean="0"/>
              <a:t>Oxana</a:t>
            </a:r>
            <a:r>
              <a:rPr lang="sv-SE" sz="2000" dirty="0" smtClean="0"/>
              <a:t> </a:t>
            </a:r>
            <a:r>
              <a:rPr lang="sv-SE" sz="2000" dirty="0" err="1" smtClean="0"/>
              <a:t>Smirnova</a:t>
            </a:r>
            <a:r>
              <a:rPr lang="sv-SE" sz="2000" dirty="0" smtClean="0"/>
              <a:t> samordnar </a:t>
            </a:r>
            <a:r>
              <a:rPr lang="sv-SE" sz="2000" dirty="0"/>
              <a:t>N</a:t>
            </a:r>
            <a:r>
              <a:rPr lang="sv-SE" sz="2000" dirty="0" smtClean="0"/>
              <a:t>ordeuropas  GRID för analys av ATLAS-data</a:t>
            </a:r>
            <a:endParaRPr lang="sv-SE" sz="2000" dirty="0"/>
          </a:p>
        </p:txBody>
      </p:sp>
      <p:sp>
        <p:nvSpPr>
          <p:cNvPr id="3" name="Platshållare för innehåll 2"/>
          <p:cNvSpPr>
            <a:spLocks noGrp="1"/>
          </p:cNvSpPr>
          <p:nvPr>
            <p:ph idx="1"/>
          </p:nvPr>
        </p:nvSpPr>
        <p:spPr/>
        <p:txBody>
          <a:bodyPr/>
          <a:lstStyle/>
          <a:p>
            <a:endParaRPr lang="sv-SE"/>
          </a:p>
        </p:txBody>
      </p:sp>
      <p:pic>
        <p:nvPicPr>
          <p:cNvPr id="2050" name="Picture 2" descr="http://www.nordugrid.org/images/map-arc-2010-b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4704"/>
            <a:ext cx="8784975" cy="5904656"/>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http://www.hep.lu.se/staff/mjornmark/pictures/ven2007/oxana-smirnov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68139" y="3501013"/>
            <a:ext cx="2879725" cy="2159635"/>
          </a:xfrm>
          <a:prstGeom prst="rect">
            <a:avLst/>
          </a:prstGeom>
          <a:noFill/>
          <a:ln>
            <a:noFill/>
          </a:ln>
          <a:scene3d>
            <a:camera prst="orthographicFront">
              <a:rot lat="0" lon="21299999" rev="0"/>
            </a:camera>
            <a:lightRig rig="threePt" dir="t"/>
          </a:scene3d>
        </p:spPr>
      </p:pic>
    </p:spTree>
    <p:extLst>
      <p:ext uri="{BB962C8B-B14F-4D97-AF65-F5344CB8AC3E}">
        <p14:creationId xmlns:p14="http://schemas.microsoft.com/office/powerpoint/2010/main" val="23528446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gn="l"/>
            <a:r>
              <a:rPr lang="sv-SE" sz="2200" dirty="0"/>
              <a:t>Lund-gruppens deltagande i experiment vid </a:t>
            </a:r>
            <a:r>
              <a:rPr lang="sv-SE" sz="2200" dirty="0" smtClean="0"/>
              <a:t>DORIS </a:t>
            </a:r>
            <a:r>
              <a:rPr lang="sv-SE" sz="2200" dirty="0"/>
              <a:t>och </a:t>
            </a:r>
            <a:r>
              <a:rPr lang="sv-SE" sz="2200" dirty="0" smtClean="0"/>
              <a:t>HERA i DESY </a:t>
            </a:r>
            <a:r>
              <a:rPr lang="sv-SE" sz="2200" dirty="0"/>
              <a:t>initierades </a:t>
            </a:r>
            <a:r>
              <a:rPr lang="sv-SE" sz="2200" dirty="0" smtClean="0"/>
              <a:t>av </a:t>
            </a:r>
            <a:r>
              <a:rPr lang="sv-SE" sz="2200" dirty="0"/>
              <a:t>Leif Jönsson.</a:t>
            </a:r>
            <a:r>
              <a:rPr lang="sv-SE" sz="1200" dirty="0"/>
              <a:t>  Vid elektron-</a:t>
            </a:r>
            <a:r>
              <a:rPr lang="sv-SE" sz="1200" dirty="0" err="1"/>
              <a:t>positronkollideraren</a:t>
            </a:r>
            <a:r>
              <a:rPr lang="sv-SE" sz="1200" dirty="0"/>
              <a:t> DORIS studerades kvarksystem som innehöll de tunga kvarkarna charm (c) och </a:t>
            </a:r>
            <a:r>
              <a:rPr lang="sv-SE" sz="1200" dirty="0" err="1"/>
              <a:t>bottom</a:t>
            </a:r>
            <a:r>
              <a:rPr lang="sv-SE" sz="1200" dirty="0"/>
              <a:t> (b). Här upptäckter bl.a. hur b kan förvandlas till anti-b (och tvärtom). I HERA </a:t>
            </a:r>
            <a:r>
              <a:rPr lang="sv-SE" sz="1200" dirty="0" smtClean="0"/>
              <a:t>kolliderade </a:t>
            </a:r>
            <a:r>
              <a:rPr lang="sv-SE" sz="1200" dirty="0"/>
              <a:t>protoner och elektroner och man </a:t>
            </a:r>
            <a:r>
              <a:rPr lang="sv-SE" sz="1200" dirty="0" smtClean="0"/>
              <a:t>kunde </a:t>
            </a:r>
            <a:r>
              <a:rPr lang="sv-SE" sz="1200" dirty="0"/>
              <a:t>i detalj undersöka protonens struktur av kvarkar och </a:t>
            </a:r>
            <a:r>
              <a:rPr lang="sv-SE" sz="1200" dirty="0" err="1"/>
              <a:t>gluoner</a:t>
            </a:r>
            <a:r>
              <a:rPr lang="sv-SE" sz="1200" dirty="0"/>
              <a:t>. Lund har deltagit i experimentet </a:t>
            </a:r>
            <a:r>
              <a:rPr lang="sv-SE" sz="1200" dirty="0" smtClean="0"/>
              <a:t>H1 nedan, </a:t>
            </a:r>
            <a:r>
              <a:rPr lang="sv-SE" sz="1200" dirty="0"/>
              <a:t>där Leif Jönsson och Vincent Hedberg bidrog till konstruktionen av </a:t>
            </a:r>
            <a:r>
              <a:rPr lang="sv-SE" sz="1200" dirty="0" err="1"/>
              <a:t>framåtdetektorerna</a:t>
            </a:r>
            <a:r>
              <a:rPr lang="sv-SE" sz="1200" dirty="0"/>
              <a:t>.</a:t>
            </a:r>
            <a:br>
              <a:rPr lang="sv-SE" sz="1200" dirty="0"/>
            </a:br>
            <a:endParaRPr lang="sv-SE" sz="1200" dirty="0"/>
          </a:p>
        </p:txBody>
      </p:sp>
      <p:sp>
        <p:nvSpPr>
          <p:cNvPr id="3" name="Platshållare för innehåll 2"/>
          <p:cNvSpPr>
            <a:spLocks noGrp="1"/>
          </p:cNvSpPr>
          <p:nvPr>
            <p:ph idx="1"/>
          </p:nvPr>
        </p:nvSpPr>
        <p:spPr/>
        <p:txBody>
          <a:bodyPr/>
          <a:lstStyle/>
          <a:p>
            <a:endParaRPr lang="sv-SE"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9"/>
            <a:ext cx="7848872"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927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quarter" idx="10"/>
          </p:nvPr>
        </p:nvSpPr>
        <p:spPr/>
        <p:txBody>
          <a:bodyPr/>
          <a:lstStyle/>
          <a:p>
            <a:pPr>
              <a:defRPr/>
            </a:pPr>
            <a:fld id="{58EF34D1-A3CD-481D-957A-705B87AB7B5D}" type="datetime1">
              <a:rPr lang="en-GB"/>
              <a:pPr>
                <a:defRPr/>
              </a:pPr>
              <a:t>12/05/2011</a:t>
            </a:fld>
            <a:endParaRPr lang="en-GB"/>
          </a:p>
        </p:txBody>
      </p:sp>
      <p:sp>
        <p:nvSpPr>
          <p:cNvPr id="5" name="Platshållare för bildnummer 5"/>
          <p:cNvSpPr>
            <a:spLocks noGrp="1"/>
          </p:cNvSpPr>
          <p:nvPr>
            <p:ph type="sldNum" sz="quarter" idx="12"/>
          </p:nvPr>
        </p:nvSpPr>
        <p:spPr/>
        <p:txBody>
          <a:bodyPr/>
          <a:lstStyle/>
          <a:p>
            <a:pPr>
              <a:defRPr/>
            </a:pPr>
            <a:fld id="{3E747C5E-AE82-4003-AD4B-A18914455D3B}" type="slidenum">
              <a:rPr lang="en-GB"/>
              <a:pPr>
                <a:defRPr/>
              </a:pPr>
              <a:t>32</a:t>
            </a:fld>
            <a:endParaRPr lang="en-GB"/>
          </a:p>
        </p:txBody>
      </p:sp>
      <p:sp>
        <p:nvSpPr>
          <p:cNvPr id="5124" name="Rectangle 2"/>
          <p:cNvSpPr>
            <a:spLocks noGrp="1" noChangeArrowheads="1"/>
          </p:cNvSpPr>
          <p:nvPr>
            <p:ph type="title"/>
          </p:nvPr>
        </p:nvSpPr>
        <p:spPr>
          <a:xfrm>
            <a:off x="684213" y="609600"/>
            <a:ext cx="8231187" cy="1143000"/>
          </a:xfrm>
        </p:spPr>
        <p:txBody>
          <a:bodyPr/>
          <a:lstStyle/>
          <a:p>
            <a:pPr eaLnBrk="1" hangingPunct="1"/>
            <a:endParaRPr lang="en-US" sz="2800" smtClean="0"/>
          </a:p>
        </p:txBody>
      </p:sp>
      <p:sp>
        <p:nvSpPr>
          <p:cNvPr id="5125" name="Rectangle 3"/>
          <p:cNvSpPr>
            <a:spLocks noGrp="1" noChangeArrowheads="1"/>
          </p:cNvSpPr>
          <p:nvPr>
            <p:ph type="body" idx="1"/>
          </p:nvPr>
        </p:nvSpPr>
        <p:spPr>
          <a:xfrm>
            <a:off x="395288" y="549275"/>
            <a:ext cx="8424862" cy="6048375"/>
          </a:xfrm>
        </p:spPr>
        <p:txBody>
          <a:bodyPr/>
          <a:lstStyle/>
          <a:p>
            <a:pPr eaLnBrk="1" hangingPunct="1">
              <a:lnSpc>
                <a:spcPct val="90000"/>
              </a:lnSpc>
            </a:pPr>
            <a:r>
              <a:rPr lang="sv-SE" b="1" dirty="0" smtClean="0"/>
              <a:t>Vad tror vi oss veta?</a:t>
            </a:r>
            <a:r>
              <a:rPr lang="sv-SE" dirty="0" smtClean="0"/>
              <a:t>                                                </a:t>
            </a:r>
            <a:r>
              <a:rPr lang="sv-SE" sz="2000" dirty="0" smtClean="0"/>
              <a:t>Vi vet nästan allt om atomer, kärnor, de tre naturkrafterna, kvarkar och </a:t>
            </a:r>
            <a:r>
              <a:rPr lang="sv-SE" sz="2000" dirty="0" err="1" smtClean="0"/>
              <a:t>leptoner</a:t>
            </a:r>
            <a:r>
              <a:rPr lang="sv-SE" sz="2000" dirty="0" smtClean="0"/>
              <a:t> (Standardmodellen). Vi känner i stora drag hur Universum ser ut och tror på ett Big Bang. Nya mätningar pekar på att Universum genomgått en snabb expansion (Inflation), och att det finns mörk energi och mörk materia.</a:t>
            </a:r>
          </a:p>
          <a:p>
            <a:pPr eaLnBrk="1" hangingPunct="1">
              <a:lnSpc>
                <a:spcPct val="90000"/>
              </a:lnSpc>
            </a:pPr>
            <a:r>
              <a:rPr lang="sv-SE" dirty="0" err="1" smtClean="0"/>
              <a:t>Vílka</a:t>
            </a:r>
            <a:r>
              <a:rPr lang="sv-SE" dirty="0" smtClean="0"/>
              <a:t> frågor är aktuella just nu?                             </a:t>
            </a:r>
            <a:r>
              <a:rPr lang="sv-SE" sz="2000" dirty="0" smtClean="0"/>
              <a:t>Är kvarkar och elektroner elementära? Hur har de fått sina olika massor (</a:t>
            </a:r>
            <a:r>
              <a:rPr lang="sv-SE" sz="2000" dirty="0" err="1" smtClean="0"/>
              <a:t>Higgs</a:t>
            </a:r>
            <a:r>
              <a:rPr lang="sv-SE" sz="2000" dirty="0" smtClean="0"/>
              <a:t>)? Har naturkrafterna ett gemensamt ursprung (supersymmetri)? Varför finns bara materia och ej antimateria? Vad är mörk materia och mörk energi? Hur ser svarta hål ut? </a:t>
            </a:r>
          </a:p>
          <a:p>
            <a:pPr eaLnBrk="1" hangingPunct="1">
              <a:lnSpc>
                <a:spcPct val="90000"/>
              </a:lnSpc>
            </a:pPr>
            <a:r>
              <a:rPr lang="sv-SE" dirty="0" smtClean="0"/>
              <a:t>Vad får vi aldrig veta</a:t>
            </a:r>
            <a:r>
              <a:rPr lang="sv-SE" smtClean="0"/>
              <a:t>?                                            </a:t>
            </a:r>
            <a:r>
              <a:rPr lang="sv-SE" sz="2000" smtClean="0"/>
              <a:t>Vad </a:t>
            </a:r>
            <a:r>
              <a:rPr lang="sv-SE" sz="2000" dirty="0" smtClean="0"/>
              <a:t>fanns före Big Bang? Finns det andra </a:t>
            </a:r>
            <a:r>
              <a:rPr lang="sv-SE" sz="2000" dirty="0" err="1" smtClean="0"/>
              <a:t>universa</a:t>
            </a:r>
            <a:r>
              <a:rPr lang="sv-SE" sz="2000" dirty="0" smtClean="0"/>
              <a:t>? Hur kan hela Universums energi lagras i en singulär punkt? Finns det partiklar och fenomen i en mikrovärld med typiska avstånd på 10</a:t>
            </a:r>
            <a:r>
              <a:rPr lang="sv-SE" sz="2000" baseline="30000" dirty="0" smtClean="0"/>
              <a:t>-35</a:t>
            </a:r>
            <a:r>
              <a:rPr lang="sv-SE" sz="2000" dirty="0" smtClean="0"/>
              <a:t> m (strängteori)?</a:t>
            </a:r>
            <a:endParaRPr lang="en-US" sz="2000" dirty="0" smtClean="0"/>
          </a:p>
        </p:txBody>
      </p:sp>
      <p:pic>
        <p:nvPicPr>
          <p:cNvPr id="2" name="7B1F1539.wav">
            <a:hlinkClick r:id="" action="ppaction://media"/>
          </p:cNvPr>
          <p:cNvPicPr>
            <a:picLocks noChangeAspect="1"/>
          </p:cNvPicPr>
          <p:nvPr>
            <a:wavAudioFile r:embed="rId1" name="7B1FC55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683273"/>
      </p:ext>
    </p:extLst>
  </p:cSld>
  <p:clrMapOvr>
    <a:masterClrMapping/>
  </p:clrMapOvr>
  <p:transition spd="slow" advTm="8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274638"/>
            <a:ext cx="8568952" cy="1297089"/>
          </a:xfrm>
        </p:spPr>
        <p:txBody>
          <a:bodyPr>
            <a:normAutofit fontScale="90000"/>
          </a:bodyPr>
          <a:lstStyle/>
          <a:p>
            <a:pPr algn="l"/>
            <a:r>
              <a:rPr lang="sv-SE" sz="2000" b="1" dirty="0" smtClean="0"/>
              <a:t>Tidigare professorer i experimentell elementarpartikelfysik:</a:t>
            </a:r>
            <a:br>
              <a:rPr lang="sv-SE" sz="2000" b="1" dirty="0" smtClean="0"/>
            </a:br>
            <a:r>
              <a:rPr lang="sv-SE" sz="1800" dirty="0" smtClean="0"/>
              <a:t>Leif Jönsson (2000-2010) ledare för avdelningens verksamhet vid DESY från 1978</a:t>
            </a:r>
            <a:br>
              <a:rPr lang="sv-SE" sz="1800" dirty="0" smtClean="0"/>
            </a:br>
            <a:r>
              <a:rPr lang="sv-SE" sz="1800" dirty="0" smtClean="0"/>
              <a:t>Bengt Lörstad (2000-2006) prefekt  för Fysikum 1988-98, rektor för Kristianstads högskola 1999-2004</a:t>
            </a:r>
            <a:br>
              <a:rPr lang="sv-SE" sz="1800" dirty="0" smtClean="0"/>
            </a:br>
            <a:r>
              <a:rPr lang="sv-SE" sz="1800" dirty="0" smtClean="0"/>
              <a:t>Paula </a:t>
            </a:r>
            <a:r>
              <a:rPr lang="sv-SE" sz="1800" dirty="0" err="1" smtClean="0"/>
              <a:t>Eerola</a:t>
            </a:r>
            <a:r>
              <a:rPr lang="sv-SE" sz="1800" dirty="0" smtClean="0"/>
              <a:t> (2001-2010) medverkade i ATLAS-experimentet, avdelningsföreståndare för exp. högenergifysik 2004-2008, sedan 2008 professor i Helsingfors</a:t>
            </a:r>
            <a:endParaRPr lang="sv-SE" sz="1800" dirty="0"/>
          </a:p>
        </p:txBody>
      </p:sp>
      <p:sp>
        <p:nvSpPr>
          <p:cNvPr id="3" name="Platshållare för innehåll 2"/>
          <p:cNvSpPr>
            <a:spLocks noGrp="1"/>
          </p:cNvSpPr>
          <p:nvPr>
            <p:ph idx="1"/>
          </p:nvPr>
        </p:nvSpPr>
        <p:spPr/>
        <p:txBody>
          <a:bodyPr>
            <a:normAutofit/>
          </a:bodyPr>
          <a:lstStyle/>
          <a:p>
            <a:endParaRPr lang="sv-SE" sz="12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1" y="4299905"/>
            <a:ext cx="2066089"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84295" y="1571727"/>
            <a:ext cx="193343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39685" y="2468357"/>
            <a:ext cx="2817398"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018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131840" y="274638"/>
            <a:ext cx="5554960" cy="6106690"/>
          </a:xfrm>
        </p:spPr>
        <p:txBody>
          <a:bodyPr>
            <a:noAutofit/>
          </a:bodyPr>
          <a:lstStyle/>
          <a:p>
            <a:pPr algn="l"/>
            <a:r>
              <a:rPr lang="sv-SE" sz="1800" dirty="0" smtClean="0"/>
              <a:t>Nuvarande (2011) ledare i experimentell elementarpartikelfysik:</a:t>
            </a:r>
            <a:br>
              <a:rPr lang="sv-SE" sz="1800" dirty="0" smtClean="0"/>
            </a:br>
            <a:r>
              <a:rPr lang="sv-SE" sz="1800" dirty="0" smtClean="0"/>
              <a:t>Professor Torsten Åkesson 2000-</a:t>
            </a:r>
            <a:br>
              <a:rPr lang="sv-SE" sz="1800" dirty="0" smtClean="0"/>
            </a:br>
            <a:r>
              <a:rPr lang="sv-SE" sz="1800" dirty="0" smtClean="0"/>
              <a:t/>
            </a:r>
            <a:br>
              <a:rPr lang="sv-SE" sz="1800" dirty="0" smtClean="0"/>
            </a:br>
            <a:r>
              <a:rPr lang="sv-SE" sz="1800" dirty="0" smtClean="0"/>
              <a:t>Åkesson  var med i kärnan av den grupp som först förespråkande byggandet  av LHC och han var med om att utforma  den centrala spårdetektorn (TRT) i ATLAS-experimentet. Han var </a:t>
            </a:r>
            <a:r>
              <a:rPr lang="sv-SE" sz="1800" dirty="0"/>
              <a:t> </a:t>
            </a:r>
            <a:r>
              <a:rPr lang="sv-SE" sz="1800" smtClean="0"/>
              <a:t>1996-2004 engagerad </a:t>
            </a:r>
            <a:r>
              <a:rPr lang="sv-SE" sz="1800" dirty="0" smtClean="0"/>
              <a:t>i den internationella styrgruppen för ATLAS.  </a:t>
            </a:r>
            <a:br>
              <a:rPr lang="sv-SE" sz="1800" dirty="0" smtClean="0"/>
            </a:br>
            <a:r>
              <a:rPr lang="sv-SE" sz="1800" dirty="0" smtClean="0"/>
              <a:t/>
            </a:r>
            <a:br>
              <a:rPr lang="sv-SE" sz="1800" dirty="0" smtClean="0"/>
            </a:br>
            <a:r>
              <a:rPr lang="sv-SE" sz="1800" dirty="0" smtClean="0"/>
              <a:t>Vid sidan av  ledningen av Lundagruppens deltagande i och finansiering av ATLAS har Åkesson haft viktiga internationella uppdrag (ordförande i </a:t>
            </a:r>
            <a:r>
              <a:rPr lang="sv-SE" sz="1800" dirty="0" err="1" smtClean="0"/>
              <a:t>European</a:t>
            </a:r>
            <a:r>
              <a:rPr lang="sv-SE" sz="1800" dirty="0" smtClean="0"/>
              <a:t> </a:t>
            </a:r>
            <a:r>
              <a:rPr lang="sv-SE" sz="1800" dirty="0" err="1" smtClean="0"/>
              <a:t>Committee</a:t>
            </a:r>
            <a:r>
              <a:rPr lang="sv-SE" sz="1800" dirty="0" smtClean="0"/>
              <a:t> for </a:t>
            </a:r>
            <a:r>
              <a:rPr lang="sv-SE" sz="1800" dirty="0" err="1" smtClean="0"/>
              <a:t>Future</a:t>
            </a:r>
            <a:r>
              <a:rPr lang="sv-SE" sz="1800" dirty="0" smtClean="0"/>
              <a:t> Accelerators 2005-06, styrelseordförande för CERN Council 2007-09)</a:t>
            </a:r>
            <a:br>
              <a:rPr lang="sv-SE" sz="1800" dirty="0" smtClean="0"/>
            </a:br>
            <a:r>
              <a:rPr lang="sv-SE" sz="1800" dirty="0" smtClean="0"/>
              <a:t/>
            </a:r>
            <a:br>
              <a:rPr lang="sv-SE" sz="1800" dirty="0" smtClean="0"/>
            </a:br>
            <a:r>
              <a:rPr lang="sv-SE" sz="1800" dirty="0" smtClean="0"/>
              <a:t/>
            </a:r>
            <a:br>
              <a:rPr lang="sv-SE" sz="1800" dirty="0" smtClean="0"/>
            </a:br>
            <a:endParaRPr lang="sv-SE" sz="1800" dirty="0"/>
          </a:p>
        </p:txBody>
      </p:sp>
      <p:pic>
        <p:nvPicPr>
          <p:cNvPr id="4"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5576" y="908720"/>
            <a:ext cx="2045123" cy="2700000"/>
          </a:xfrm>
        </p:spPr>
      </p:pic>
    </p:spTree>
    <p:extLst>
      <p:ext uri="{BB962C8B-B14F-4D97-AF65-F5344CB8AC3E}">
        <p14:creationId xmlns:p14="http://schemas.microsoft.com/office/powerpoint/2010/main" val="247589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datum 3"/>
          <p:cNvSpPr>
            <a:spLocks noGrp="1"/>
          </p:cNvSpPr>
          <p:nvPr>
            <p:ph type="dt" sz="quarter" idx="10"/>
          </p:nvPr>
        </p:nvSpPr>
        <p:spPr/>
        <p:txBody>
          <a:bodyPr/>
          <a:lstStyle/>
          <a:p>
            <a:pPr>
              <a:defRPr/>
            </a:pPr>
            <a:fld id="{37A20765-34B8-4A2B-98E0-73893AA4BFBF}" type="datetime1">
              <a:rPr lang="en-GB"/>
              <a:pPr>
                <a:defRPr/>
              </a:pPr>
              <a:t>12/05/2011</a:t>
            </a:fld>
            <a:endParaRPr lang="en-GB"/>
          </a:p>
        </p:txBody>
      </p:sp>
      <p:sp>
        <p:nvSpPr>
          <p:cNvPr id="8" name="Platshållare för bildnummer 5"/>
          <p:cNvSpPr>
            <a:spLocks noGrp="1"/>
          </p:cNvSpPr>
          <p:nvPr>
            <p:ph type="sldNum" sz="quarter" idx="12"/>
          </p:nvPr>
        </p:nvSpPr>
        <p:spPr/>
        <p:txBody>
          <a:bodyPr/>
          <a:lstStyle/>
          <a:p>
            <a:pPr>
              <a:defRPr/>
            </a:pPr>
            <a:fld id="{7129F18A-65A7-46EB-9DB8-641954D875B2}" type="slidenum">
              <a:rPr lang="en-GB"/>
              <a:pPr>
                <a:defRPr/>
              </a:pPr>
              <a:t>4</a:t>
            </a:fld>
            <a:endParaRPr lang="en-GB"/>
          </a:p>
        </p:txBody>
      </p:sp>
      <p:sp>
        <p:nvSpPr>
          <p:cNvPr id="55300" name="Rectangle 2"/>
          <p:cNvSpPr>
            <a:spLocks noGrp="1" noChangeArrowheads="1"/>
          </p:cNvSpPr>
          <p:nvPr>
            <p:ph type="title"/>
          </p:nvPr>
        </p:nvSpPr>
        <p:spPr/>
        <p:txBody>
          <a:bodyPr/>
          <a:lstStyle/>
          <a:p>
            <a:pPr eaLnBrk="1" hangingPunct="1"/>
            <a:endParaRPr lang="en-US" smtClean="0"/>
          </a:p>
        </p:txBody>
      </p:sp>
      <p:sp>
        <p:nvSpPr>
          <p:cNvPr id="55301" name="Rectangle 3"/>
          <p:cNvSpPr>
            <a:spLocks noGrp="1" noChangeArrowheads="1"/>
          </p:cNvSpPr>
          <p:nvPr>
            <p:ph type="body" idx="1"/>
          </p:nvPr>
        </p:nvSpPr>
        <p:spPr>
          <a:xfrm>
            <a:off x="0" y="0"/>
            <a:ext cx="9144000" cy="6858000"/>
          </a:xfrm>
        </p:spPr>
        <p:txBody>
          <a:bodyPr>
            <a:normAutofit/>
          </a:bodyPr>
          <a:lstStyle/>
          <a:p>
            <a:pPr eaLnBrk="1" hangingPunct="1"/>
            <a:endParaRPr lang="en-US" sz="2000" dirty="0" smtClean="0"/>
          </a:p>
          <a:p>
            <a:pPr eaLnBrk="1" hangingPunct="1"/>
            <a:r>
              <a:rPr lang="en-US" sz="2000" dirty="0" smtClean="0"/>
              <a:t>1965 – </a:t>
            </a:r>
            <a:r>
              <a:rPr lang="en-US" sz="2000" dirty="0" err="1" smtClean="0"/>
              <a:t>partikelfysiken</a:t>
            </a:r>
            <a:r>
              <a:rPr lang="en-US" sz="2000" dirty="0" smtClean="0"/>
              <a:t> i </a:t>
            </a:r>
            <a:r>
              <a:rPr lang="en-US" sz="2000" dirty="0" err="1" smtClean="0"/>
              <a:t>förvandling</a:t>
            </a:r>
            <a:r>
              <a:rPr lang="en-US" sz="2000" dirty="0" smtClean="0"/>
              <a:t>. </a:t>
            </a:r>
            <a:r>
              <a:rPr lang="en-US" sz="2000" dirty="0" err="1" smtClean="0"/>
              <a:t>Mesoner</a:t>
            </a:r>
            <a:r>
              <a:rPr lang="en-US" sz="2000" dirty="0" smtClean="0"/>
              <a:t> </a:t>
            </a:r>
            <a:r>
              <a:rPr lang="en-US" sz="2000" dirty="0" err="1" smtClean="0"/>
              <a:t>och</a:t>
            </a:r>
            <a:r>
              <a:rPr lang="en-US" sz="2000" dirty="0" smtClean="0"/>
              <a:t> </a:t>
            </a:r>
            <a:r>
              <a:rPr lang="en-US" sz="2000" dirty="0" err="1" smtClean="0"/>
              <a:t>baryoner</a:t>
            </a:r>
            <a:r>
              <a:rPr lang="en-US" sz="2000" dirty="0" smtClean="0"/>
              <a:t> </a:t>
            </a:r>
            <a:r>
              <a:rPr lang="en-US" sz="2000" dirty="0" err="1" smtClean="0"/>
              <a:t>blir</a:t>
            </a:r>
            <a:r>
              <a:rPr lang="en-US" sz="2000" dirty="0" smtClean="0"/>
              <a:t> </a:t>
            </a:r>
            <a:r>
              <a:rPr lang="en-US" sz="2000" dirty="0" err="1" smtClean="0"/>
              <a:t>kvarkar</a:t>
            </a:r>
            <a:endParaRPr lang="en-US" sz="2000" dirty="0" smtClean="0"/>
          </a:p>
        </p:txBody>
      </p:sp>
      <p:sp>
        <p:nvSpPr>
          <p:cNvPr id="55302"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sv-SE"/>
          </a:p>
        </p:txBody>
      </p:sp>
      <p:pic>
        <p:nvPicPr>
          <p:cNvPr id="55303" name="TB_Image" descr="The figure shows the date of the discovery of the elementary&#10;&#10;particles from 1945 to 1965. The Greek or Latin letters are,&#10;&#10;in many cases, conventional symbols for families of particles&#10;&#10;whose members have different masses, and for each mass&#10;&#10;there may be several particles with different electrical&#10;&#10;charges. Altogether about 100 different particles are known,&#10;&#10;not counting their corresponding antiparticles. Most of the&#10;&#10;discoveries in the years 1945–1955 were made in cosmic-ray&#10;&#10;experiments. The large number found after 1960 were&#10;&#10;produced mainly with the proton synchrotrons at Berkeley,&#10;&#10;Brookhaven and CERN.">
            <a:hlinkClick r:id="rId4" tooltip="&quot;Close&quo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50825" y="1268760"/>
            <a:ext cx="8642350" cy="499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Rectangle 12"/>
          <p:cNvSpPr>
            <a:spLocks noChangeArrowheads="1"/>
          </p:cNvSpPr>
          <p:nvPr/>
        </p:nvSpPr>
        <p:spPr bwMode="auto">
          <a:xfrm>
            <a:off x="0" y="3552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kumimoji="1" lang="en-US" sz="2400"/>
          </a:p>
        </p:txBody>
      </p:sp>
      <p:pic>
        <p:nvPicPr>
          <p:cNvPr id="3" name="BF40632.wav">
            <a:hlinkClick r:id="" action="ppaction://media"/>
          </p:cNvPr>
          <p:cNvPicPr>
            <a:picLocks noChangeAspect="1"/>
          </p:cNvPicPr>
          <p:nvPr>
            <a:wavAudioFile r:embed="rId1" name="BF40EA54.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160648.wav">
            <a:hlinkClick r:id="" action="ppaction://media"/>
          </p:cNvPr>
          <p:cNvPicPr>
            <a:picLocks noChangeAspect="1"/>
          </p:cNvPicPr>
          <p:nvPr>
            <a:wavAudioFile r:embed="rId2" name="D16039FE.wav"/>
          </p:nvPr>
        </p:nvPicPr>
        <p:blipFill>
          <a:blip r:embed="rId7">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042340"/>
      </p:ext>
    </p:extLst>
  </p:cSld>
  <p:clrMapOvr>
    <a:masterClrMapping/>
  </p:clrMapOvr>
  <p:transition spd="slow" advTm="123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3"/>
          <p:cNvSpPr>
            <a:spLocks noGrp="1"/>
          </p:cNvSpPr>
          <p:nvPr>
            <p:ph type="dt" sz="quarter" idx="10"/>
          </p:nvPr>
        </p:nvSpPr>
        <p:spPr/>
        <p:txBody>
          <a:bodyPr/>
          <a:lstStyle/>
          <a:p>
            <a:pPr>
              <a:defRPr/>
            </a:pPr>
            <a:fld id="{FD4FE5AC-678B-4CC4-9235-36575677786B}" type="datetime1">
              <a:rPr lang="en-GB"/>
              <a:pPr>
                <a:defRPr/>
              </a:pPr>
              <a:t>12/05/2011</a:t>
            </a:fld>
            <a:endParaRPr lang="en-GB"/>
          </a:p>
        </p:txBody>
      </p:sp>
      <p:sp>
        <p:nvSpPr>
          <p:cNvPr id="6" name="Platshållare för bildnummer 5"/>
          <p:cNvSpPr>
            <a:spLocks noGrp="1"/>
          </p:cNvSpPr>
          <p:nvPr>
            <p:ph type="sldNum" sz="quarter" idx="12"/>
          </p:nvPr>
        </p:nvSpPr>
        <p:spPr/>
        <p:txBody>
          <a:bodyPr/>
          <a:lstStyle/>
          <a:p>
            <a:pPr>
              <a:defRPr/>
            </a:pPr>
            <a:fld id="{94963960-1556-4DC8-A7A9-3291A5F17DCF}" type="slidenum">
              <a:rPr lang="en-GB"/>
              <a:pPr>
                <a:defRPr/>
              </a:pPr>
              <a:t>5</a:t>
            </a:fld>
            <a:endParaRPr lang="en-GB"/>
          </a:p>
        </p:txBody>
      </p:sp>
      <p:sp>
        <p:nvSpPr>
          <p:cNvPr id="20484" name="Rectangle 2"/>
          <p:cNvSpPr>
            <a:spLocks noGrp="1" noChangeArrowheads="1"/>
          </p:cNvSpPr>
          <p:nvPr>
            <p:ph type="title"/>
          </p:nvPr>
        </p:nvSpPr>
        <p:spPr>
          <a:xfrm>
            <a:off x="107504" y="0"/>
            <a:ext cx="8615809" cy="1412776"/>
          </a:xfrm>
        </p:spPr>
        <p:txBody>
          <a:bodyPr>
            <a:normAutofit/>
          </a:bodyPr>
          <a:lstStyle/>
          <a:p>
            <a:pPr eaLnBrk="1" hangingPunct="1"/>
            <a:endParaRPr lang="en-US" sz="2000" dirty="0" smtClean="0"/>
          </a:p>
        </p:txBody>
      </p:sp>
      <p:sp>
        <p:nvSpPr>
          <p:cNvPr id="20485" name="Rectangle 3"/>
          <p:cNvSpPr>
            <a:spLocks noGrp="1" noChangeArrowheads="1"/>
          </p:cNvSpPr>
          <p:nvPr>
            <p:ph type="body" idx="1"/>
          </p:nvPr>
        </p:nvSpPr>
        <p:spPr/>
        <p:txBody>
          <a:bodyPr/>
          <a:lstStyle/>
          <a:p>
            <a:pPr eaLnBrk="1" hangingPunct="1"/>
            <a:endParaRPr lang="en-US" dirty="0" smtClean="0"/>
          </a:p>
        </p:txBody>
      </p:sp>
      <p:pic>
        <p:nvPicPr>
          <p:cNvPr id="20486" name="Picture 4" descr="The image “file:///C:/Documents%20and%20Settings/goran/My%20Documents/400px-Interactions.pn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291392"/>
            <a:ext cx="7489825" cy="411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91B3558.wav">
            <a:hlinkClick r:id="" action="ppaction://media"/>
          </p:cNvPr>
          <p:cNvPicPr>
            <a:picLocks noChangeAspect="1"/>
          </p:cNvPicPr>
          <p:nvPr>
            <a:wavAudioFile r:embed="rId1" name="E91BFEAE.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C703558.wav">
            <a:hlinkClick r:id="" action="ppaction://media"/>
          </p:cNvPr>
          <p:cNvPicPr>
            <a:picLocks noChangeAspect="1"/>
          </p:cNvPicPr>
          <p:nvPr>
            <a:wavAudioFile r:embed="rId2" name="BC708639.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107504" y="44624"/>
            <a:ext cx="8928992" cy="2246769"/>
          </a:xfrm>
          <a:prstGeom prst="rect">
            <a:avLst/>
          </a:prstGeom>
        </p:spPr>
        <p:txBody>
          <a:bodyPr wrap="square">
            <a:spAutoFit/>
          </a:bodyPr>
          <a:lstStyle/>
          <a:p>
            <a:r>
              <a:rPr lang="sv-SE" sz="2000" dirty="0"/>
              <a:t>M. </a:t>
            </a:r>
            <a:r>
              <a:rPr lang="sv-SE" sz="2000" dirty="0" err="1"/>
              <a:t>Gell</a:t>
            </a:r>
            <a:r>
              <a:rPr lang="sv-SE" sz="2000" dirty="0"/>
              <a:t>-Mann och S. </a:t>
            </a:r>
            <a:r>
              <a:rPr lang="sv-SE" sz="2000" dirty="0" err="1"/>
              <a:t>Zweig</a:t>
            </a:r>
            <a:r>
              <a:rPr lang="sv-SE" sz="2000" dirty="0"/>
              <a:t> </a:t>
            </a:r>
            <a:r>
              <a:rPr lang="sv-SE" sz="2000" dirty="0" smtClean="0"/>
              <a:t>som vistades i CERN, Geneve, presenterar 1964, </a:t>
            </a:r>
            <a:r>
              <a:rPr lang="sv-SE" sz="2000" dirty="0"/>
              <a:t>oberoende av </a:t>
            </a:r>
            <a:r>
              <a:rPr lang="sv-SE" sz="2000" dirty="0" smtClean="0"/>
              <a:t>varandra, en kvarkmodell </a:t>
            </a:r>
            <a:r>
              <a:rPr lang="sv-SE" sz="2000" dirty="0"/>
              <a:t>som säger att mesoner består av kvark-antikvark och </a:t>
            </a:r>
            <a:r>
              <a:rPr lang="sv-SE" sz="2000" dirty="0" err="1"/>
              <a:t>baryoner</a:t>
            </a:r>
            <a:r>
              <a:rPr lang="sv-SE" sz="2000" dirty="0"/>
              <a:t> av tre stycken kvarkar. </a:t>
            </a:r>
            <a:r>
              <a:rPr lang="sv-SE" sz="2000" dirty="0" smtClean="0"/>
              <a:t>Därmed kunde alla de tidigare upptäckta partiklarna reduceras till tre olika kvarkar u, d och s (som så småningom blev sex). Först </a:t>
            </a:r>
            <a:r>
              <a:rPr lang="sv-SE" sz="2000" dirty="0"/>
              <a:t>några år senare förklaras hur dessa system binds samman av 8 stycken </a:t>
            </a:r>
            <a:r>
              <a:rPr lang="sv-SE" sz="2000" dirty="0" err="1"/>
              <a:t>gluoner</a:t>
            </a:r>
            <a:r>
              <a:rPr lang="sv-SE" sz="2000" dirty="0"/>
              <a:t>. Kvarkarna och </a:t>
            </a:r>
            <a:r>
              <a:rPr lang="sv-SE" sz="2000" dirty="0" err="1"/>
              <a:t>leptonerna</a:t>
            </a:r>
            <a:r>
              <a:rPr lang="sv-SE" sz="2000" dirty="0"/>
              <a:t> är materiebyggstenarna i vår nuvarande Standardmodell för elektromagnetisk, svag och stark växelverkan.</a:t>
            </a:r>
          </a:p>
        </p:txBody>
      </p:sp>
    </p:spTree>
    <p:extLst>
      <p:ext uri="{BB962C8B-B14F-4D97-AF65-F5344CB8AC3E}">
        <p14:creationId xmlns:p14="http://schemas.microsoft.com/office/powerpoint/2010/main" val="4150367388"/>
      </p:ext>
    </p:extLst>
  </p:cSld>
  <p:clrMapOvr>
    <a:masterClrMapping/>
  </p:clrMapOvr>
  <p:transition spd="slow" advTm="93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634082"/>
          </a:xfrm>
        </p:spPr>
        <p:txBody>
          <a:bodyPr>
            <a:normAutofit/>
          </a:bodyPr>
          <a:lstStyle/>
          <a:p>
            <a:r>
              <a:rPr lang="sv-SE" sz="2400" dirty="0" smtClean="0"/>
              <a:t>Standardmodellen</a:t>
            </a:r>
            <a:endParaRPr lang="sv-SE" sz="2400" dirty="0"/>
          </a:p>
        </p:txBody>
      </p:sp>
      <p:sp>
        <p:nvSpPr>
          <p:cNvPr id="3" name="Platshållare för innehåll 2"/>
          <p:cNvSpPr>
            <a:spLocks noGrp="1"/>
          </p:cNvSpPr>
          <p:nvPr>
            <p:ph idx="1"/>
          </p:nvPr>
        </p:nvSpPr>
        <p:spPr>
          <a:xfrm>
            <a:off x="457200" y="836712"/>
            <a:ext cx="8229600" cy="5289451"/>
          </a:xfrm>
        </p:spPr>
        <p:txBody>
          <a:bodyPr>
            <a:normAutofit/>
          </a:bodyPr>
          <a:lstStyle/>
          <a:p>
            <a:r>
              <a:rPr lang="sv-SE" sz="2000" dirty="0" smtClean="0"/>
              <a:t>Högst upp i diagrammet återfinns materiebyggstenarna, 6 </a:t>
            </a:r>
            <a:r>
              <a:rPr lang="sv-SE" sz="2000" dirty="0" err="1" smtClean="0"/>
              <a:t>leptoner</a:t>
            </a:r>
            <a:r>
              <a:rPr lang="sv-SE" sz="2000" dirty="0" smtClean="0"/>
              <a:t> och 6 kvarkar, som bildar 3 familjer med två medlemmar vardera</a:t>
            </a:r>
          </a:p>
          <a:p>
            <a:r>
              <a:rPr lang="sv-SE" sz="2000" dirty="0" smtClean="0"/>
              <a:t>I mitten finns </a:t>
            </a:r>
            <a:r>
              <a:rPr lang="sv-SE" sz="2000" dirty="0" smtClean="0"/>
              <a:t>kraftförmedlarna </a:t>
            </a:r>
            <a:r>
              <a:rPr lang="sv-SE" sz="2000" dirty="0" smtClean="0"/>
              <a:t>av elektromagnetisk (</a:t>
            </a:r>
            <a:r>
              <a:rPr lang="sv-SE" sz="2000" dirty="0" smtClean="0"/>
              <a:t>foton), </a:t>
            </a:r>
            <a:r>
              <a:rPr lang="sv-SE" sz="2000" dirty="0" smtClean="0"/>
              <a:t>svag (W och Z) och stark (8 </a:t>
            </a:r>
            <a:r>
              <a:rPr lang="sv-SE" sz="2000" dirty="0" err="1" smtClean="0"/>
              <a:t>gluoner</a:t>
            </a:r>
            <a:r>
              <a:rPr lang="sv-SE" sz="2000" dirty="0" smtClean="0"/>
              <a:t>) </a:t>
            </a:r>
            <a:r>
              <a:rPr lang="sv-SE" sz="2000" dirty="0" smtClean="0"/>
              <a:t>växelverkan</a:t>
            </a:r>
            <a:endParaRPr lang="sv-SE" sz="2000" dirty="0" smtClean="0"/>
          </a:p>
          <a:p>
            <a:r>
              <a:rPr lang="sv-SE" sz="2000" dirty="0" smtClean="0"/>
              <a:t>Längst med finns den hypotetiska </a:t>
            </a:r>
            <a:r>
              <a:rPr lang="sv-SE" sz="2000" dirty="0" err="1" smtClean="0"/>
              <a:t>Higgspartikeln</a:t>
            </a:r>
            <a:r>
              <a:rPr lang="sv-SE" sz="2000" dirty="0" smtClean="0"/>
              <a:t> som verkar i ”vakuum” och ger partiklarna ovan deras olika massor</a:t>
            </a:r>
          </a:p>
          <a:p>
            <a:r>
              <a:rPr lang="sv-SE" sz="2000" dirty="0" smtClean="0"/>
              <a:t>Linjerna i diagrammet visar vilka partiklar som växelverkar med varandra. Alla laddade partiklar </a:t>
            </a:r>
            <a:r>
              <a:rPr lang="sv-SE" sz="2000" dirty="0" smtClean="0"/>
              <a:t>känner av</a:t>
            </a:r>
            <a:r>
              <a:rPr lang="sv-SE" sz="2000" dirty="0" smtClean="0"/>
              <a:t> </a:t>
            </a:r>
            <a:r>
              <a:rPr lang="sv-SE" sz="2000" dirty="0" smtClean="0"/>
              <a:t>fotonen och alla byggstenar känner </a:t>
            </a:r>
            <a:r>
              <a:rPr lang="sv-SE" sz="2000" dirty="0" smtClean="0"/>
              <a:t>av den </a:t>
            </a:r>
            <a:r>
              <a:rPr lang="sv-SE" sz="2000" dirty="0" smtClean="0"/>
              <a:t>svaga kraften. </a:t>
            </a:r>
            <a:r>
              <a:rPr lang="sv-SE" sz="2000" dirty="0" err="1" smtClean="0"/>
              <a:t>Gluonerna</a:t>
            </a:r>
            <a:r>
              <a:rPr lang="sv-SE" sz="2000" dirty="0" smtClean="0"/>
              <a:t> verkar enbart på kvarkarna eftersom endast dessa partiklar har </a:t>
            </a:r>
            <a:r>
              <a:rPr lang="sv-SE" sz="2000" dirty="0" smtClean="0"/>
              <a:t>en </a:t>
            </a:r>
            <a:r>
              <a:rPr lang="sv-SE" sz="2000" dirty="0" smtClean="0"/>
              <a:t>egenskap som kallas  </a:t>
            </a:r>
            <a:r>
              <a:rPr lang="sv-SE" sz="2000" dirty="0" smtClean="0"/>
              <a:t>”färg”</a:t>
            </a:r>
          </a:p>
          <a:p>
            <a:r>
              <a:rPr lang="sv-SE" sz="2000" dirty="0" smtClean="0"/>
              <a:t>Den e</a:t>
            </a:r>
            <a:r>
              <a:rPr lang="sv-SE" sz="2000" dirty="0" smtClean="0"/>
              <a:t>lektromagnetiska </a:t>
            </a:r>
            <a:r>
              <a:rPr lang="sv-SE" sz="2000" dirty="0" smtClean="0"/>
              <a:t>och svag </a:t>
            </a:r>
            <a:r>
              <a:rPr lang="sv-SE" sz="2000" dirty="0" smtClean="0"/>
              <a:t>kraften </a:t>
            </a:r>
            <a:r>
              <a:rPr lang="sv-SE" sz="2000" dirty="0" smtClean="0"/>
              <a:t>är relaterade. </a:t>
            </a:r>
            <a:r>
              <a:rPr lang="sv-SE" sz="2000" dirty="0" smtClean="0"/>
              <a:t>Det </a:t>
            </a:r>
            <a:r>
              <a:rPr lang="sv-SE" sz="2000" dirty="0" smtClean="0"/>
              <a:t>är egentligen </a:t>
            </a:r>
            <a:r>
              <a:rPr lang="sv-SE" sz="2000" dirty="0" smtClean="0"/>
              <a:t>en gemensam </a:t>
            </a:r>
            <a:r>
              <a:rPr lang="sv-SE" sz="2000" dirty="0" smtClean="0"/>
              <a:t>kraft, den elektrosvaga kraften</a:t>
            </a:r>
          </a:p>
          <a:p>
            <a:r>
              <a:rPr lang="sv-SE" sz="2000" dirty="0" err="1" smtClean="0"/>
              <a:t>Higgs</a:t>
            </a:r>
            <a:r>
              <a:rPr lang="sv-SE" sz="2000" dirty="0" smtClean="0"/>
              <a:t> verkar på alla partiklar frånsett de som saknar massa (fotonen och </a:t>
            </a:r>
            <a:r>
              <a:rPr lang="sv-SE" sz="2000" dirty="0" err="1" smtClean="0"/>
              <a:t>gluonerna</a:t>
            </a:r>
            <a:r>
              <a:rPr lang="sv-SE" sz="2000" dirty="0" smtClean="0"/>
              <a:t>). Både </a:t>
            </a:r>
            <a:r>
              <a:rPr lang="sv-SE" sz="2000" dirty="0" err="1" smtClean="0"/>
              <a:t>Higgs</a:t>
            </a:r>
            <a:r>
              <a:rPr lang="sv-SE" sz="2000" dirty="0" smtClean="0"/>
              <a:t> och </a:t>
            </a:r>
            <a:r>
              <a:rPr lang="sv-SE" sz="2000" dirty="0" err="1" smtClean="0"/>
              <a:t>gluonerna</a:t>
            </a:r>
            <a:r>
              <a:rPr lang="sv-SE" sz="2000" dirty="0" smtClean="0"/>
              <a:t> kan växelverka med sig själva.</a:t>
            </a:r>
            <a:endParaRPr lang="sv-SE" sz="2000" dirty="0"/>
          </a:p>
        </p:txBody>
      </p:sp>
    </p:spTree>
    <p:extLst>
      <p:ext uri="{BB962C8B-B14F-4D97-AF65-F5344CB8AC3E}">
        <p14:creationId xmlns:p14="http://schemas.microsoft.com/office/powerpoint/2010/main" val="411352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pPr algn="l"/>
            <a:r>
              <a:rPr lang="sv-SE" sz="1600" dirty="0" err="1" smtClean="0"/>
              <a:t>Delbruckexperimentet</a:t>
            </a:r>
            <a:r>
              <a:rPr lang="sv-SE" sz="1600" dirty="0" smtClean="0"/>
              <a:t> </a:t>
            </a:r>
            <a:r>
              <a:rPr lang="sv-SE" sz="1600" dirty="0"/>
              <a:t>vid DESY 1969-72, Lund-gruppens första internationella samarbete. Högenergetiska fotoner, spridda i guld eller uran, konverterades till ett elektron-</a:t>
            </a:r>
            <a:r>
              <a:rPr lang="sv-SE" sz="1600" dirty="0" err="1"/>
              <a:t>positronpar</a:t>
            </a:r>
            <a:r>
              <a:rPr lang="sv-SE" sz="1600" dirty="0"/>
              <a:t> som detekterades i en </a:t>
            </a:r>
            <a:r>
              <a:rPr lang="sv-SE" sz="1600" dirty="0" err="1"/>
              <a:t>parspektromenter</a:t>
            </a:r>
            <a:r>
              <a:rPr lang="sv-SE" sz="1600" dirty="0"/>
              <a:t>. I detta experiment användes för första gången proportionalkammare, utvecklade av George </a:t>
            </a:r>
            <a:r>
              <a:rPr lang="sv-SE" sz="1600" dirty="0" err="1"/>
              <a:t>Charpak</a:t>
            </a:r>
            <a:r>
              <a:rPr lang="sv-SE" sz="1600" dirty="0"/>
              <a:t> (Nobelpriset 1992)</a:t>
            </a:r>
            <a:br>
              <a:rPr lang="sv-SE" sz="1600" dirty="0"/>
            </a:br>
            <a:endParaRPr lang="sv-SE" sz="1600" dirty="0"/>
          </a:p>
        </p:txBody>
      </p:sp>
      <p:sp>
        <p:nvSpPr>
          <p:cNvPr id="3" name="Platshållare för innehåll 2"/>
          <p:cNvSpPr>
            <a:spLocks noGrp="1"/>
          </p:cNvSpPr>
          <p:nvPr>
            <p:ph idx="1"/>
          </p:nvPr>
        </p:nvSpPr>
        <p:spPr>
          <a:xfrm>
            <a:off x="457200" y="1268760"/>
            <a:ext cx="8229600" cy="5472607"/>
          </a:xfrm>
        </p:spPr>
        <p:txBody>
          <a:bodyPr>
            <a:normAutofit fontScale="92500" lnSpcReduction="10000"/>
          </a:bodyPr>
          <a:lstStyle/>
          <a:p>
            <a:endParaRPr lang="sv-SE" dirty="0" smtClean="0"/>
          </a:p>
          <a:p>
            <a:endParaRPr lang="sv-SE" dirty="0"/>
          </a:p>
          <a:p>
            <a:endParaRPr lang="sv-SE" dirty="0" smtClean="0"/>
          </a:p>
          <a:p>
            <a:endParaRPr lang="sv-SE" dirty="0"/>
          </a:p>
          <a:p>
            <a:endParaRPr lang="sv-SE" dirty="0" smtClean="0"/>
          </a:p>
          <a:p>
            <a:endParaRPr lang="sv-SE" dirty="0"/>
          </a:p>
          <a:p>
            <a:endParaRPr lang="sv-SE" dirty="0" smtClean="0"/>
          </a:p>
          <a:p>
            <a:r>
              <a:rPr lang="en-US" sz="1200" u="sng" dirty="0">
                <a:hlinkClick r:id="rId2"/>
              </a:rPr>
              <a:t>G. </a:t>
            </a:r>
            <a:r>
              <a:rPr lang="en-US" sz="1200" u="sng" dirty="0" err="1">
                <a:hlinkClick r:id="rId2"/>
              </a:rPr>
              <a:t>Jarlskog</a:t>
            </a:r>
            <a:r>
              <a:rPr lang="en-US" sz="1200" baseline="30000" dirty="0"/>
              <a:t>*</a:t>
            </a:r>
            <a:r>
              <a:rPr lang="en-US" sz="1200" dirty="0"/>
              <a:t> and </a:t>
            </a:r>
            <a:r>
              <a:rPr lang="en-US" sz="1200" u="sng" dirty="0">
                <a:hlinkClick r:id="rId3"/>
              </a:rPr>
              <a:t>L. </a:t>
            </a:r>
            <a:r>
              <a:rPr lang="en-US" sz="1200" u="sng" dirty="0" err="1">
                <a:hlinkClick r:id="rId3"/>
              </a:rPr>
              <a:t>Jönsson</a:t>
            </a:r>
            <a:r>
              <a:rPr lang="en-US" sz="1200" dirty="0"/>
              <a:t> </a:t>
            </a:r>
            <a:br>
              <a:rPr lang="en-US" sz="1200" dirty="0"/>
            </a:br>
            <a:r>
              <a:rPr lang="en-US" sz="1200" dirty="0"/>
              <a:t>University of Lund, Lund, Sweden </a:t>
            </a:r>
            <a:endParaRPr lang="sv-SE" sz="1200" dirty="0"/>
          </a:p>
          <a:p>
            <a:r>
              <a:rPr lang="en-US" sz="1200" u="sng" dirty="0">
                <a:hlinkClick r:id="rId4"/>
              </a:rPr>
              <a:t>S. </a:t>
            </a:r>
            <a:r>
              <a:rPr lang="en-US" sz="1200" u="sng" dirty="0" err="1">
                <a:hlinkClick r:id="rId4"/>
              </a:rPr>
              <a:t>Prünster</a:t>
            </a:r>
            <a:r>
              <a:rPr lang="en-US" sz="1200" dirty="0"/>
              <a:t>, </a:t>
            </a:r>
            <a:r>
              <a:rPr lang="en-US" sz="1200" u="sng" dirty="0">
                <a:hlinkClick r:id="rId5"/>
              </a:rPr>
              <a:t>H. D. Schulz</a:t>
            </a:r>
            <a:r>
              <a:rPr lang="en-US" sz="1200" dirty="0"/>
              <a:t>, </a:t>
            </a:r>
            <a:r>
              <a:rPr lang="en-US" sz="1200" u="sng" dirty="0">
                <a:hlinkClick r:id="rId6"/>
              </a:rPr>
              <a:t>H. J. </a:t>
            </a:r>
            <a:r>
              <a:rPr lang="en-US" sz="1200" u="sng" dirty="0" err="1">
                <a:hlinkClick r:id="rId6"/>
              </a:rPr>
              <a:t>Willutzki</a:t>
            </a:r>
            <a:r>
              <a:rPr lang="en-US" sz="1200" dirty="0"/>
              <a:t>, and </a:t>
            </a:r>
            <a:r>
              <a:rPr lang="en-US" sz="1200" u="sng" dirty="0">
                <a:hlinkClick r:id="rId7"/>
              </a:rPr>
              <a:t>G. G. Winter</a:t>
            </a:r>
            <a:r>
              <a:rPr lang="en-US" sz="1200" dirty="0"/>
              <a:t> </a:t>
            </a:r>
            <a:br>
              <a:rPr lang="en-US" sz="1200" dirty="0"/>
            </a:br>
            <a:r>
              <a:rPr lang="en-US" sz="1200" dirty="0" err="1"/>
              <a:t>Deutsches</a:t>
            </a:r>
            <a:r>
              <a:rPr lang="en-US" sz="1200" dirty="0"/>
              <a:t> </a:t>
            </a:r>
            <a:r>
              <a:rPr lang="en-US" sz="1200" dirty="0" err="1"/>
              <a:t>Elektronen</a:t>
            </a:r>
            <a:r>
              <a:rPr lang="en-US" sz="1200" dirty="0"/>
              <a:t>-Synchrotron DESY, Hamburg, Germany </a:t>
            </a:r>
            <a:endParaRPr lang="sv-SE" sz="1200" dirty="0"/>
          </a:p>
          <a:p>
            <a:r>
              <a:rPr lang="en-US" sz="1200" dirty="0"/>
              <a:t>Received 18 June 1973; published in the issue dated 1 December 1973 </a:t>
            </a:r>
            <a:endParaRPr lang="sv-SE" sz="1200" dirty="0"/>
          </a:p>
          <a:p>
            <a:r>
              <a:rPr lang="en-US" sz="1200" dirty="0"/>
              <a:t>The differential cross section for </a:t>
            </a:r>
            <a:r>
              <a:rPr lang="en-US" sz="1200" dirty="0" err="1"/>
              <a:t>Delbrück</a:t>
            </a:r>
            <a:r>
              <a:rPr lang="en-US" sz="1200" dirty="0"/>
              <a:t> scattering has been measured at photon energies between 1 and 7 </a:t>
            </a:r>
            <a:r>
              <a:rPr lang="en-US" sz="1200" dirty="0" err="1"/>
              <a:t>GeV</a:t>
            </a:r>
            <a:r>
              <a:rPr lang="en-US" sz="1200" dirty="0"/>
              <a:t> and scattering angles between 1 and 3 </a:t>
            </a:r>
            <a:r>
              <a:rPr lang="en-US" sz="1200" dirty="0" err="1"/>
              <a:t>mrad</a:t>
            </a:r>
            <a:r>
              <a:rPr lang="en-US" sz="1200" dirty="0"/>
              <a:t> on copper, silver, gold, and uranium targets. The results confirm the predictions of quantum electrodynamics, if the exchange of a very large number of photons with the nucleus (Coulomb correction) is taken into account. At momentum transfers of a few MeV/</a:t>
            </a:r>
            <a:r>
              <a:rPr lang="en-US" sz="1200" i="1" dirty="0"/>
              <a:t>c</a:t>
            </a:r>
            <a:r>
              <a:rPr lang="en-US" sz="1200" dirty="0"/>
              <a:t>, the Coulomb correction for uranium results in a reduction of the cross section by a factor between 3 and 5 as compared to the prediction of lowest-order relativistic perturbation theory. </a:t>
            </a:r>
            <a:endParaRPr lang="sv-SE" sz="1200" dirty="0"/>
          </a:p>
          <a:p>
            <a:endParaRPr lang="sv-SE" sz="1200"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4900" y="1481139"/>
            <a:ext cx="6934200" cy="324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285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634082"/>
          </a:xfrm>
        </p:spPr>
        <p:txBody>
          <a:bodyPr>
            <a:normAutofit/>
          </a:bodyPr>
          <a:lstStyle/>
          <a:p>
            <a:r>
              <a:rPr lang="sv-SE" sz="2400" dirty="0" smtClean="0"/>
              <a:t>Utvecklingen av experimentell elementarpartikelfysik 1970-2010</a:t>
            </a:r>
            <a:endParaRPr lang="sv-SE" sz="2400" dirty="0"/>
          </a:p>
        </p:txBody>
      </p:sp>
      <p:sp>
        <p:nvSpPr>
          <p:cNvPr id="3" name="Platshållare för innehåll 2"/>
          <p:cNvSpPr>
            <a:spLocks noGrp="1"/>
          </p:cNvSpPr>
          <p:nvPr>
            <p:ph idx="1"/>
          </p:nvPr>
        </p:nvSpPr>
        <p:spPr>
          <a:xfrm>
            <a:off x="457200" y="980728"/>
            <a:ext cx="8229600" cy="5688632"/>
          </a:xfrm>
        </p:spPr>
        <p:txBody>
          <a:bodyPr>
            <a:normAutofit fontScale="92500" lnSpcReduction="10000"/>
          </a:bodyPr>
          <a:lstStyle/>
          <a:p>
            <a:r>
              <a:rPr lang="sv-SE" sz="2000" dirty="0" smtClean="0"/>
              <a:t>I vårt första internationella </a:t>
            </a:r>
            <a:r>
              <a:rPr lang="sv-SE" sz="2000" dirty="0" smtClean="0"/>
              <a:t>samarbete, </a:t>
            </a:r>
            <a:r>
              <a:rPr lang="sv-SE" sz="2000" dirty="0" smtClean="0"/>
              <a:t>vid DESY </a:t>
            </a:r>
            <a:r>
              <a:rPr lang="sv-SE" sz="2000" dirty="0" smtClean="0"/>
              <a:t>1969-72, </a:t>
            </a:r>
            <a:r>
              <a:rPr lang="sv-SE" sz="2000" dirty="0" smtClean="0"/>
              <a:t>kunde en liten grupp </a:t>
            </a:r>
            <a:r>
              <a:rPr lang="sv-SE" sz="2000" dirty="0" smtClean="0"/>
              <a:t>fysiker </a:t>
            </a:r>
            <a:r>
              <a:rPr lang="sv-SE" sz="2000" dirty="0" smtClean="0"/>
              <a:t>studera en enda mycket speciell process, spridningen av </a:t>
            </a:r>
            <a:r>
              <a:rPr lang="sv-SE" sz="2000" dirty="0" err="1" smtClean="0"/>
              <a:t>högenergetiska</a:t>
            </a:r>
            <a:r>
              <a:rPr lang="sv-SE" sz="2000" dirty="0" smtClean="0"/>
              <a:t> fotoner i mycket små vinklar (</a:t>
            </a:r>
            <a:r>
              <a:rPr lang="sv-SE" sz="2000" dirty="0" err="1" smtClean="0"/>
              <a:t>Delbruckspridning</a:t>
            </a:r>
            <a:r>
              <a:rPr lang="sv-SE" sz="2000" dirty="0" smtClean="0"/>
              <a:t>). Experimentet krävde inga större investeringar och tog ca 1 års körtid.</a:t>
            </a:r>
          </a:p>
          <a:p>
            <a:r>
              <a:rPr lang="sv-SE" sz="2000" dirty="0" smtClean="0"/>
              <a:t>1971-1985. Experimenten vid proton-</a:t>
            </a:r>
            <a:r>
              <a:rPr lang="sv-SE" sz="2000" dirty="0" err="1" smtClean="0"/>
              <a:t>protonkollideraren</a:t>
            </a:r>
            <a:r>
              <a:rPr lang="sv-SE" sz="2000" dirty="0" smtClean="0"/>
              <a:t> ISR i CERN blev mer krävande med grupper som växte från 30 fysiker i de första experimenten till bortemot 100 i de senare.  Gruppens storlek berodde till en del på hur stora kostnaderna var för apparaturen (varje medlem bidrog med ca 50 </a:t>
            </a:r>
            <a:r>
              <a:rPr lang="sv-SE" sz="2000" dirty="0" err="1" smtClean="0"/>
              <a:t>kkr</a:t>
            </a:r>
            <a:r>
              <a:rPr lang="sv-SE" sz="2000" dirty="0" smtClean="0"/>
              <a:t>/år). Körtiderna ökade från ett par år till bortemot 5 år </a:t>
            </a:r>
            <a:r>
              <a:rPr lang="sv-SE" sz="2000" dirty="0" smtClean="0"/>
              <a:t>per experiment  och </a:t>
            </a:r>
            <a:r>
              <a:rPr lang="sv-SE" sz="2000" dirty="0" smtClean="0"/>
              <a:t>personal </a:t>
            </a:r>
            <a:r>
              <a:rPr lang="sv-SE" sz="2000" dirty="0" smtClean="0"/>
              <a:t>måste därför  </a:t>
            </a:r>
            <a:r>
              <a:rPr lang="sv-SE" sz="2000" dirty="0" smtClean="0"/>
              <a:t>tidvis utstationeras till CERN.</a:t>
            </a:r>
          </a:p>
          <a:p>
            <a:r>
              <a:rPr lang="sv-SE" sz="2000" dirty="0" smtClean="0"/>
              <a:t>1985-2001. När elektron-</a:t>
            </a:r>
            <a:r>
              <a:rPr lang="sv-SE" sz="2000" dirty="0" err="1" smtClean="0"/>
              <a:t>positronkollideraren</a:t>
            </a:r>
            <a:r>
              <a:rPr lang="sv-SE" sz="2000" dirty="0" smtClean="0"/>
              <a:t> LEP byggdes i CERN planerades 4 mycket stora och komplicerade universalexperiment, med många samverkande grupper, </a:t>
            </a:r>
            <a:r>
              <a:rPr lang="sv-SE" sz="2000" dirty="0" smtClean="0"/>
              <a:t>ca </a:t>
            </a:r>
            <a:r>
              <a:rPr lang="sv-SE" sz="2000" dirty="0" smtClean="0"/>
              <a:t>1000 fysiker </a:t>
            </a:r>
            <a:r>
              <a:rPr lang="sv-SE" sz="2000" dirty="0"/>
              <a:t> </a:t>
            </a:r>
            <a:r>
              <a:rPr lang="sv-SE" sz="2000" dirty="0" smtClean="0"/>
              <a:t>i varje experiment</a:t>
            </a:r>
            <a:r>
              <a:rPr lang="sv-SE" sz="2000" dirty="0" smtClean="0"/>
              <a:t>. </a:t>
            </a:r>
            <a:r>
              <a:rPr lang="sv-SE" sz="2000" dirty="0" smtClean="0"/>
              <a:t>Varje grupp fick ansvar för något delprojekt och måste garantera att deras detektor fungerade under en </a:t>
            </a:r>
            <a:r>
              <a:rPr lang="sv-SE" sz="2000" dirty="0"/>
              <a:t> </a:t>
            </a:r>
            <a:r>
              <a:rPr lang="sv-SE" sz="2000" dirty="0" smtClean="0"/>
              <a:t>10 </a:t>
            </a:r>
            <a:r>
              <a:rPr lang="sv-SE" sz="2000" dirty="0" smtClean="0"/>
              <a:t>år lång körtid med långvariga utstationeringstider som följd.</a:t>
            </a:r>
          </a:p>
          <a:p>
            <a:r>
              <a:rPr lang="sv-SE" sz="2000" dirty="0" smtClean="0"/>
              <a:t>1995-2020. Proton-</a:t>
            </a:r>
            <a:r>
              <a:rPr lang="sv-SE" sz="2000" dirty="0" err="1" smtClean="0"/>
              <a:t>protonkollideraren</a:t>
            </a:r>
            <a:r>
              <a:rPr lang="sv-SE" sz="2000" dirty="0" smtClean="0"/>
              <a:t> </a:t>
            </a:r>
            <a:r>
              <a:rPr lang="sv-SE" sz="2000" dirty="0" err="1" smtClean="0"/>
              <a:t>Large</a:t>
            </a:r>
            <a:r>
              <a:rPr lang="sv-SE" sz="2000" dirty="0" smtClean="0"/>
              <a:t> </a:t>
            </a:r>
            <a:r>
              <a:rPr lang="sv-SE" sz="2000" dirty="0" err="1"/>
              <a:t>H</a:t>
            </a:r>
            <a:r>
              <a:rPr lang="sv-SE" sz="2000" dirty="0" err="1" smtClean="0"/>
              <a:t>adron</a:t>
            </a:r>
            <a:r>
              <a:rPr lang="sv-SE" sz="2000" dirty="0" smtClean="0"/>
              <a:t> </a:t>
            </a:r>
            <a:r>
              <a:rPr lang="sv-SE" sz="2000" dirty="0" err="1"/>
              <a:t>C</a:t>
            </a:r>
            <a:r>
              <a:rPr lang="sv-SE" sz="2000" dirty="0" err="1" smtClean="0"/>
              <a:t>ollider</a:t>
            </a:r>
            <a:r>
              <a:rPr lang="sv-SE" sz="2000" dirty="0" smtClean="0"/>
              <a:t> fick liksom LEP </a:t>
            </a:r>
            <a:r>
              <a:rPr lang="sv-SE" sz="2000" dirty="0" smtClean="0"/>
              <a:t>4 olika </a:t>
            </a:r>
            <a:r>
              <a:rPr lang="sv-SE" sz="2000" dirty="0" smtClean="0"/>
              <a:t>universalexperiment där de största (ATLAS och CMS) </a:t>
            </a:r>
            <a:r>
              <a:rPr lang="sv-SE" sz="2000" dirty="0" smtClean="0"/>
              <a:t>samlat </a:t>
            </a:r>
            <a:r>
              <a:rPr lang="sv-SE" sz="2000" dirty="0" smtClean="0"/>
              <a:t>3000 fysiker vardera från hela världen (detta reflekterar den ökade komplexiteten och kostnaden). Körtider på minst 15 år förutses vilket kräver ännu längre utstationeringstider.</a:t>
            </a:r>
            <a:endParaRPr lang="sv-SE" sz="2000" dirty="0"/>
          </a:p>
        </p:txBody>
      </p:sp>
    </p:spTree>
    <p:extLst>
      <p:ext uri="{BB962C8B-B14F-4D97-AF65-F5344CB8AC3E}">
        <p14:creationId xmlns:p14="http://schemas.microsoft.com/office/powerpoint/2010/main" val="352651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88640"/>
            <a:ext cx="8229600" cy="288032"/>
          </a:xfrm>
        </p:spPr>
        <p:txBody>
          <a:bodyPr>
            <a:normAutofit fontScale="90000"/>
          </a:bodyPr>
          <a:lstStyle/>
          <a:p>
            <a:r>
              <a:rPr lang="sv-SE" sz="2000" dirty="0" smtClean="0"/>
              <a:t>The </a:t>
            </a:r>
            <a:r>
              <a:rPr lang="sv-SE" sz="2000" dirty="0" err="1" smtClean="0"/>
              <a:t>Intersecting</a:t>
            </a:r>
            <a:r>
              <a:rPr lang="sv-SE" sz="2000" dirty="0" smtClean="0"/>
              <a:t> </a:t>
            </a:r>
            <a:r>
              <a:rPr lang="sv-SE" sz="2000" dirty="0" err="1" smtClean="0"/>
              <a:t>Storage</a:t>
            </a:r>
            <a:r>
              <a:rPr lang="sv-SE" sz="2000" dirty="0" smtClean="0"/>
              <a:t> Rings (ISR)</a:t>
            </a:r>
            <a:endParaRPr lang="sv-SE" sz="2000" dirty="0"/>
          </a:p>
        </p:txBody>
      </p:sp>
      <p:pic>
        <p:nvPicPr>
          <p:cNvPr id="4098" name="Picture 2" descr="http://hedberg.web.cern.ch/hedberg/home/afs/afs_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476672"/>
            <a:ext cx="381642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hedberg.web.cern.ch/hedberg/home/afs/isr_dra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780928"/>
            <a:ext cx="5832648"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323528" y="5013176"/>
            <a:ext cx="8784976" cy="1785104"/>
          </a:xfrm>
          <a:prstGeom prst="rect">
            <a:avLst/>
          </a:prstGeom>
        </p:spPr>
        <p:txBody>
          <a:bodyPr wrap="square">
            <a:spAutoFit/>
          </a:bodyPr>
          <a:lstStyle/>
          <a:p>
            <a:r>
              <a:rPr lang="sv-SE" sz="1100" dirty="0"/>
              <a:t>Partikelfysiken flyttar till CERN</a:t>
            </a:r>
            <a:r>
              <a:rPr lang="sv-SE" sz="1100" dirty="0" smtClean="0"/>
              <a:t>. Som alla vet har CERN ett mycket attraktivt läge nära Geneve med storslagen natur tätt inpå!</a:t>
            </a:r>
            <a:endParaRPr lang="sv-SE" sz="1100" dirty="0"/>
          </a:p>
          <a:p>
            <a:r>
              <a:rPr lang="sv-SE" sz="1100" dirty="0"/>
              <a:t>Den kraftigt försenade elektronsynkrotronen i Lund blev inget lyft för partikelfysiken – liknande acceleratorer i utlandet hade varit i drift i flera år när LUSY slutligen gav en hygglig stråle. Guy von Dardel  insåg snart  att ett  internationellt engagemang i experimenten vid CERN i Geneve  var den bästa vägen mot forskningsfronten. Tillsammans med Danmark (NBI) och Norge (Bergen) bildades det Skandinaviska Samarbetet som under hela 70-talet och början av 80-talet utnyttjade den nya proton-</a:t>
            </a:r>
            <a:r>
              <a:rPr lang="sv-SE" sz="1100" dirty="0" err="1"/>
              <a:t>protonkollideraren</a:t>
            </a:r>
            <a:r>
              <a:rPr lang="sv-SE" sz="1100" dirty="0"/>
              <a:t> ( ISR) i CERN där man nådde de allra högsta kollisionsenergierna i världen (63 GeV). De tekniska resurserna vid synkrotronavdelningen i Lund var relativt goda och  gruppen bidrog väl till instrumenteringen vid ISR-experimenten. Undersökningarna där gällde främst  </a:t>
            </a:r>
            <a:r>
              <a:rPr lang="sv-SE" sz="1100" dirty="0" err="1"/>
              <a:t>hadronernas</a:t>
            </a:r>
            <a:r>
              <a:rPr lang="sv-SE" sz="1100" dirty="0"/>
              <a:t>  innehåll av kvarkar och </a:t>
            </a:r>
            <a:r>
              <a:rPr lang="sv-SE" sz="1100" dirty="0" err="1"/>
              <a:t>gluoner</a:t>
            </a:r>
            <a:r>
              <a:rPr lang="sv-SE" sz="1100" dirty="0"/>
              <a:t> och hur dessa hypotetiska elementarpartiklar  omvandlades till vanliga partiklar (</a:t>
            </a:r>
            <a:r>
              <a:rPr lang="sv-SE" sz="1100" dirty="0" err="1"/>
              <a:t>hadroner</a:t>
            </a:r>
            <a:r>
              <a:rPr lang="sv-SE" sz="1100" dirty="0"/>
              <a:t>).  Bland upptäckterna vid ISR kan nämnas  kartläggningen  av hur kvarkarna  ger upphov till korrelationer och bildar partikelskurar (jets).  Vidare upptäcktes att protoner vid  allt  högre kollisionsenergier uppvisade ett ökande antal </a:t>
            </a:r>
            <a:r>
              <a:rPr lang="sv-SE" sz="1100" dirty="0" err="1"/>
              <a:t>lågenergetiska</a:t>
            </a:r>
            <a:r>
              <a:rPr lang="sv-SE" sz="1100" dirty="0"/>
              <a:t>  </a:t>
            </a:r>
            <a:r>
              <a:rPr lang="sv-SE" sz="1100" dirty="0" err="1"/>
              <a:t>gluoner</a:t>
            </a:r>
            <a:r>
              <a:rPr lang="sv-SE" sz="1100" dirty="0"/>
              <a:t> (brott mot s.k. </a:t>
            </a:r>
            <a:r>
              <a:rPr lang="sv-SE" sz="1100" dirty="0" err="1"/>
              <a:t>skalinvarians</a:t>
            </a:r>
            <a:r>
              <a:rPr lang="sv-SE" sz="1100" dirty="0"/>
              <a:t>). </a:t>
            </a:r>
          </a:p>
        </p:txBody>
      </p:sp>
    </p:spTree>
    <p:extLst>
      <p:ext uri="{BB962C8B-B14F-4D97-AF65-F5344CB8AC3E}">
        <p14:creationId xmlns:p14="http://schemas.microsoft.com/office/powerpoint/2010/main" val="4072626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2300</Words>
  <Application>Microsoft Office PowerPoint</Application>
  <PresentationFormat>Bildspel på skärmen (4:3)</PresentationFormat>
  <Paragraphs>85</Paragraphs>
  <Slides>34</Slides>
  <Notes>0</Notes>
  <HiddenSlides>0</HiddenSlides>
  <MMClips>7</MMClips>
  <ScaleCrop>false</ScaleCrop>
  <HeadingPairs>
    <vt:vector size="4" baseType="variant">
      <vt:variant>
        <vt:lpstr>Tema</vt:lpstr>
      </vt:variant>
      <vt:variant>
        <vt:i4>1</vt:i4>
      </vt:variant>
      <vt:variant>
        <vt:lpstr>Bildrubriker</vt:lpstr>
      </vt:variant>
      <vt:variant>
        <vt:i4>34</vt:i4>
      </vt:variant>
    </vt:vector>
  </HeadingPairs>
  <TitlesOfParts>
    <vt:vector size="35" baseType="lpstr">
      <vt:lpstr>Office-tema</vt:lpstr>
      <vt:lpstr>Guy von Dardel, professor 1965-1986</vt:lpstr>
      <vt:lpstr>Lund University Electron Synchrotron (LUSY) byggdes ursprungligen för studier av K-mesoner</vt:lpstr>
      <vt:lpstr>Elektronsynkrotronen i Lund (LUSY)</vt:lpstr>
      <vt:lpstr>PowerPoint-presentation</vt:lpstr>
      <vt:lpstr>PowerPoint-presentation</vt:lpstr>
      <vt:lpstr>Standardmodellen</vt:lpstr>
      <vt:lpstr>Delbruckexperimentet vid DESY 1969-72, Lund-gruppens första internationella samarbete. Högenergetiska fotoner, spridda i guld eller uran, konverterades till ett elektron-positronpar som detekterades i en parspektromenter. I detta experiment användes för första gången proportionalkammare, utvecklade av George Charpak (Nobelpriset 1992) </vt:lpstr>
      <vt:lpstr>Utvecklingen av experimentell elementarpartikelfysik 1970-2010</vt:lpstr>
      <vt:lpstr>The Intersecting Storage Rings (ISR)</vt:lpstr>
      <vt:lpstr>Experiment R413 På fotot finns några av Lund-gruppens medlemmar, bl.a. forskarna Göran Jarlskog och Sverker Almehed, forskningsingenjören Daniel Korder och sekreteraren Maj-Inger Sundell </vt:lpstr>
      <vt:lpstr>Schema för experiment R413 Den första indikationen på jet-struktur i proton-protonkollisioner (kvarkens omvandling till hadroner) </vt:lpstr>
      <vt:lpstr>Identifiering av partiklar</vt:lpstr>
      <vt:lpstr>Foto på aerogeldetektron som monteras av Alf Nilsson och Göran Jarlskog</vt:lpstr>
      <vt:lpstr>Lund-gruppen utvecklade för R807 ett hastighetsfilter baserat på aerogel </vt:lpstr>
      <vt:lpstr>R807, The Axial Field Spectrometer. I detta experiment visades  för första gången hur jetstrukturen vid hadroniseringsprocessen växer fram vid allt högre kollisionsenergier för protonerna, en analys som utfördes av Torsten Åkesson. </vt:lpstr>
      <vt:lpstr>PowerPoint-presentation</vt:lpstr>
      <vt:lpstr>NA34, Helios. Datainsamlingssystemet i NA34 var unikt – det skrevs i FORTH av Ulf Mjörnmark.  Experimentet mätte bl.a. korrelationer mellan producerade mesoner (HBT) under  ledning av Bengt Lörstad. </vt:lpstr>
      <vt:lpstr>Photo of the HELIOS experiment</vt:lpstr>
      <vt:lpstr>Göran Jarlskog, professor 1987-2001</vt:lpstr>
      <vt:lpstr>Schema av DELPHI-detektorn</vt:lpstr>
      <vt:lpstr>Detektorbygge i Lund för DELPHI</vt:lpstr>
      <vt:lpstr>Vincent Hedberg sätter ihop STIC-detektorn</vt:lpstr>
      <vt:lpstr>Z -&gt; q qbar (kvarkarna ombildas till hadroner), mätningen av vidden (livstiden) på Z bestämde entydigt antalet familjer av kvarkar och leptoner till 3</vt:lpstr>
      <vt:lpstr>Acceleratorkomplexet i CERN med Large Hadron Collider (LHC placerad i den tidigare LEP-tunneln).  I LHC som startade upp 2009 kolliderar protoner med varandra med en maximal kollisionsenergi på 14000 GeV vilket med god marginal borde räcka till för att se var som ligger bortom Standardmodellen, som verkar fungera bra upp till  ca 1000 GeV.  Lund-gruppens deltagande i ATLAS-experimentet initierades av Torsten Åkesson. Hans och Boris Dolgosheins förslag till en transition-radiation-tracker (TRT) accepterades och Lund har konstruerat en del av utläsningselektroniken för denna. Åkesson var under flera år vice talesman för ATLAS .  Vincent Hedberg har haft ansvar för strålskyddet för framåtdetektorerna i kollisionsområdet och är projektledare för luminositetsmätningarna.</vt:lpstr>
      <vt:lpstr>Schema på ATLAS-detektorn</vt:lpstr>
      <vt:lpstr>ATLAS är ett världsomfattande samarbete mellan institut i 38 länder</vt:lpstr>
      <vt:lpstr>En ändplatta till TRT-detektorn i ATLAS – Lundgruppen bidrog med utläsningselektronik</vt:lpstr>
      <vt:lpstr>ATLAS tog data vid 7 TeV under 2010</vt:lpstr>
      <vt:lpstr>Vincent Hedberg leder luminositetsmätningarna i ATLAS</vt:lpstr>
      <vt:lpstr>Oxana Smirnova samordnar Nordeuropas  GRID för analys av ATLAS-data</vt:lpstr>
      <vt:lpstr>Lund-gruppens deltagande i experiment vid DORIS och HERA i DESY initierades av Leif Jönsson.  Vid elektron-positronkollideraren DORIS studerades kvarksystem som innehöll de tunga kvarkarna charm (c) och bottom (b). Här upptäckter bl.a. hur b kan förvandlas till anti-b (och tvärtom). I HERA kolliderade protoner och elektroner och man kunde i detalj undersöka protonens struktur av kvarkar och gluoner. Lund har deltagit i experimentet H1 nedan, där Leif Jönsson och Vincent Hedberg bidrog till konstruktionen av framåtdetektorerna. </vt:lpstr>
      <vt:lpstr>PowerPoint-presentation</vt:lpstr>
      <vt:lpstr>Tidigare professorer i experimentell elementarpartikelfysik: Leif Jönsson (2000-2010) ledare för avdelningens verksamhet vid DESY från 1978 Bengt Lörstad (2000-2006) prefekt  för Fysikum 1988-98, rektor för Kristianstads högskola 1999-2004 Paula Eerola (2001-2010) medverkade i ATLAS-experimentet, avdelningsföreståndare för exp. högenergifysik 2004-2008, sedan 2008 professor i Helsingfors</vt:lpstr>
      <vt:lpstr>Nuvarande (2011) ledare i experimentell elementarpartikelfysik: Professor Torsten Åkesson 2000-  Åkesson  var med i kärnan av den grupp som först förespråkande byggandet  av LHC och han var med om att utforma  den centrala spårdetektorn (TRT) i ATLAS-experimentet. Han var  1996-2004 engagerad i den internationella styrgruppen för ATLAS.    Vid sidan av  ledningen av Lundagruppens deltagande i och finansiering av ATLAS har Åkesson haft viktiga internationella uppdrag (ordförande i European Committee for Future Accelerators 2005-06, styrelseordförande för CERN Council 2007-09)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Guy von Dardel, professor 1965-1986</dc:title>
  <dc:creator>goran</dc:creator>
  <cp:lastModifiedBy>goran</cp:lastModifiedBy>
  <cp:revision>61</cp:revision>
  <cp:lastPrinted>2011-03-28T07:30:44Z</cp:lastPrinted>
  <dcterms:created xsi:type="dcterms:W3CDTF">2011-03-02T10:49:22Z</dcterms:created>
  <dcterms:modified xsi:type="dcterms:W3CDTF">2011-05-12T08:51:25Z</dcterms:modified>
</cp:coreProperties>
</file>