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7" r:id="rId2"/>
    <p:sldId id="338" r:id="rId3"/>
    <p:sldId id="339" r:id="rId4"/>
    <p:sldId id="311" r:id="rId5"/>
    <p:sldId id="314" r:id="rId6"/>
    <p:sldId id="340" r:id="rId7"/>
    <p:sldId id="315" r:id="rId8"/>
    <p:sldId id="341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8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9F22-8292-AC45-B473-A2A75DFE2F71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6ECE6-83F0-8543-A7C1-C646C691B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1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6B1BF-4ECB-4EDF-B083-2093EAD5508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880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Inkommande</a:t>
            </a:r>
            <a:r>
              <a:rPr lang="en-US" dirty="0" smtClean="0"/>
              <a:t> Z^2: </a:t>
            </a:r>
            <a:r>
              <a:rPr lang="en-US" dirty="0" err="1" smtClean="0"/>
              <a:t>Ar</a:t>
            </a:r>
            <a:r>
              <a:rPr lang="en-US" dirty="0" smtClean="0"/>
              <a:t> 18^2 </a:t>
            </a:r>
            <a:r>
              <a:rPr lang="en-US" dirty="0" err="1" smtClean="0"/>
              <a:t>mer</a:t>
            </a:r>
            <a:r>
              <a:rPr lang="en-US" dirty="0" smtClean="0"/>
              <a:t> an </a:t>
            </a:r>
            <a:r>
              <a:rPr lang="en-US" dirty="0" err="1" smtClean="0"/>
              <a:t>protoner</a:t>
            </a:r>
            <a:r>
              <a:rPr lang="en-US" dirty="0" smtClean="0"/>
              <a:t>… </a:t>
            </a:r>
            <a:r>
              <a:rPr lang="en-US" dirty="0" err="1" smtClean="0"/>
              <a:t>joniserar</a:t>
            </a:r>
            <a:r>
              <a:rPr lang="en-US" dirty="0" smtClean="0"/>
              <a:t> </a:t>
            </a:r>
            <a:r>
              <a:rPr lang="en-US" dirty="0" err="1" smtClean="0"/>
              <a:t>kraftigt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Delta-</a:t>
            </a:r>
            <a:r>
              <a:rPr lang="en-US" dirty="0" err="1" smtClean="0"/>
              <a:t>elektroner</a:t>
            </a:r>
            <a:r>
              <a:rPr lang="en-US" dirty="0" smtClean="0"/>
              <a:t> </a:t>
            </a:r>
            <a:r>
              <a:rPr lang="en-US" dirty="0" err="1" smtClean="0"/>
              <a:t>nagra</a:t>
            </a:r>
            <a:r>
              <a:rPr lang="en-US" dirty="0" smtClean="0"/>
              <a:t> um </a:t>
            </a:r>
            <a:r>
              <a:rPr lang="en-US" dirty="0" err="1" smtClean="0"/>
              <a:t>ut</a:t>
            </a:r>
            <a:r>
              <a:rPr lang="en-US" dirty="0" smtClean="0"/>
              <a:t> (I gas </a:t>
            </a:r>
            <a:r>
              <a:rPr lang="en-US" dirty="0" err="1" smtClean="0"/>
              <a:t>nagon</a:t>
            </a:r>
            <a:r>
              <a:rPr lang="en-US" dirty="0" smtClean="0"/>
              <a:t> mm </a:t>
            </a:r>
            <a:r>
              <a:rPr lang="en-US" dirty="0" err="1" smtClean="0"/>
              <a:t>ut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Stop </a:t>
            </a:r>
            <a:r>
              <a:rPr lang="en-US" dirty="0" err="1" smtClean="0"/>
              <a:t>partikel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He-4 </a:t>
            </a:r>
            <a:r>
              <a:rPr lang="en-US" dirty="0" err="1" smtClean="0"/>
              <a:t>tappar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energi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Notera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projektion</a:t>
            </a:r>
            <a:r>
              <a:rPr lang="en-US" baseline="0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03B59-CCD1-2D41-B4DD-1CCD201F9C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7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OK. Somewhat</a:t>
            </a:r>
            <a:r>
              <a:rPr lang="en-US" baseline="0" dirty="0" smtClean="0"/>
              <a:t> larger</a:t>
            </a:r>
            <a:r>
              <a:rPr lang="en-US" dirty="0" smtClean="0"/>
              <a:t> scale…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03B59-CCD1-2D41-B4DD-1CCD201F9C6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8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3667-EE88-4BFA-8E50-3240A333F7FA}" type="datetimeFigureOut">
              <a:rPr lang="sv-SE" smtClean="0"/>
              <a:t>11/17/15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8300-395D-4E93-B299-604F6B679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968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3667-EE88-4BFA-8E50-3240A333F7FA}" type="datetimeFigureOut">
              <a:rPr lang="sv-SE" smtClean="0"/>
              <a:t>11/17/15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8300-395D-4E93-B299-604F6B679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773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3667-EE88-4BFA-8E50-3240A333F7FA}" type="datetimeFigureOut">
              <a:rPr lang="sv-SE" smtClean="0"/>
              <a:t>11/17/15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8300-395D-4E93-B299-604F6B679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098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AA4FD-CBB7-44D4-8CF4-6FFB4567DB4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480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3667-EE88-4BFA-8E50-3240A333F7FA}" type="datetimeFigureOut">
              <a:rPr lang="sv-SE" smtClean="0"/>
              <a:t>11/17/15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8300-395D-4E93-B299-604F6B679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047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3667-EE88-4BFA-8E50-3240A333F7FA}" type="datetimeFigureOut">
              <a:rPr lang="sv-SE" smtClean="0"/>
              <a:t>11/17/15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8300-395D-4E93-B299-604F6B679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82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3667-EE88-4BFA-8E50-3240A333F7FA}" type="datetimeFigureOut">
              <a:rPr lang="sv-SE" smtClean="0"/>
              <a:t>11/17/15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8300-395D-4E93-B299-604F6B679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197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3667-EE88-4BFA-8E50-3240A333F7FA}" type="datetimeFigureOut">
              <a:rPr lang="sv-SE" smtClean="0"/>
              <a:t>11/17/15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8300-395D-4E93-B299-604F6B679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514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3667-EE88-4BFA-8E50-3240A333F7FA}" type="datetimeFigureOut">
              <a:rPr lang="sv-SE" smtClean="0"/>
              <a:t>11/17/15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8300-395D-4E93-B299-604F6B679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69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3667-EE88-4BFA-8E50-3240A333F7FA}" type="datetimeFigureOut">
              <a:rPr lang="sv-SE" smtClean="0"/>
              <a:t>11/17/15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8300-395D-4E93-B299-604F6B679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58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3667-EE88-4BFA-8E50-3240A333F7FA}" type="datetimeFigureOut">
              <a:rPr lang="sv-SE" smtClean="0"/>
              <a:t>11/17/15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8300-395D-4E93-B299-604F6B679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495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3667-EE88-4BFA-8E50-3240A333F7FA}" type="datetimeFigureOut">
              <a:rPr lang="sv-SE" smtClean="0"/>
              <a:t>11/17/15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8300-395D-4E93-B299-604F6B679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267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23667-EE88-4BFA-8E50-3240A333F7FA}" type="datetimeFigureOut">
              <a:rPr lang="sv-SE" smtClean="0"/>
              <a:t>11/17/15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98300-395D-4E93-B299-604F6B679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889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fysN15 Accelerators 4</a:t>
            </a:r>
            <a:endParaRPr lang="en-GB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sv-SE" dirty="0"/>
              <a:t>CERN, </a:t>
            </a:r>
            <a:r>
              <a:rPr lang="sv-SE" dirty="0" err="1" smtClean="0"/>
              <a:t>accel</a:t>
            </a:r>
            <a:endParaRPr lang="en-US" dirty="0"/>
          </a:p>
        </p:txBody>
      </p:sp>
      <p:pic>
        <p:nvPicPr>
          <p:cNvPr id="407555" name="Picture 3" descr="Cern-compl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5149850" cy="6164263"/>
          </a:xfrm>
          <a:prstGeom prst="rect">
            <a:avLst/>
          </a:prstGeom>
          <a:noFill/>
        </p:spPr>
      </p:pic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5148263" y="3068638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/>
              <a:t>Internal target</a:t>
            </a:r>
            <a:endParaRPr lang="en-US"/>
          </a:p>
        </p:txBody>
      </p:sp>
      <p:sp>
        <p:nvSpPr>
          <p:cNvPr id="407557" name="Line 5"/>
          <p:cNvSpPr>
            <a:spLocks noChangeShapeType="1"/>
          </p:cNvSpPr>
          <p:nvPr/>
        </p:nvSpPr>
        <p:spPr bwMode="auto">
          <a:xfrm flipH="1">
            <a:off x="4284663" y="3284538"/>
            <a:ext cx="719137" cy="730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4778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C0504D"/>
                </a:solidFill>
              </a:rPr>
              <a:t>How to measure momentum</a:t>
            </a:r>
          </a:p>
        </p:txBody>
      </p:sp>
      <p:sp>
        <p:nvSpPr>
          <p:cNvPr id="12297" name="Oval 15"/>
          <p:cNvSpPr>
            <a:spLocks noChangeArrowheads="1"/>
          </p:cNvSpPr>
          <p:nvPr/>
        </p:nvSpPr>
        <p:spPr bwMode="auto">
          <a:xfrm>
            <a:off x="2760663" y="1412875"/>
            <a:ext cx="2230437" cy="22336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298" name="Rectangle 16"/>
          <p:cNvSpPr>
            <a:spLocks noChangeArrowheads="1"/>
          </p:cNvSpPr>
          <p:nvPr/>
        </p:nvSpPr>
        <p:spPr bwMode="auto">
          <a:xfrm>
            <a:off x="2687638" y="1341438"/>
            <a:ext cx="1081087" cy="2305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12309" name="Text Box 28"/>
          <p:cNvSpPr txBox="1">
            <a:spLocks noChangeArrowheads="1"/>
          </p:cNvSpPr>
          <p:nvPr/>
        </p:nvSpPr>
        <p:spPr bwMode="auto">
          <a:xfrm>
            <a:off x="6432550" y="1630363"/>
            <a:ext cx="226946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dirty="0"/>
              <a:t>mv</a:t>
            </a:r>
            <a:r>
              <a:rPr lang="sv-SE" baseline="30000" dirty="0"/>
              <a:t>2 </a:t>
            </a:r>
            <a:r>
              <a:rPr lang="sv-SE" dirty="0"/>
              <a:t> =</a:t>
            </a:r>
            <a:r>
              <a:rPr lang="sv-SE" dirty="0" err="1"/>
              <a:t>RqvB</a:t>
            </a:r>
            <a:endParaRPr lang="sv-SE" dirty="0"/>
          </a:p>
          <a:p>
            <a:r>
              <a:rPr lang="sv-SE" dirty="0"/>
              <a:t>mvq</a:t>
            </a:r>
            <a:r>
              <a:rPr lang="sv-SE" baseline="30000" dirty="0"/>
              <a:t>-1 </a:t>
            </a:r>
            <a:r>
              <a:rPr lang="sv-SE" dirty="0"/>
              <a:t>=RB</a:t>
            </a:r>
          </a:p>
          <a:p>
            <a:r>
              <a:rPr lang="sv-SE" dirty="0" smtClean="0"/>
              <a:t>Normally  </a:t>
            </a:r>
            <a:r>
              <a:rPr lang="sv-SE" dirty="0"/>
              <a:t>q=e</a:t>
            </a:r>
          </a:p>
          <a:p>
            <a:r>
              <a:rPr lang="sv-SE" dirty="0" smtClean="0"/>
              <a:t>so</a:t>
            </a:r>
            <a:endParaRPr lang="sv-SE" dirty="0"/>
          </a:p>
          <a:p>
            <a:r>
              <a:rPr lang="sv-SE" dirty="0" err="1"/>
              <a:t>p=mv=eRB</a:t>
            </a:r>
            <a:endParaRPr lang="sv-SE" dirty="0"/>
          </a:p>
          <a:p>
            <a:r>
              <a:rPr lang="sv-SE" dirty="0" smtClean="0"/>
              <a:t>B </a:t>
            </a:r>
            <a:r>
              <a:rPr lang="sv-SE" dirty="0" err="1" smtClean="0"/>
              <a:t>known</a:t>
            </a:r>
            <a:r>
              <a:rPr lang="sv-SE" dirty="0" smtClean="0"/>
              <a:t>,  R measured </a:t>
            </a:r>
          </a:p>
          <a:p>
            <a:r>
              <a:rPr lang="sv-SE" dirty="0" smtClean="0"/>
              <a:t>=&gt; p determined </a:t>
            </a:r>
          </a:p>
        </p:txBody>
      </p:sp>
      <p:sp>
        <p:nvSpPr>
          <p:cNvPr id="12311" name="Rectangle 31"/>
          <p:cNvSpPr>
            <a:spLocks noChangeArrowheads="1"/>
          </p:cNvSpPr>
          <p:nvPr/>
        </p:nvSpPr>
        <p:spPr bwMode="auto">
          <a:xfrm>
            <a:off x="3635375" y="1196975"/>
            <a:ext cx="1368425" cy="86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" name="Group 1"/>
          <p:cNvGrpSpPr/>
          <p:nvPr/>
        </p:nvGrpSpPr>
        <p:grpSpPr>
          <a:xfrm>
            <a:off x="239713" y="1989138"/>
            <a:ext cx="5595937" cy="2454275"/>
            <a:chOff x="239713" y="1989138"/>
            <a:chExt cx="5595937" cy="2454275"/>
          </a:xfrm>
        </p:grpSpPr>
        <p:sp>
          <p:nvSpPr>
            <p:cNvPr id="12291" name="Rectangle 17"/>
            <p:cNvSpPr>
              <a:spLocks noChangeArrowheads="1"/>
            </p:cNvSpPr>
            <p:nvPr/>
          </p:nvSpPr>
          <p:spPr bwMode="auto">
            <a:xfrm>
              <a:off x="3348038" y="3573463"/>
              <a:ext cx="1584325" cy="792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292" name="Rectangle 8"/>
            <p:cNvSpPr>
              <a:spLocks noChangeArrowheads="1"/>
            </p:cNvSpPr>
            <p:nvPr/>
          </p:nvSpPr>
          <p:spPr bwMode="auto">
            <a:xfrm rot="-5946427">
              <a:off x="4899025" y="1993901"/>
              <a:ext cx="73025" cy="431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293" name="Text Box 9"/>
            <p:cNvSpPr txBox="1">
              <a:spLocks noChangeArrowheads="1"/>
            </p:cNvSpPr>
            <p:nvPr/>
          </p:nvSpPr>
          <p:spPr bwMode="auto">
            <a:xfrm>
              <a:off x="5219700" y="1989138"/>
              <a:ext cx="6159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/>
                <a:t>stop</a:t>
              </a:r>
              <a:endParaRPr lang="el-GR"/>
            </a:p>
          </p:txBody>
        </p:sp>
        <p:sp>
          <p:nvSpPr>
            <p:cNvPr id="12294" name="Line 12"/>
            <p:cNvSpPr>
              <a:spLocks noChangeShapeType="1"/>
            </p:cNvSpPr>
            <p:nvPr/>
          </p:nvSpPr>
          <p:spPr bwMode="auto">
            <a:xfrm>
              <a:off x="239713" y="3789363"/>
              <a:ext cx="143986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295" name="Line 13"/>
            <p:cNvSpPr>
              <a:spLocks noChangeShapeType="1"/>
            </p:cNvSpPr>
            <p:nvPr/>
          </p:nvSpPr>
          <p:spPr bwMode="auto">
            <a:xfrm>
              <a:off x="1679575" y="3430588"/>
              <a:ext cx="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296" name="Line 14"/>
            <p:cNvSpPr>
              <a:spLocks noChangeShapeType="1"/>
            </p:cNvSpPr>
            <p:nvPr/>
          </p:nvSpPr>
          <p:spPr bwMode="auto">
            <a:xfrm flipV="1">
              <a:off x="1679575" y="3646488"/>
              <a:ext cx="2160588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299" name="Line 18"/>
            <p:cNvSpPr>
              <a:spLocks noChangeShapeType="1"/>
            </p:cNvSpPr>
            <p:nvPr/>
          </p:nvSpPr>
          <p:spPr bwMode="auto">
            <a:xfrm>
              <a:off x="3768725" y="2420938"/>
              <a:ext cx="107950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00" name="Line 19"/>
            <p:cNvSpPr>
              <a:spLocks noChangeShapeType="1"/>
            </p:cNvSpPr>
            <p:nvPr/>
          </p:nvSpPr>
          <p:spPr bwMode="auto">
            <a:xfrm flipH="1">
              <a:off x="3695700" y="2925763"/>
              <a:ext cx="144463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01" name="Line 20"/>
            <p:cNvSpPr>
              <a:spLocks noChangeShapeType="1"/>
            </p:cNvSpPr>
            <p:nvPr/>
          </p:nvSpPr>
          <p:spPr bwMode="auto">
            <a:xfrm>
              <a:off x="3695700" y="2925763"/>
              <a:ext cx="144463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02" name="Text Box 21"/>
            <p:cNvSpPr txBox="1">
              <a:spLocks noChangeArrowheads="1"/>
            </p:cNvSpPr>
            <p:nvPr/>
          </p:nvSpPr>
          <p:spPr bwMode="auto">
            <a:xfrm>
              <a:off x="4108450" y="2297113"/>
              <a:ext cx="3492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/>
                <a:t>R</a:t>
              </a:r>
              <a:endParaRPr lang="en-US"/>
            </a:p>
          </p:txBody>
        </p:sp>
        <p:sp>
          <p:nvSpPr>
            <p:cNvPr id="12303" name="Text Box 22"/>
            <p:cNvSpPr txBox="1">
              <a:spLocks noChangeArrowheads="1"/>
            </p:cNvSpPr>
            <p:nvPr/>
          </p:nvSpPr>
          <p:spPr bwMode="auto">
            <a:xfrm>
              <a:off x="3819525" y="2801938"/>
              <a:ext cx="3365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/>
                <a:t>B</a:t>
              </a:r>
              <a:endParaRPr lang="en-US"/>
            </a:p>
          </p:txBody>
        </p:sp>
        <p:sp>
          <p:nvSpPr>
            <p:cNvPr id="12304" name="Line 23"/>
            <p:cNvSpPr>
              <a:spLocks noChangeShapeType="1"/>
            </p:cNvSpPr>
            <p:nvPr/>
          </p:nvSpPr>
          <p:spPr bwMode="auto">
            <a:xfrm>
              <a:off x="3911600" y="2854325"/>
              <a:ext cx="144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05" name="Line 24"/>
            <p:cNvSpPr>
              <a:spLocks noChangeShapeType="1"/>
            </p:cNvSpPr>
            <p:nvPr/>
          </p:nvSpPr>
          <p:spPr bwMode="auto">
            <a:xfrm>
              <a:off x="4200525" y="2349500"/>
              <a:ext cx="144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06" name="Line 25"/>
            <p:cNvSpPr>
              <a:spLocks noChangeShapeType="1"/>
            </p:cNvSpPr>
            <p:nvPr/>
          </p:nvSpPr>
          <p:spPr bwMode="auto">
            <a:xfrm flipV="1">
              <a:off x="4919663" y="2638425"/>
              <a:ext cx="144462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07" name="Text Box 26"/>
            <p:cNvSpPr txBox="1">
              <a:spLocks noChangeArrowheads="1"/>
            </p:cNvSpPr>
            <p:nvPr/>
          </p:nvSpPr>
          <p:spPr bwMode="auto">
            <a:xfrm>
              <a:off x="5045075" y="2728913"/>
              <a:ext cx="298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/>
                <a:t>v</a:t>
              </a:r>
              <a:endParaRPr lang="en-US"/>
            </a:p>
          </p:txBody>
        </p:sp>
        <p:sp>
          <p:nvSpPr>
            <p:cNvPr id="12308" name="Line 27"/>
            <p:cNvSpPr>
              <a:spLocks noChangeShapeType="1"/>
            </p:cNvSpPr>
            <p:nvPr/>
          </p:nvSpPr>
          <p:spPr bwMode="auto">
            <a:xfrm>
              <a:off x="5137150" y="2854325"/>
              <a:ext cx="142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10" name="Rectangle 30"/>
            <p:cNvSpPr>
              <a:spLocks noChangeArrowheads="1"/>
            </p:cNvSpPr>
            <p:nvPr/>
          </p:nvSpPr>
          <p:spPr bwMode="auto">
            <a:xfrm>
              <a:off x="1763713" y="3573463"/>
              <a:ext cx="71437" cy="431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312" name="Text Box 32"/>
            <p:cNvSpPr txBox="1">
              <a:spLocks noChangeArrowheads="1"/>
            </p:cNvSpPr>
            <p:nvPr/>
          </p:nvSpPr>
          <p:spPr bwMode="auto">
            <a:xfrm>
              <a:off x="1763713" y="4076700"/>
              <a:ext cx="628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/>
                <a:t>start</a:t>
              </a:r>
              <a:endParaRPr lang="en-US"/>
            </a:p>
          </p:txBody>
        </p:sp>
      </p:grpSp>
      <p:cxnSp>
        <p:nvCxnSpPr>
          <p:cNvPr id="4" name="Straight Connector 3"/>
          <p:cNvCxnSpPr>
            <a:stCxn id="12296" idx="1"/>
          </p:cNvCxnSpPr>
          <p:nvPr/>
        </p:nvCxnSpPr>
        <p:spPr>
          <a:xfrm flipV="1">
            <a:off x="3840163" y="3573463"/>
            <a:ext cx="468312" cy="73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liceA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4486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C:\Users\anders\AppData\Local\Microsoft\Windows\Temporary Internet Files\Content.IE5\YJXGLYHY\1011251_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00"/>
            <a:ext cx="9144000" cy="67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992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684076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7704" y="692696"/>
            <a:ext cx="5655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Paricle identification, dE/dx vs momentum from  ALICE TPC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155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v-SE" sz="2400" dirty="0" smtClean="0"/>
              <a:t>Measure velocity instead of   d</a:t>
            </a:r>
            <a:r>
              <a:rPr lang="sv-SE" sz="2400" dirty="0" smtClean="0">
                <a:solidFill>
                  <a:schemeClr val="tx1"/>
                </a:solidFill>
              </a:rPr>
              <a:t>E/</a:t>
            </a:r>
            <a:r>
              <a:rPr lang="sv-SE" sz="2400" dirty="0"/>
              <a:t>d</a:t>
            </a:r>
            <a:r>
              <a:rPr lang="sv-SE" sz="2400" dirty="0" smtClean="0">
                <a:solidFill>
                  <a:schemeClr val="tx1"/>
                </a:solidFill>
              </a:rPr>
              <a:t>x</a:t>
            </a:r>
            <a:br>
              <a:rPr lang="sv-SE" sz="2400" dirty="0" smtClean="0">
                <a:solidFill>
                  <a:schemeClr val="tx1"/>
                </a:solidFill>
              </a:rPr>
            </a:br>
            <a:r>
              <a:rPr lang="el-GR" sz="2400" dirty="0" smtClean="0">
                <a:solidFill>
                  <a:schemeClr val="tx1"/>
                </a:solidFill>
              </a:rPr>
              <a:t/>
            </a:r>
            <a:br>
              <a:rPr lang="el-GR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2291" name="Rectangle 17"/>
          <p:cNvSpPr>
            <a:spLocks noChangeArrowheads="1"/>
          </p:cNvSpPr>
          <p:nvPr/>
        </p:nvSpPr>
        <p:spPr bwMode="auto">
          <a:xfrm>
            <a:off x="3348038" y="3573463"/>
            <a:ext cx="1584325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 rot="-5946427">
            <a:off x="4899025" y="1993901"/>
            <a:ext cx="730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5219700" y="1989138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stop</a:t>
            </a:r>
            <a:endParaRPr lang="el-GR"/>
          </a:p>
        </p:txBody>
      </p:sp>
      <p:sp>
        <p:nvSpPr>
          <p:cNvPr id="12294" name="Line 12"/>
          <p:cNvSpPr>
            <a:spLocks noChangeShapeType="1"/>
          </p:cNvSpPr>
          <p:nvPr/>
        </p:nvSpPr>
        <p:spPr bwMode="auto">
          <a:xfrm>
            <a:off x="239713" y="3789363"/>
            <a:ext cx="14398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295" name="Line 13"/>
          <p:cNvSpPr>
            <a:spLocks noChangeShapeType="1"/>
          </p:cNvSpPr>
          <p:nvPr/>
        </p:nvSpPr>
        <p:spPr bwMode="auto">
          <a:xfrm>
            <a:off x="1679575" y="343058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296" name="Line 14"/>
          <p:cNvSpPr>
            <a:spLocks noChangeShapeType="1"/>
          </p:cNvSpPr>
          <p:nvPr/>
        </p:nvSpPr>
        <p:spPr bwMode="auto">
          <a:xfrm flipV="1">
            <a:off x="1679575" y="3646488"/>
            <a:ext cx="216058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297" name="Oval 15"/>
          <p:cNvSpPr>
            <a:spLocks noChangeArrowheads="1"/>
          </p:cNvSpPr>
          <p:nvPr/>
        </p:nvSpPr>
        <p:spPr bwMode="auto">
          <a:xfrm>
            <a:off x="2760663" y="1412875"/>
            <a:ext cx="2230437" cy="22336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298" name="Rectangle 16"/>
          <p:cNvSpPr>
            <a:spLocks noChangeArrowheads="1"/>
          </p:cNvSpPr>
          <p:nvPr/>
        </p:nvSpPr>
        <p:spPr bwMode="auto">
          <a:xfrm>
            <a:off x="2687638" y="1341438"/>
            <a:ext cx="1081087" cy="2305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12299" name="Line 18"/>
          <p:cNvSpPr>
            <a:spLocks noChangeShapeType="1"/>
          </p:cNvSpPr>
          <p:nvPr/>
        </p:nvSpPr>
        <p:spPr bwMode="auto">
          <a:xfrm>
            <a:off x="3768725" y="2420938"/>
            <a:ext cx="10795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2300" name="Line 19"/>
          <p:cNvSpPr>
            <a:spLocks noChangeShapeType="1"/>
          </p:cNvSpPr>
          <p:nvPr/>
        </p:nvSpPr>
        <p:spPr bwMode="auto">
          <a:xfrm flipH="1">
            <a:off x="3695700" y="2925763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301" name="Line 20"/>
          <p:cNvSpPr>
            <a:spLocks noChangeShapeType="1"/>
          </p:cNvSpPr>
          <p:nvPr/>
        </p:nvSpPr>
        <p:spPr bwMode="auto">
          <a:xfrm>
            <a:off x="3695700" y="2925763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302" name="Text Box 21"/>
          <p:cNvSpPr txBox="1">
            <a:spLocks noChangeArrowheads="1"/>
          </p:cNvSpPr>
          <p:nvPr/>
        </p:nvSpPr>
        <p:spPr bwMode="auto">
          <a:xfrm>
            <a:off x="4108450" y="22971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R</a:t>
            </a:r>
            <a:endParaRPr lang="en-US"/>
          </a:p>
        </p:txBody>
      </p:sp>
      <p:sp>
        <p:nvSpPr>
          <p:cNvPr id="12303" name="Text Box 22"/>
          <p:cNvSpPr txBox="1">
            <a:spLocks noChangeArrowheads="1"/>
          </p:cNvSpPr>
          <p:nvPr/>
        </p:nvSpPr>
        <p:spPr bwMode="auto">
          <a:xfrm>
            <a:off x="3819525" y="28019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B</a:t>
            </a:r>
            <a:endParaRPr lang="en-US"/>
          </a:p>
        </p:txBody>
      </p:sp>
      <p:sp>
        <p:nvSpPr>
          <p:cNvPr id="12304" name="Line 23"/>
          <p:cNvSpPr>
            <a:spLocks noChangeShapeType="1"/>
          </p:cNvSpPr>
          <p:nvPr/>
        </p:nvSpPr>
        <p:spPr bwMode="auto">
          <a:xfrm>
            <a:off x="3911600" y="28543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2305" name="Line 24"/>
          <p:cNvSpPr>
            <a:spLocks noChangeShapeType="1"/>
          </p:cNvSpPr>
          <p:nvPr/>
        </p:nvSpPr>
        <p:spPr bwMode="auto">
          <a:xfrm>
            <a:off x="4200525" y="23495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2306" name="Line 25"/>
          <p:cNvSpPr>
            <a:spLocks noChangeShapeType="1"/>
          </p:cNvSpPr>
          <p:nvPr/>
        </p:nvSpPr>
        <p:spPr bwMode="auto">
          <a:xfrm flipV="1">
            <a:off x="4919663" y="2638425"/>
            <a:ext cx="144462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2307" name="Text Box 26"/>
          <p:cNvSpPr txBox="1">
            <a:spLocks noChangeArrowheads="1"/>
          </p:cNvSpPr>
          <p:nvPr/>
        </p:nvSpPr>
        <p:spPr bwMode="auto">
          <a:xfrm>
            <a:off x="5045075" y="27289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v</a:t>
            </a:r>
            <a:endParaRPr lang="en-US"/>
          </a:p>
        </p:txBody>
      </p:sp>
      <p:sp>
        <p:nvSpPr>
          <p:cNvPr id="12308" name="Line 27"/>
          <p:cNvSpPr>
            <a:spLocks noChangeShapeType="1"/>
          </p:cNvSpPr>
          <p:nvPr/>
        </p:nvSpPr>
        <p:spPr bwMode="auto">
          <a:xfrm>
            <a:off x="5137150" y="2854325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2309" name="Text Box 28"/>
          <p:cNvSpPr txBox="1">
            <a:spLocks noChangeArrowheads="1"/>
          </p:cNvSpPr>
          <p:nvPr/>
        </p:nvSpPr>
        <p:spPr bwMode="auto">
          <a:xfrm>
            <a:off x="6432550" y="1630363"/>
            <a:ext cx="2390536" cy="286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dirty="0"/>
              <a:t>mv</a:t>
            </a:r>
            <a:r>
              <a:rPr lang="sv-SE" baseline="30000" dirty="0"/>
              <a:t>2 </a:t>
            </a:r>
            <a:r>
              <a:rPr lang="sv-SE" dirty="0"/>
              <a:t> =</a:t>
            </a:r>
            <a:r>
              <a:rPr lang="sv-SE" dirty="0" err="1"/>
              <a:t>RqvB</a:t>
            </a:r>
            <a:endParaRPr lang="sv-SE" dirty="0"/>
          </a:p>
          <a:p>
            <a:r>
              <a:rPr lang="sv-SE" dirty="0"/>
              <a:t>mvq</a:t>
            </a:r>
            <a:r>
              <a:rPr lang="sv-SE" baseline="30000" dirty="0"/>
              <a:t>-1 </a:t>
            </a:r>
            <a:r>
              <a:rPr lang="sv-SE" dirty="0"/>
              <a:t>=RB</a:t>
            </a:r>
          </a:p>
          <a:p>
            <a:r>
              <a:rPr lang="sv-SE" dirty="0" smtClean="0"/>
              <a:t>Normalt </a:t>
            </a:r>
            <a:r>
              <a:rPr lang="sv-SE" dirty="0" err="1"/>
              <a:t>q=e</a:t>
            </a:r>
            <a:endParaRPr lang="sv-SE" dirty="0"/>
          </a:p>
          <a:p>
            <a:r>
              <a:rPr lang="sv-SE" dirty="0" smtClean="0"/>
              <a:t>så</a:t>
            </a:r>
            <a:endParaRPr lang="sv-SE" dirty="0"/>
          </a:p>
          <a:p>
            <a:r>
              <a:rPr lang="sv-SE" dirty="0" err="1"/>
              <a:t>p=mv=eRB</a:t>
            </a:r>
            <a:endParaRPr lang="sv-SE" dirty="0"/>
          </a:p>
          <a:p>
            <a:endParaRPr lang="sv-SE" dirty="0" smtClean="0"/>
          </a:p>
          <a:p>
            <a:r>
              <a:rPr lang="sv-SE" dirty="0"/>
              <a:t>p</a:t>
            </a:r>
            <a:r>
              <a:rPr lang="sv-SE" dirty="0" smtClean="0"/>
              <a:t> </a:t>
            </a:r>
            <a:r>
              <a:rPr lang="sv-SE" dirty="0" err="1" smtClean="0"/>
              <a:t>determined</a:t>
            </a:r>
            <a:r>
              <a:rPr lang="sv-SE" dirty="0" smtClean="0"/>
              <a:t> as before</a:t>
            </a:r>
          </a:p>
          <a:p>
            <a:r>
              <a:rPr lang="sv-SE" dirty="0" smtClean="0"/>
              <a:t>Measure v </a:t>
            </a:r>
          </a:p>
          <a:p>
            <a:r>
              <a:rPr lang="sv-SE" dirty="0" smtClean="0"/>
              <a:t>Calculate m </a:t>
            </a:r>
          </a:p>
          <a:p>
            <a:r>
              <a:rPr lang="sv-SE" dirty="0" smtClean="0"/>
              <a:t>=&gt; </a:t>
            </a:r>
            <a:r>
              <a:rPr lang="sv-SE" dirty="0" err="1" smtClean="0"/>
              <a:t>Particle</a:t>
            </a:r>
            <a:r>
              <a:rPr lang="sv-SE" dirty="0" smtClean="0"/>
              <a:t>  identified. </a:t>
            </a:r>
            <a:endParaRPr lang="en-US" dirty="0"/>
          </a:p>
        </p:txBody>
      </p:sp>
      <p:sp>
        <p:nvSpPr>
          <p:cNvPr id="12310" name="Rectangle 30"/>
          <p:cNvSpPr>
            <a:spLocks noChangeArrowheads="1"/>
          </p:cNvSpPr>
          <p:nvPr/>
        </p:nvSpPr>
        <p:spPr bwMode="auto">
          <a:xfrm>
            <a:off x="1763713" y="3573463"/>
            <a:ext cx="714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1" name="Rectangle 31"/>
          <p:cNvSpPr>
            <a:spLocks noChangeArrowheads="1"/>
          </p:cNvSpPr>
          <p:nvPr/>
        </p:nvSpPr>
        <p:spPr bwMode="auto">
          <a:xfrm>
            <a:off x="3635375" y="1196975"/>
            <a:ext cx="1368425" cy="86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2" name="Text Box 32"/>
          <p:cNvSpPr txBox="1">
            <a:spLocks noChangeArrowheads="1"/>
          </p:cNvSpPr>
          <p:nvPr/>
        </p:nvSpPr>
        <p:spPr bwMode="auto">
          <a:xfrm>
            <a:off x="1763713" y="40767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start</a:t>
            </a:r>
            <a:endParaRPr lang="en-US"/>
          </a:p>
        </p:txBody>
      </p:sp>
      <p:sp>
        <p:nvSpPr>
          <p:cNvPr id="12313" name="Text Box 33"/>
          <p:cNvSpPr txBox="1">
            <a:spLocks noChangeArrowheads="1"/>
          </p:cNvSpPr>
          <p:nvPr/>
        </p:nvSpPr>
        <p:spPr bwMode="auto">
          <a:xfrm>
            <a:off x="2051720" y="4941168"/>
            <a:ext cx="390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 err="1" smtClean="0"/>
              <a:t>v=FlightLength</a:t>
            </a:r>
            <a:r>
              <a:rPr lang="sv-SE" dirty="0"/>
              <a:t>/(</a:t>
            </a:r>
            <a:r>
              <a:rPr lang="sv-SE" dirty="0" err="1"/>
              <a:t>t</a:t>
            </a:r>
            <a:r>
              <a:rPr lang="sv-SE" baseline="-25000" dirty="0" err="1"/>
              <a:t>stop</a:t>
            </a:r>
            <a:r>
              <a:rPr lang="sv-SE" dirty="0"/>
              <a:t> – </a:t>
            </a:r>
            <a:r>
              <a:rPr lang="sv-SE" dirty="0" err="1"/>
              <a:t>t</a:t>
            </a:r>
            <a:r>
              <a:rPr lang="sv-SE" baseline="-25000" dirty="0" err="1"/>
              <a:t>start</a:t>
            </a:r>
            <a:r>
              <a:rPr lang="sv-SE" dirty="0"/>
              <a:t>)=L/TOF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6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fpid_0800_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862012"/>
            <a:ext cx="5940697" cy="51339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6165304"/>
            <a:ext cx="7860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Only these particles are long lived enough to reach a detector</a:t>
            </a:r>
            <a:endParaRPr lang="sv-SE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19401" y="126876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μ</a:t>
            </a:r>
            <a:r>
              <a:rPr lang="sv-SE" sz="2400" baseline="30000" dirty="0" smtClean="0"/>
              <a:t>+</a:t>
            </a:r>
            <a:endParaRPr lang="sv-SE" sz="24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2627784" y="4941168"/>
            <a:ext cx="417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/>
              <a:t>μ</a:t>
            </a:r>
            <a:r>
              <a:rPr lang="sv-SE" sz="2400" baseline="30000" dirty="0" smtClean="0"/>
              <a:t>-</a:t>
            </a:r>
            <a:endParaRPr lang="sv-SE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2212286" y="154575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e</a:t>
            </a:r>
            <a:r>
              <a:rPr lang="sv-SE" sz="2400" dirty="0" smtClean="0"/>
              <a:t>+</a:t>
            </a:r>
            <a:endParaRPr lang="sv-SE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57170" y="4823216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e</a:t>
            </a:r>
            <a:r>
              <a:rPr lang="sv-SE" sz="2400" dirty="0" smtClean="0"/>
              <a:t>-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38048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muon_mass_spectrum_cms20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8300078" cy="51845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548680"/>
            <a:ext cx="7816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>
                <a:solidFill>
                  <a:srgbClr val="C0504D"/>
                </a:solidFill>
              </a:rPr>
              <a:t>All others must be detected via their decay products</a:t>
            </a:r>
            <a:endParaRPr lang="sv-SE" sz="28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2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9445-F601-463E-8188-F9AD2EA2A273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885825"/>
            <a:ext cx="681672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3491880" y="404664"/>
            <a:ext cx="23599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800" dirty="0" err="1">
                <a:solidFill>
                  <a:srgbClr val="C0504D"/>
                </a:solidFill>
              </a:rPr>
              <a:t>Higgs</a:t>
            </a:r>
            <a:r>
              <a:rPr lang="sv-SE" sz="2800" dirty="0">
                <a:solidFill>
                  <a:srgbClr val="C0504D"/>
                </a:solidFill>
              </a:rPr>
              <a:t> partikel</a:t>
            </a:r>
          </a:p>
        </p:txBody>
      </p:sp>
    </p:spTree>
    <p:extLst>
      <p:ext uri="{BB962C8B-B14F-4D97-AF65-F5344CB8AC3E}">
        <p14:creationId xmlns:p14="http://schemas.microsoft.com/office/powerpoint/2010/main" val="3583378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Reconstructed event Pb+Pb</a:t>
            </a:r>
            <a:endParaRPr lang="en-US" dirty="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84313"/>
            <a:ext cx="6199187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0" y="1268413"/>
            <a:ext cx="276505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v-SE" dirty="0"/>
              <a:t>High p in lab system</a:t>
            </a:r>
          </a:p>
          <a:p>
            <a:pPr eaLnBrk="1" hangingPunct="1"/>
            <a:r>
              <a:rPr lang="sv-SE" dirty="0"/>
              <a:t>Focused forward</a:t>
            </a:r>
          </a:p>
          <a:p>
            <a:pPr eaLnBrk="1" hangingPunct="1"/>
            <a:r>
              <a:rPr lang="sv-SE" dirty="0"/>
              <a:t>in space</a:t>
            </a:r>
          </a:p>
          <a:p>
            <a:pPr eaLnBrk="1" hangingPunct="1"/>
            <a:r>
              <a:rPr lang="sv-SE" dirty="0"/>
              <a:t>Very long exp. s</a:t>
            </a:r>
            <a:r>
              <a:rPr lang="sv-SE" dirty="0" smtClean="0"/>
              <a:t>etup</a:t>
            </a:r>
          </a:p>
          <a:p>
            <a:pPr eaLnBrk="1" hangingPunct="1"/>
            <a:endParaRPr lang="sv-SE" dirty="0"/>
          </a:p>
          <a:p>
            <a:pPr eaLnBrk="1" hangingPunct="1"/>
            <a:r>
              <a:rPr lang="sv-SE" dirty="0" smtClean="0"/>
              <a:t>Not economical </a:t>
            </a:r>
          </a:p>
          <a:p>
            <a:pPr eaLnBrk="1" hangingPunct="1"/>
            <a:r>
              <a:rPr lang="sv-SE" dirty="0" smtClean="0"/>
              <a:t>since much energy</a:t>
            </a:r>
          </a:p>
          <a:p>
            <a:pPr eaLnBrk="1" hangingPunct="1"/>
            <a:r>
              <a:rPr lang="sv-SE" dirty="0"/>
              <a:t>n</a:t>
            </a:r>
            <a:r>
              <a:rPr lang="sv-SE" dirty="0" smtClean="0"/>
              <a:t>eeded to conserve</a:t>
            </a:r>
          </a:p>
          <a:p>
            <a:pPr eaLnBrk="1" hangingPunct="1"/>
            <a:r>
              <a:rPr lang="sv-SE" dirty="0"/>
              <a:t>p</a:t>
            </a:r>
            <a:r>
              <a:rPr lang="sv-SE" dirty="0" smtClean="0"/>
              <a:t>arallel momentum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5301208"/>
            <a:ext cx="2226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Colliding beams </a:t>
            </a:r>
          </a:p>
          <a:p>
            <a:r>
              <a:rPr lang="sv-SE" sz="2400" dirty="0" smtClean="0"/>
              <a:t>instead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1698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e12_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4210050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 descr="e12_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7338"/>
            <a:ext cx="42418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Oval 8"/>
          <p:cNvSpPr>
            <a:spLocks noChangeArrowheads="1"/>
          </p:cNvSpPr>
          <p:nvPr/>
        </p:nvSpPr>
        <p:spPr bwMode="auto">
          <a:xfrm>
            <a:off x="2268538" y="31416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11269" name="Line 9"/>
          <p:cNvSpPr>
            <a:spLocks noChangeShapeType="1"/>
          </p:cNvSpPr>
          <p:nvPr/>
        </p:nvSpPr>
        <p:spPr bwMode="auto">
          <a:xfrm>
            <a:off x="4572000" y="3213100"/>
            <a:ext cx="18002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270" name="Line 10"/>
          <p:cNvSpPr>
            <a:spLocks noChangeShapeType="1"/>
          </p:cNvSpPr>
          <p:nvPr/>
        </p:nvSpPr>
        <p:spPr bwMode="auto">
          <a:xfrm flipH="1">
            <a:off x="6372225" y="3213100"/>
            <a:ext cx="18002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2392363" y="568325"/>
            <a:ext cx="5000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v-SE" altLang="sv-SE"/>
              <a:t>Au+Au at 30+30AGeV, colliding beams @RHIC</a:t>
            </a:r>
            <a:endParaRPr lang="en-US" altLang="sv-SE"/>
          </a:p>
        </p:txBody>
      </p: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1239838" y="5753100"/>
            <a:ext cx="5556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v-SE" altLang="sv-SE"/>
              <a:t>What’s the difference compared to stationary target? </a:t>
            </a:r>
            <a:endParaRPr lang="en-US" altLang="sv-SE"/>
          </a:p>
          <a:p>
            <a:pPr eaLnBrk="1" hangingPunct="1"/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69558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2400" smtClean="0"/>
              <a:t>Charged particles</a:t>
            </a:r>
            <a:endParaRPr lang="en-US" sz="2400" smtClean="0"/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74882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2700338" y="1341438"/>
            <a:ext cx="431800" cy="93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>
            <a:off x="3132138" y="2276475"/>
            <a:ext cx="3603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3616325" y="236855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v-SE"/>
              <a:t>m/E</a:t>
            </a:r>
            <a:r>
              <a:rPr lang="sv-SE" baseline="-25000"/>
              <a:t>k</a:t>
            </a:r>
            <a:endParaRPr lang="en-US" baseline="-25000"/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 flipH="1">
            <a:off x="2339975" y="2276475"/>
            <a:ext cx="3603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1887538" y="2584450"/>
            <a:ext cx="733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v-SE"/>
              <a:t>m</a:t>
            </a:r>
            <a:r>
              <a:rPr lang="sv-SE" baseline="30000"/>
              <a:t>2</a:t>
            </a:r>
            <a:r>
              <a:rPr lang="sv-SE"/>
              <a:t>/p</a:t>
            </a:r>
            <a:r>
              <a:rPr lang="sv-SE" baseline="30000"/>
              <a:t>2</a:t>
            </a:r>
            <a:endParaRPr lang="en-US" baseline="30000"/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463550" y="3141663"/>
            <a:ext cx="812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v-SE" dirty="0"/>
              <a:t>Make a thin detector followed by a thick one (thick enough to stop the particle: </a:t>
            </a:r>
            <a:endParaRPr lang="en-US" dirty="0"/>
          </a:p>
        </p:txBody>
      </p:sp>
      <p:sp>
        <p:nvSpPr>
          <p:cNvPr id="21514" name="Rectangle 12"/>
          <p:cNvSpPr>
            <a:spLocks noChangeArrowheads="1"/>
          </p:cNvSpPr>
          <p:nvPr/>
        </p:nvSpPr>
        <p:spPr bwMode="auto">
          <a:xfrm>
            <a:off x="3276600" y="3789363"/>
            <a:ext cx="71438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1515" name="Rectangle 13"/>
          <p:cNvSpPr>
            <a:spLocks noChangeArrowheads="1"/>
          </p:cNvSpPr>
          <p:nvPr/>
        </p:nvSpPr>
        <p:spPr bwMode="auto">
          <a:xfrm>
            <a:off x="3492500" y="3789363"/>
            <a:ext cx="8636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1516" name="Line 14"/>
          <p:cNvSpPr>
            <a:spLocks noChangeShapeType="1"/>
          </p:cNvSpPr>
          <p:nvPr/>
        </p:nvSpPr>
        <p:spPr bwMode="auto">
          <a:xfrm>
            <a:off x="1042988" y="4005263"/>
            <a:ext cx="2881312" cy="714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>
            <a:off x="3759200" y="445611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v-SE"/>
              <a:t>E</a:t>
            </a:r>
            <a:r>
              <a:rPr lang="sv-SE" baseline="-25000"/>
              <a:t>k</a:t>
            </a:r>
            <a:endParaRPr lang="en-US" baseline="-25000"/>
          </a:p>
        </p:txBody>
      </p:sp>
      <p:sp>
        <p:nvSpPr>
          <p:cNvPr id="21518" name="Text Box 16"/>
          <p:cNvSpPr txBox="1">
            <a:spLocks noChangeArrowheads="1"/>
          </p:cNvSpPr>
          <p:nvPr/>
        </p:nvSpPr>
        <p:spPr bwMode="auto">
          <a:xfrm>
            <a:off x="2916238" y="443706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/>
              <a:t>Δ</a:t>
            </a:r>
            <a:r>
              <a:rPr lang="sv-SE"/>
              <a:t>E/</a:t>
            </a:r>
            <a:r>
              <a:rPr lang="el-GR"/>
              <a:t>Δ</a:t>
            </a:r>
            <a:r>
              <a:rPr lang="sv-SE"/>
              <a:t>x</a:t>
            </a:r>
            <a:endParaRPr lang="el-GR"/>
          </a:p>
        </p:txBody>
      </p:sp>
      <p:sp>
        <p:nvSpPr>
          <p:cNvPr id="21519" name="Text Box 17"/>
          <p:cNvSpPr txBox="1">
            <a:spLocks noChangeArrowheads="1"/>
          </p:cNvSpPr>
          <p:nvPr/>
        </p:nvSpPr>
        <p:spPr bwMode="auto">
          <a:xfrm>
            <a:off x="900113" y="765175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/>
              <a:t>Δ</a:t>
            </a:r>
            <a:r>
              <a:rPr lang="sv-SE"/>
              <a:t>E/</a:t>
            </a:r>
            <a:r>
              <a:rPr lang="el-GR"/>
              <a:t>Δ</a:t>
            </a:r>
            <a:r>
              <a:rPr lang="sv-SE"/>
              <a:t>x</a:t>
            </a:r>
            <a:endParaRPr lang="el-GR"/>
          </a:p>
        </p:txBody>
      </p:sp>
      <p:sp>
        <p:nvSpPr>
          <p:cNvPr id="21520" name="Line 18"/>
          <p:cNvSpPr>
            <a:spLocks noChangeShapeType="1"/>
          </p:cNvSpPr>
          <p:nvPr/>
        </p:nvSpPr>
        <p:spPr bwMode="auto">
          <a:xfrm>
            <a:off x="1331913" y="10525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521" name="Line 19"/>
          <p:cNvSpPr>
            <a:spLocks noChangeShapeType="1"/>
          </p:cNvSpPr>
          <p:nvPr/>
        </p:nvSpPr>
        <p:spPr bwMode="auto">
          <a:xfrm flipV="1">
            <a:off x="3924300" y="2708275"/>
            <a:ext cx="14287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21522" name="Picture 20" descr="de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3468688"/>
            <a:ext cx="4532312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7245" y="260648"/>
            <a:ext cx="217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Particle identification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847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882650"/>
            <a:ext cx="54991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9872" y="6237312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3131840" y="6237312"/>
            <a:ext cx="7200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2839004" y="5888007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dE/dx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3855864" y="588812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E</a:t>
            </a:r>
            <a:endParaRPr lang="sv-SE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95736" y="6453336"/>
            <a:ext cx="15121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03648" y="6237312"/>
            <a:ext cx="936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charged</a:t>
            </a:r>
          </a:p>
          <a:p>
            <a:r>
              <a:rPr lang="sv-SE" dirty="0" smtClean="0"/>
              <a:t>part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419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5" descr="download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latin typeface="Gill Sans"/>
              <a:cs typeface="Gill Sans"/>
            </a:endParaRPr>
          </a:p>
        </p:txBody>
      </p:sp>
      <p:pic>
        <p:nvPicPr>
          <p:cNvPr id="10243" name="Picture 6" descr="P10101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583738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808038" y="2513013"/>
            <a:ext cx="2468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sv-SE" baseline="30000">
                <a:solidFill>
                  <a:schemeClr val="bg1"/>
                </a:solidFill>
                <a:latin typeface="Gill Sans"/>
                <a:cs typeface="Gill Sans"/>
              </a:rPr>
              <a:t>40</a:t>
            </a:r>
            <a:r>
              <a:rPr lang="sv-SE">
                <a:solidFill>
                  <a:schemeClr val="bg1"/>
                </a:solidFill>
                <a:latin typeface="Gill Sans"/>
                <a:cs typeface="Gill Sans"/>
              </a:rPr>
              <a:t>Ar at ca 100AMeV</a:t>
            </a:r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4400"/>
            <a:ext cx="74882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852936"/>
            <a:ext cx="377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Gill Sans"/>
                <a:cs typeface="Gill Sans"/>
              </a:rPr>
              <a:t>z</a:t>
            </a:r>
            <a:r>
              <a:rPr lang="en-US" sz="2000" baseline="30000" dirty="0" smtClean="0">
                <a:solidFill>
                  <a:srgbClr val="FF0000"/>
                </a:solidFill>
                <a:latin typeface="Gill Sans"/>
                <a:cs typeface="Gill Sans"/>
              </a:rPr>
              <a:t>2</a:t>
            </a:r>
            <a:endParaRPr lang="en-US" sz="2000" baseline="300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321297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endParaRPr lang="en-US" sz="2000" baseline="300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6309320"/>
            <a:ext cx="723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Gill Sans"/>
                <a:cs typeface="Gill Sans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latin typeface="Gill Sans"/>
                <a:cs typeface="Gill Sans"/>
              </a:rPr>
              <a:t>top?</a:t>
            </a:r>
            <a:endParaRPr lang="en-US" sz="2000" baseline="300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0240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276872"/>
            <a:ext cx="7233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err="1" smtClean="0">
                <a:solidFill>
                  <a:schemeClr val="accent2"/>
                </a:solidFill>
              </a:rPr>
              <a:t>Particle</a:t>
            </a:r>
            <a:r>
              <a:rPr lang="sv-SE" sz="2800" dirty="0" smtClean="0">
                <a:solidFill>
                  <a:schemeClr val="accent2"/>
                </a:solidFill>
              </a:rPr>
              <a:t> physics, measuring </a:t>
            </a:r>
            <a:r>
              <a:rPr lang="sv-SE" sz="2800" dirty="0" err="1" smtClean="0">
                <a:solidFill>
                  <a:schemeClr val="accent2"/>
                </a:solidFill>
              </a:rPr>
              <a:t>high</a:t>
            </a:r>
            <a:r>
              <a:rPr lang="sv-SE" sz="2800" dirty="0" smtClean="0">
                <a:solidFill>
                  <a:schemeClr val="accent2"/>
                </a:solidFill>
              </a:rPr>
              <a:t> </a:t>
            </a:r>
            <a:r>
              <a:rPr lang="sv-SE" sz="2800" dirty="0" err="1" smtClean="0">
                <a:solidFill>
                  <a:schemeClr val="accent2"/>
                </a:solidFill>
              </a:rPr>
              <a:t>energy</a:t>
            </a:r>
            <a:r>
              <a:rPr lang="sv-SE" sz="2800" dirty="0" smtClean="0">
                <a:solidFill>
                  <a:schemeClr val="accent2"/>
                </a:solidFill>
              </a:rPr>
              <a:t> particles</a:t>
            </a:r>
            <a:endParaRPr lang="sv-SE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83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60648"/>
            <a:ext cx="7543800" cy="792831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Gill Sans"/>
                <a:cs typeface="Gill Sans"/>
              </a:rPr>
              <a:t>The ATLAS Experiment</a:t>
            </a:r>
            <a:endParaRPr lang="en-US" sz="4000" dirty="0">
              <a:latin typeface="Gill Sans"/>
              <a:cs typeface="Gill Sans"/>
            </a:endParaRPr>
          </a:p>
        </p:txBody>
      </p:sp>
      <p:pic>
        <p:nvPicPr>
          <p:cNvPr id="4100" name="Picture 5" descr="Atla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582563"/>
            <a:ext cx="1047750" cy="183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3" descr="atl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757987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1187624" y="6040438"/>
            <a:ext cx="67687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7F7F7F"/>
                </a:solidFill>
                <a:latin typeface="Gill Sans"/>
                <a:cs typeface="Gill Sans"/>
              </a:rPr>
              <a:t>Can not be put in vacuum... Have to make corrections instead.   </a:t>
            </a:r>
          </a:p>
          <a:p>
            <a:pPr eaLnBrk="1" hangingPunct="1"/>
            <a:r>
              <a:rPr lang="en-US" dirty="0" smtClean="0">
                <a:solidFill>
                  <a:srgbClr val="7F7F7F"/>
                </a:solidFill>
                <a:latin typeface="Gill Sans"/>
                <a:cs typeface="Gill Sans"/>
              </a:rPr>
              <a:t>Use GEANT simulations</a:t>
            </a:r>
            <a:endParaRPr lang="en-US" dirty="0">
              <a:solidFill>
                <a:srgbClr val="7F7F7F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98093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2400" smtClean="0"/>
              <a:t>Charged particles</a:t>
            </a:r>
            <a:endParaRPr lang="en-US" sz="240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684213" y="765175"/>
            <a:ext cx="7488237" cy="2185988"/>
            <a:chOff x="684213" y="765175"/>
            <a:chExt cx="7488237" cy="2185988"/>
          </a:xfrm>
        </p:grpSpPr>
        <p:pic>
          <p:nvPicPr>
            <p:cNvPr id="2150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1341438"/>
              <a:ext cx="7488237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08" name="Rectangle 6"/>
            <p:cNvSpPr>
              <a:spLocks noChangeArrowheads="1"/>
            </p:cNvSpPr>
            <p:nvPr/>
          </p:nvSpPr>
          <p:spPr bwMode="auto">
            <a:xfrm>
              <a:off x="2700338" y="1341438"/>
              <a:ext cx="431800" cy="9350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09" name="Line 7"/>
            <p:cNvSpPr>
              <a:spLocks noChangeShapeType="1"/>
            </p:cNvSpPr>
            <p:nvPr/>
          </p:nvSpPr>
          <p:spPr bwMode="auto">
            <a:xfrm>
              <a:off x="3132138" y="2276475"/>
              <a:ext cx="360362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10" name="Text Box 8"/>
            <p:cNvSpPr txBox="1">
              <a:spLocks noChangeArrowheads="1"/>
            </p:cNvSpPr>
            <p:nvPr/>
          </p:nvSpPr>
          <p:spPr bwMode="auto">
            <a:xfrm>
              <a:off x="3616325" y="2368550"/>
              <a:ext cx="666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sv-SE"/>
                <a:t>m/E</a:t>
              </a:r>
              <a:r>
                <a:rPr lang="sv-SE" baseline="-25000"/>
                <a:t>k</a:t>
              </a:r>
              <a:endParaRPr lang="en-US" baseline="-25000"/>
            </a:p>
          </p:txBody>
        </p:sp>
        <p:sp>
          <p:nvSpPr>
            <p:cNvPr id="21511" name="Line 9"/>
            <p:cNvSpPr>
              <a:spLocks noChangeShapeType="1"/>
            </p:cNvSpPr>
            <p:nvPr/>
          </p:nvSpPr>
          <p:spPr bwMode="auto">
            <a:xfrm flipH="1">
              <a:off x="2339975" y="2276475"/>
              <a:ext cx="360363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512" name="Text Box 10"/>
            <p:cNvSpPr txBox="1">
              <a:spLocks noChangeArrowheads="1"/>
            </p:cNvSpPr>
            <p:nvPr/>
          </p:nvSpPr>
          <p:spPr bwMode="auto">
            <a:xfrm>
              <a:off x="1887538" y="2584450"/>
              <a:ext cx="7334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sv-SE"/>
                <a:t>m</a:t>
              </a:r>
              <a:r>
                <a:rPr lang="sv-SE" baseline="30000"/>
                <a:t>2</a:t>
              </a:r>
              <a:r>
                <a:rPr lang="sv-SE"/>
                <a:t>/p</a:t>
              </a:r>
              <a:r>
                <a:rPr lang="sv-SE" baseline="30000"/>
                <a:t>2</a:t>
              </a:r>
              <a:endParaRPr lang="en-US" baseline="30000"/>
            </a:p>
          </p:txBody>
        </p:sp>
        <p:sp>
          <p:nvSpPr>
            <p:cNvPr id="21519" name="Text Box 17"/>
            <p:cNvSpPr txBox="1">
              <a:spLocks noChangeArrowheads="1"/>
            </p:cNvSpPr>
            <p:nvPr/>
          </p:nvSpPr>
          <p:spPr bwMode="auto">
            <a:xfrm>
              <a:off x="900113" y="765175"/>
              <a:ext cx="819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/>
                <a:t>Δ</a:t>
              </a:r>
              <a:r>
                <a:rPr lang="sv-SE"/>
                <a:t>E/</a:t>
              </a:r>
              <a:r>
                <a:rPr lang="el-GR"/>
                <a:t>Δ</a:t>
              </a:r>
              <a:r>
                <a:rPr lang="sv-SE"/>
                <a:t>x</a:t>
              </a:r>
              <a:endParaRPr lang="el-GR"/>
            </a:p>
          </p:txBody>
        </p:sp>
        <p:sp>
          <p:nvSpPr>
            <p:cNvPr id="21520" name="Line 18"/>
            <p:cNvSpPr>
              <a:spLocks noChangeShapeType="1"/>
            </p:cNvSpPr>
            <p:nvPr/>
          </p:nvSpPr>
          <p:spPr bwMode="auto">
            <a:xfrm>
              <a:off x="1331913" y="1052513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2905" y="3501008"/>
            <a:ext cx="8642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smtClean="0"/>
              <a:t>Measure</a:t>
            </a:r>
            <a:r>
              <a:rPr lang="sv-SE" sz="2400" dirty="0" smtClean="0"/>
              <a:t> p and dE/dx  (or v) if the particle energy is too high to stop </a:t>
            </a:r>
          </a:p>
          <a:p>
            <a:r>
              <a:rPr lang="sv-SE" sz="2400" dirty="0" smtClean="0"/>
              <a:t>the particles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93525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51973</TotalTime>
  <Words>353</Words>
  <Application>Microsoft Macintosh PowerPoint</Application>
  <PresentationFormat>On-screen Show (4:3)</PresentationFormat>
  <Paragraphs>95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CERN, accel</vt:lpstr>
      <vt:lpstr>Reconstructed event Pb+Pb</vt:lpstr>
      <vt:lpstr>PowerPoint Presentation</vt:lpstr>
      <vt:lpstr>Charged particles</vt:lpstr>
      <vt:lpstr>PowerPoint Presentation</vt:lpstr>
      <vt:lpstr>PowerPoint Presentation</vt:lpstr>
      <vt:lpstr>PowerPoint Presentation</vt:lpstr>
      <vt:lpstr>The ATLAS Experiment</vt:lpstr>
      <vt:lpstr>Charged particles</vt:lpstr>
      <vt:lpstr>How to measure momentum</vt:lpstr>
      <vt:lpstr>PowerPoint Presentation</vt:lpstr>
      <vt:lpstr>PowerPoint Presentation</vt:lpstr>
      <vt:lpstr>PowerPoint Presentation</vt:lpstr>
      <vt:lpstr>Measure velocity instead of   dE/dx  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 Oskarsson</dc:creator>
  <cp:lastModifiedBy>David</cp:lastModifiedBy>
  <cp:revision>251</cp:revision>
  <cp:lastPrinted>2015-10-01T06:11:47Z</cp:lastPrinted>
  <dcterms:created xsi:type="dcterms:W3CDTF">2013-01-13T14:38:33Z</dcterms:created>
  <dcterms:modified xsi:type="dcterms:W3CDTF">2015-11-18T10:51:31Z</dcterms:modified>
</cp:coreProperties>
</file>